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8" r:id="rId3"/>
    <p:sldId id="259" r:id="rId4"/>
    <p:sldId id="257" r:id="rId5"/>
    <p:sldId id="268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2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58" y="-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2B4D7-4B1A-44F6-9719-3BB2F3A725A0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43A62-D779-4D57-A22D-160BB3CAC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6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3A62-D779-4D57-A22D-160BB3CACEC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4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BEBA329-8836-4C62-A8AE-5EF894A7C96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C5E93F84-A43D-4F3C-854A-50FF5448C19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A329-8836-4C62-A8AE-5EF894A7C96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3F84-A43D-4F3C-854A-50FF5448C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A329-8836-4C62-A8AE-5EF894A7C96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3F84-A43D-4F3C-854A-50FF5448C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A329-8836-4C62-A8AE-5EF894A7C96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3F84-A43D-4F3C-854A-50FF5448C19E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BEBA329-8836-4C62-A8AE-5EF894A7C96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3F84-A43D-4F3C-854A-50FF5448C19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A329-8836-4C62-A8AE-5EF894A7C96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3F84-A43D-4F3C-854A-50FF5448C19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A329-8836-4C62-A8AE-5EF894A7C96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3F84-A43D-4F3C-854A-50FF5448C19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EBA329-8836-4C62-A8AE-5EF894A7C96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3F84-A43D-4F3C-854A-50FF5448C19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A329-8836-4C62-A8AE-5EF894A7C96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3F84-A43D-4F3C-854A-50FF5448C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BEBA329-8836-4C62-A8AE-5EF894A7C96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3F84-A43D-4F3C-854A-50FF5448C19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BEBA329-8836-4C62-A8AE-5EF894A7C96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3F84-A43D-4F3C-854A-50FF5448C19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CBEBA329-8836-4C62-A8AE-5EF894A7C96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C5E93F84-A43D-4F3C-854A-50FF5448C1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smtClean="0"/>
          </a:p>
          <a:p>
            <a:endParaRPr lang="uk-UA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Світові  релігії</a:t>
            </a:r>
            <a:endParaRPr lang="ru-RU" sz="4800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96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Католицькі храми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upload.wikimedia.org/wikipedia/uk/e/ee/%D0%A2%D1%80%D0%B8%D0%BD%D1%96%D1%82%D0%B0%D1%80%D1%81%D1%8C%D0%BA%D0%B8%D0%B9_%D0%BA%D0%BE%D1%81%D1%82%D0%B5%D0%BB_%D1%83_%D0%9A%D0%B0%D0%BC%27%D1%8F%D0%BD%D1%86%D1%9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388874" cy="4790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6237312"/>
            <a:ext cx="2408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Тринітарський</a:t>
            </a:r>
            <a:r>
              <a:rPr lang="ru-RU" b="1" dirty="0" smtClean="0"/>
              <a:t> костел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535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Католицькі храми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://upload.wikimedia.org/wikipedia/commons/3/37/%D0%9A%D0%BE%D1%81%D1%82%D0%B5%D0%BB_%D0%A1%D0%B2%D1%8F%D1%82%D0%BE%D1%97_%D0%92%D0%B0%D1%80%D0%B2%D0%B0%D1%80%D0%B8_%D0%91%D0%B5%D1%80%D0%B4%D0%B8%D1%87%D1%96%D0%B2_20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85" y="1298576"/>
            <a:ext cx="6531776" cy="4898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6251245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Костел </a:t>
            </a:r>
            <a:r>
              <a:rPr lang="ru-RU" b="1" dirty="0" err="1" smtClean="0"/>
              <a:t>Святої</a:t>
            </a:r>
            <a:r>
              <a:rPr lang="ru-RU" b="1" dirty="0" smtClean="0"/>
              <a:t> </a:t>
            </a:r>
            <a:r>
              <a:rPr lang="ru-RU" b="1" dirty="0" err="1" smtClean="0"/>
              <a:t>Варвари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743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Протестантські церкви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6237312"/>
            <a:ext cx="369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Парафіяльний</a:t>
            </a:r>
            <a:r>
              <a:rPr lang="ru-RU" b="1" dirty="0" smtClean="0"/>
              <a:t> </a:t>
            </a:r>
            <a:r>
              <a:rPr lang="ru-RU" b="1" dirty="0" err="1" smtClean="0"/>
              <a:t>костьол</a:t>
            </a:r>
            <a:r>
              <a:rPr lang="ru-RU" b="1" dirty="0" smtClean="0"/>
              <a:t> </a:t>
            </a:r>
            <a:r>
              <a:rPr lang="ru-RU" b="1" dirty="0" err="1" smtClean="0"/>
              <a:t>Серця</a:t>
            </a:r>
            <a:r>
              <a:rPr lang="ru-RU" b="1" dirty="0" smtClean="0"/>
              <a:t> </a:t>
            </a:r>
            <a:r>
              <a:rPr lang="ru-RU" b="1" dirty="0" err="1" smtClean="0"/>
              <a:t>Ісуса</a:t>
            </a:r>
            <a:endParaRPr lang="ru-RU" b="1" dirty="0"/>
          </a:p>
        </p:txBody>
      </p:sp>
      <p:pic>
        <p:nvPicPr>
          <p:cNvPr id="11266" name="Picture 2" descr="http://zamki-kreposti.com.ua/i/291/Bene-kostel-0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" b="5502"/>
          <a:stretch/>
        </p:blipFill>
        <p:spPr bwMode="auto">
          <a:xfrm>
            <a:off x="1547664" y="1412776"/>
            <a:ext cx="6264696" cy="4662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0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Ватикан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91680" y="6021288"/>
            <a:ext cx="5400600" cy="3850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 smtClean="0"/>
              <a:t>Ватикан – центр сучасного християнства</a:t>
            </a:r>
            <a:endParaRPr lang="ru-RU" b="1" dirty="0"/>
          </a:p>
        </p:txBody>
      </p:sp>
      <p:pic>
        <p:nvPicPr>
          <p:cNvPr id="4" name="Рисунок 3" descr="vatikan.jpg"/>
          <p:cNvPicPr>
            <a:picLocks noChangeAspect="1"/>
          </p:cNvPicPr>
          <p:nvPr/>
        </p:nvPicPr>
        <p:blipFill>
          <a:blip r:embed="rId2" cstate="print"/>
          <a:srcRect t="212" b="212"/>
          <a:stretch>
            <a:fillRect/>
          </a:stretch>
        </p:blipFill>
        <p:spPr>
          <a:xfrm>
            <a:off x="1571604" y="1484784"/>
            <a:ext cx="6000792" cy="436638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sy="9000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2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Іслам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/>
              <a:t>     </a:t>
            </a:r>
            <a:r>
              <a:rPr lang="ru-RU" b="1" i="1" dirty="0" err="1" smtClean="0"/>
              <a:t>Іслам</a:t>
            </a:r>
            <a:r>
              <a:rPr lang="ru-RU" b="1" i="1" dirty="0" smtClean="0"/>
              <a:t> </a:t>
            </a:r>
            <a:r>
              <a:rPr lang="ru-RU" dirty="0"/>
              <a:t>є другою за </a:t>
            </a:r>
            <a:r>
              <a:rPr lang="ru-RU" dirty="0" err="1"/>
              <a:t>чисельністю</a:t>
            </a:r>
            <a:r>
              <a:rPr lang="ru-RU" dirty="0"/>
              <a:t> </a:t>
            </a:r>
            <a:r>
              <a:rPr lang="ru-RU" dirty="0" err="1"/>
              <a:t>віруючих</a:t>
            </a:r>
            <a:r>
              <a:rPr lang="ru-RU" dirty="0"/>
              <a:t> </a:t>
            </a:r>
            <a:r>
              <a:rPr lang="ru-RU" dirty="0" err="1"/>
              <a:t>світовою</a:t>
            </a:r>
            <a:r>
              <a:rPr lang="ru-RU" dirty="0"/>
              <a:t> </a:t>
            </a:r>
            <a:r>
              <a:rPr lang="ru-RU" dirty="0" err="1"/>
              <a:t>релігією</a:t>
            </a:r>
            <a:r>
              <a:rPr lang="ru-RU" dirty="0"/>
              <a:t>. Вона </a:t>
            </a:r>
            <a:r>
              <a:rPr lang="ru-RU" dirty="0" err="1" smtClean="0"/>
              <a:t>наймолодша</a:t>
            </a:r>
            <a:r>
              <a:rPr lang="ru-RU" dirty="0" smtClean="0"/>
              <a:t> </a:t>
            </a:r>
            <a:r>
              <a:rPr lang="ru-RU" dirty="0"/>
              <a:t>за часом </a:t>
            </a:r>
            <a:r>
              <a:rPr lang="ru-RU" dirty="0" err="1"/>
              <a:t>виникнення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заснована в VII ст. в </a:t>
            </a:r>
            <a:r>
              <a:rPr lang="ru-RU" dirty="0" err="1"/>
              <a:t>Аравії</a:t>
            </a:r>
            <a:r>
              <a:rPr lang="ru-RU" dirty="0"/>
              <a:t> </a:t>
            </a:r>
            <a:r>
              <a:rPr lang="ru-RU" dirty="0" smtClean="0"/>
              <a:t>Мухаммедом.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поширилася</a:t>
            </a:r>
            <a:r>
              <a:rPr lang="ru-RU" dirty="0"/>
              <a:t> в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Близького</a:t>
            </a:r>
            <a:r>
              <a:rPr lang="ru-RU" dirty="0"/>
              <a:t> і </a:t>
            </a:r>
            <a:r>
              <a:rPr lang="ru-RU" dirty="0" err="1"/>
              <a:t>Середнього</a:t>
            </a:r>
            <a:r>
              <a:rPr lang="ru-RU" dirty="0"/>
              <a:t> </a:t>
            </a:r>
            <a:r>
              <a:rPr lang="ru-RU" dirty="0" smtClean="0"/>
              <a:t>Сходу, а </a:t>
            </a:r>
            <a:r>
              <a:rPr lang="ru-RU" dirty="0" err="1"/>
              <a:t>потім</a:t>
            </a:r>
            <a:r>
              <a:rPr lang="ru-RU" dirty="0"/>
              <a:t> – і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регіонах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</a:t>
            </a:r>
          </a:p>
        </p:txBody>
      </p:sp>
      <p:pic>
        <p:nvPicPr>
          <p:cNvPr id="1026" name="Picture 2" descr="http://www.npoctop.ru/images/stories/isla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" b="9213"/>
          <a:stretch/>
        </p:blipFill>
        <p:spPr bwMode="auto">
          <a:xfrm>
            <a:off x="738677" y="2708920"/>
            <a:ext cx="7475184" cy="3886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63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Мухаммед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0f25c09ad23ae4fa3c5f7271966_prev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776" y="1340768"/>
            <a:ext cx="6600733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5840" y="5517232"/>
            <a:ext cx="80086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/>
              <a:t>Муха́ммед</a:t>
            </a:r>
            <a:r>
              <a:rPr lang="vi-VN" dirty="0" smtClean="0"/>
              <a:t>— </a:t>
            </a:r>
            <a:r>
              <a:rPr lang="vi-VN" dirty="0"/>
              <a:t>святий і пророк, що започаткував релігію Іслам. Вчені вважають Мухаммеда історичною особистістю, засновником перших громад мусульман, з його слів записано Коран.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94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/>
              <a:t>     </a:t>
            </a:r>
            <a:r>
              <a:rPr lang="vi-VN" b="1" dirty="0" smtClean="0"/>
              <a:t>Кора́н</a:t>
            </a:r>
            <a:r>
              <a:rPr lang="vi-VN" dirty="0"/>
              <a:t> — священне письмо мусульман та релігії </a:t>
            </a:r>
            <a:r>
              <a:rPr lang="vi-VN" dirty="0" smtClean="0"/>
              <a:t>ісламу.</a:t>
            </a:r>
            <a:r>
              <a:rPr lang="uk-UA" dirty="0" smtClean="0"/>
              <a:t> </a:t>
            </a:r>
            <a:r>
              <a:rPr lang="vi-VN" dirty="0" smtClean="0"/>
              <a:t>Мусульмани </a:t>
            </a:r>
            <a:r>
              <a:rPr lang="vi-VN" dirty="0"/>
              <a:t>вірять, що </a:t>
            </a:r>
            <a:r>
              <a:rPr lang="vi-VN" b="1" dirty="0"/>
              <a:t>Коран</a:t>
            </a:r>
            <a:r>
              <a:rPr lang="vi-VN" dirty="0"/>
              <a:t> — книга не створена, а така, що існує вічно. Вона є словом Аллаха і вміщує його остаточну і повну волю. Коран поділяється на частини — сури.</a:t>
            </a:r>
          </a:p>
          <a:p>
            <a:endParaRPr lang="ru-RU" dirty="0"/>
          </a:p>
        </p:txBody>
      </p:sp>
      <p:pic>
        <p:nvPicPr>
          <p:cNvPr id="2056" name="Picture 8" descr="http://islamuncovered.info/wp-content/uploads/2011/08/qur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5145977" cy="3869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6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Тадж-Махал – перлина ісламської культури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upload.wikimedia.org/wikipedia/commons/c/c8/Taj_Mahal_in_March_2004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" b="11861"/>
          <a:stretch/>
        </p:blipFill>
        <p:spPr bwMode="auto">
          <a:xfrm>
            <a:off x="1259632" y="1412776"/>
            <a:ext cx="6831121" cy="477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6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Буддизм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/>
              <a:t>    Буддизм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поступається</a:t>
            </a:r>
            <a:r>
              <a:rPr lang="ru-RU" dirty="0"/>
              <a:t> за </a:t>
            </a:r>
            <a:r>
              <a:rPr lang="ru-RU" dirty="0" err="1"/>
              <a:t>чисельністю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світовим</a:t>
            </a:r>
            <a:r>
              <a:rPr lang="ru-RU" dirty="0"/>
              <a:t> </a:t>
            </a:r>
            <a:r>
              <a:rPr lang="ru-RU" dirty="0" err="1" smtClean="0"/>
              <a:t>релігіями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є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давніх</a:t>
            </a:r>
            <a:r>
              <a:rPr lang="ru-RU" dirty="0"/>
              <a:t> </a:t>
            </a:r>
            <a:r>
              <a:rPr lang="ru-RU" dirty="0" err="1"/>
              <a:t>релігій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зародився</a:t>
            </a:r>
            <a:r>
              <a:rPr lang="ru-RU" dirty="0"/>
              <a:t> у </a:t>
            </a:r>
            <a:r>
              <a:rPr lang="ru-RU" dirty="0" err="1"/>
              <a:t>Давній</a:t>
            </a:r>
            <a:r>
              <a:rPr lang="ru-RU" dirty="0"/>
              <a:t> </a:t>
            </a:r>
            <a:r>
              <a:rPr lang="ru-RU" dirty="0" err="1"/>
              <a:t>Індії</a:t>
            </a:r>
            <a:r>
              <a:rPr lang="ru-RU" dirty="0"/>
              <a:t> </a:t>
            </a:r>
            <a:r>
              <a:rPr lang="ru-RU" dirty="0" smtClean="0"/>
              <a:t>в VI–V </a:t>
            </a:r>
            <a:r>
              <a:rPr lang="ru-RU" dirty="0"/>
              <a:t>ст. до </a:t>
            </a:r>
            <a:r>
              <a:rPr lang="ru-RU" dirty="0" err="1"/>
              <a:t>н.е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засновником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Сидхара</a:t>
            </a:r>
            <a:r>
              <a:rPr lang="ru-RU" dirty="0"/>
              <a:t> Гаутама,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smtClean="0"/>
              <a:t>часом </a:t>
            </a:r>
            <a:r>
              <a:rPr lang="ru-RU" dirty="0"/>
              <a:t>одержав </a:t>
            </a:r>
            <a:r>
              <a:rPr lang="ru-RU" dirty="0" err="1"/>
              <a:t>ім’я</a:t>
            </a:r>
            <a:r>
              <a:rPr lang="ru-RU" dirty="0"/>
              <a:t> </a:t>
            </a:r>
            <a:r>
              <a:rPr lang="ru-RU" dirty="0" smtClean="0"/>
              <a:t>Будда. </a:t>
            </a:r>
            <a:endParaRPr lang="ru-RU" dirty="0"/>
          </a:p>
        </p:txBody>
      </p:sp>
      <p:pic>
        <p:nvPicPr>
          <p:cNvPr id="5122" name="Picture 2" descr="http://news.uklon.com.ua/image.axd?picture=2012%2F10%2F%D0%B1%D1%83%D0%B4%D0%B4%D0%B8%D0%B7%D0%B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7056784" cy="361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09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Будда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 </a:t>
            </a:r>
            <a:r>
              <a:rPr lang="ru-RU" b="1" dirty="0" smtClean="0"/>
              <a:t> Будда</a:t>
            </a:r>
            <a:r>
              <a:rPr lang="ru-RU" dirty="0"/>
              <a:t> — в </a:t>
            </a:r>
            <a:r>
              <a:rPr lang="ru-RU" dirty="0" err="1"/>
              <a:t>буддизмі</a:t>
            </a:r>
            <a:r>
              <a:rPr lang="ru-RU" dirty="0"/>
              <a:t> </a:t>
            </a:r>
            <a:r>
              <a:rPr lang="ru-RU" dirty="0" err="1"/>
              <a:t>істота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досягла</a:t>
            </a:r>
            <a:r>
              <a:rPr lang="ru-RU" dirty="0"/>
              <a:t> </a:t>
            </a:r>
            <a:r>
              <a:rPr lang="ru-RU" dirty="0" err="1" smtClean="0"/>
              <a:t>пробудження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вийшла</a:t>
            </a:r>
            <a:r>
              <a:rPr lang="ru-RU" dirty="0"/>
              <a:t> з кола </a:t>
            </a:r>
            <a:r>
              <a:rPr lang="ru-RU" dirty="0" err="1"/>
              <a:t>страждань</a:t>
            </a:r>
            <a:r>
              <a:rPr lang="ru-RU" dirty="0"/>
              <a:t> </a:t>
            </a:r>
            <a:r>
              <a:rPr lang="ru-RU" dirty="0" smtClean="0"/>
              <a:t>сансара. </a:t>
            </a:r>
            <a:r>
              <a:rPr lang="ru-RU" dirty="0" err="1"/>
              <a:t>Дослівно</a:t>
            </a:r>
            <a:r>
              <a:rPr lang="ru-RU" dirty="0"/>
              <a:t> з санскриту «</a:t>
            </a:r>
            <a:r>
              <a:rPr lang="ru-RU" dirty="0" err="1"/>
              <a:t>пробуджений</a:t>
            </a:r>
            <a:r>
              <a:rPr lang="ru-RU" dirty="0" smtClean="0"/>
              <a:t>».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вченням</a:t>
            </a:r>
            <a:r>
              <a:rPr lang="ru-RU" dirty="0"/>
              <a:t> </a:t>
            </a:r>
            <a:r>
              <a:rPr lang="ru-RU" dirty="0" err="1"/>
              <a:t>махаяни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нескінченна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будд</a:t>
            </a:r>
            <a:r>
              <a:rPr lang="ru-RU" dirty="0"/>
              <a:t>, одним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 smtClean="0"/>
              <a:t>історичний</a:t>
            </a:r>
            <a:r>
              <a:rPr lang="ru-RU" dirty="0" smtClean="0"/>
              <a:t> </a:t>
            </a:r>
            <a:r>
              <a:rPr lang="ru-RU" dirty="0" err="1"/>
              <a:t>будда</a:t>
            </a:r>
            <a:r>
              <a:rPr lang="ru-RU" dirty="0"/>
              <a:t> Гаутама.</a:t>
            </a:r>
          </a:p>
        </p:txBody>
      </p:sp>
      <p:pic>
        <p:nvPicPr>
          <p:cNvPr id="6146" name="Picture 2" descr="http://meditation-portal.com/wp-content/uploads/2010/09/budd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2329">
            <a:off x="467544" y="3068960"/>
            <a:ext cx="3448050" cy="304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tat17.privet.ru/lr/092fb0b8e8b904bbd9965e1ab02c8f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235">
            <a:off x="4355976" y="3140968"/>
            <a:ext cx="4286250" cy="267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4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355600">
              <a:buNone/>
            </a:pPr>
            <a:r>
              <a:rPr lang="ru-RU" sz="2400" i="1" dirty="0" err="1">
                <a:latin typeface="SchoolBookC-Italic"/>
              </a:rPr>
              <a:t>Релігія</a:t>
            </a:r>
            <a:r>
              <a:rPr lang="ru-RU" sz="2400" i="1" dirty="0">
                <a:latin typeface="SchoolBookC-Italic"/>
              </a:rPr>
              <a:t> </a:t>
            </a:r>
            <a:r>
              <a:rPr lang="ru-RU" sz="2400" dirty="0">
                <a:latin typeface="SchoolBookC"/>
              </a:rPr>
              <a:t>— </a:t>
            </a:r>
            <a:r>
              <a:rPr lang="ru-RU" sz="2400" dirty="0" err="1">
                <a:latin typeface="SchoolBookC"/>
              </a:rPr>
              <a:t>це</a:t>
            </a:r>
            <a:r>
              <a:rPr lang="ru-RU" sz="2400" dirty="0">
                <a:latin typeface="SchoolBookC"/>
              </a:rPr>
              <a:t> </a:t>
            </a:r>
            <a:r>
              <a:rPr lang="ru-RU" sz="2400" dirty="0" err="1">
                <a:latin typeface="SchoolBookC"/>
              </a:rPr>
              <a:t>світогляд</a:t>
            </a:r>
            <a:r>
              <a:rPr lang="ru-RU" sz="2400" dirty="0">
                <a:latin typeface="SchoolBookC"/>
              </a:rPr>
              <a:t> і </a:t>
            </a:r>
            <a:r>
              <a:rPr lang="ru-RU" sz="2400" dirty="0" err="1">
                <a:latin typeface="SchoolBookC"/>
              </a:rPr>
              <a:t>світовідчуття</a:t>
            </a:r>
            <a:r>
              <a:rPr lang="ru-RU" sz="2400" dirty="0">
                <a:latin typeface="SchoolBookC"/>
              </a:rPr>
              <a:t> та </a:t>
            </a:r>
            <a:r>
              <a:rPr lang="ru-RU" sz="2400" dirty="0" err="1">
                <a:latin typeface="SchoolBookC"/>
              </a:rPr>
              <a:t>відповідна</a:t>
            </a:r>
            <a:r>
              <a:rPr lang="ru-RU" sz="2400" dirty="0">
                <a:latin typeface="SchoolBookC"/>
              </a:rPr>
              <a:t> </a:t>
            </a:r>
            <a:r>
              <a:rPr lang="ru-RU" sz="2400" dirty="0" err="1">
                <a:latin typeface="SchoolBookC"/>
              </a:rPr>
              <a:t>поведінка</a:t>
            </a:r>
            <a:r>
              <a:rPr lang="ru-RU" sz="2400" dirty="0">
                <a:latin typeface="SchoolBookC"/>
              </a:rPr>
              <a:t> </a:t>
            </a:r>
            <a:r>
              <a:rPr lang="ru-RU" sz="2400" dirty="0" err="1" smtClean="0">
                <a:latin typeface="SchoolBookC"/>
              </a:rPr>
              <a:t>людини</a:t>
            </a:r>
            <a:r>
              <a:rPr lang="ru-RU" sz="2400" dirty="0">
                <a:latin typeface="SchoolBookC"/>
              </a:rPr>
              <a:t>, </a:t>
            </a:r>
            <a:r>
              <a:rPr lang="ru-RU" sz="2400" dirty="0" err="1">
                <a:latin typeface="SchoolBookC"/>
              </a:rPr>
              <a:t>що</a:t>
            </a:r>
            <a:r>
              <a:rPr lang="ru-RU" sz="2400" dirty="0">
                <a:latin typeface="SchoolBookC"/>
              </a:rPr>
              <a:t> </a:t>
            </a:r>
            <a:r>
              <a:rPr lang="ru-RU" sz="2400" dirty="0" err="1">
                <a:latin typeface="SchoolBookC"/>
              </a:rPr>
              <a:t>ґрунтується</a:t>
            </a:r>
            <a:r>
              <a:rPr lang="ru-RU" sz="2400" dirty="0">
                <a:latin typeface="SchoolBookC"/>
              </a:rPr>
              <a:t> на </a:t>
            </a:r>
            <a:r>
              <a:rPr lang="ru-RU" sz="2400" dirty="0" err="1">
                <a:latin typeface="SchoolBookC"/>
              </a:rPr>
              <a:t>вірі</a:t>
            </a:r>
            <a:r>
              <a:rPr lang="ru-RU" sz="2400" dirty="0">
                <a:latin typeface="SchoolBookC"/>
              </a:rPr>
              <a:t> в </a:t>
            </a:r>
            <a:r>
              <a:rPr lang="ru-RU" sz="2400" dirty="0" err="1">
                <a:latin typeface="SchoolBookC"/>
              </a:rPr>
              <a:t>існування</a:t>
            </a:r>
            <a:r>
              <a:rPr lang="ru-RU" sz="2400" dirty="0">
                <a:latin typeface="SchoolBookC"/>
              </a:rPr>
              <a:t> </a:t>
            </a:r>
            <a:r>
              <a:rPr lang="ru-RU" sz="2400" dirty="0" err="1">
                <a:latin typeface="SchoolBookC"/>
              </a:rPr>
              <a:t>надприродного</a:t>
            </a:r>
            <a:r>
              <a:rPr lang="ru-RU" sz="2400" dirty="0">
                <a:latin typeface="SchoolBookC"/>
              </a:rPr>
              <a:t>.</a:t>
            </a:r>
            <a:endParaRPr lang="ru-RU" dirty="0"/>
          </a:p>
        </p:txBody>
      </p:sp>
      <p:pic>
        <p:nvPicPr>
          <p:cNvPr id="4" name="Содержимое 3" descr="_Picture_file_path_362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915" y="2564904"/>
            <a:ext cx="2663825" cy="3810000"/>
          </a:xfrm>
          <a:prstGeom prst="rect">
            <a:avLst/>
          </a:prstGeom>
        </p:spPr>
      </p:pic>
      <p:pic>
        <p:nvPicPr>
          <p:cNvPr id="5" name="Рисунок 4" descr="Mariupol_2007_(133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640" y="2564904"/>
            <a:ext cx="2520950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41843716_8648854_74Budd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490" y="2564904"/>
            <a:ext cx="280828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65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Трипітака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— священна книга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буддизму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Канонічна</a:t>
            </a:r>
            <a:r>
              <a:rPr lang="ru-RU" dirty="0" smtClean="0"/>
              <a:t> </a:t>
            </a:r>
            <a:r>
              <a:rPr lang="ru-RU" dirty="0" err="1"/>
              <a:t>буддійська</a:t>
            </a:r>
            <a:r>
              <a:rPr lang="ru-RU" dirty="0"/>
              <a:t> </a:t>
            </a:r>
            <a:r>
              <a:rPr lang="ru-RU" dirty="0" err="1"/>
              <a:t>література</a:t>
            </a:r>
            <a:r>
              <a:rPr lang="ru-RU" dirty="0"/>
              <a:t> </a:t>
            </a:r>
            <a:r>
              <a:rPr lang="ru-RU" dirty="0" err="1"/>
              <a:t>Трипітака</a:t>
            </a:r>
            <a:r>
              <a:rPr lang="ru-RU" dirty="0"/>
              <a:t> </a:t>
            </a:r>
            <a:r>
              <a:rPr lang="ru-RU" dirty="0" err="1" smtClean="0"/>
              <a:t>створювалась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Індії</a:t>
            </a:r>
            <a:r>
              <a:rPr lang="ru-RU" dirty="0"/>
              <a:t> і на </a:t>
            </a:r>
            <a:r>
              <a:rPr lang="ru-RU" dirty="0" err="1"/>
              <a:t>Цейлоні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ос­танніх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—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століть</a:t>
            </a:r>
            <a:r>
              <a:rPr lang="ru-RU" dirty="0"/>
              <a:t> до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ери</a:t>
            </a:r>
            <a:r>
              <a:rPr lang="ru-RU" dirty="0"/>
              <a:t> і перших </a:t>
            </a:r>
            <a:r>
              <a:rPr lang="ru-RU" dirty="0" err="1"/>
              <a:t>століть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ери</a:t>
            </a:r>
            <a:r>
              <a:rPr lang="ru-RU" dirty="0"/>
              <a:t>. Очевидно, </a:t>
            </a:r>
            <a:r>
              <a:rPr lang="ru-RU" dirty="0" err="1"/>
              <a:t>тексти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писали на </a:t>
            </a:r>
            <a:r>
              <a:rPr lang="ru-RU" dirty="0" err="1"/>
              <a:t>пальмо­вих</a:t>
            </a:r>
            <a:r>
              <a:rPr lang="ru-RU" dirty="0"/>
              <a:t> листках і </a:t>
            </a:r>
            <a:r>
              <a:rPr lang="ru-RU" dirty="0" err="1"/>
              <a:t>складали</a:t>
            </a:r>
            <a:r>
              <a:rPr lang="ru-RU" dirty="0"/>
              <a:t> в </a:t>
            </a:r>
            <a:r>
              <a:rPr lang="ru-RU" dirty="0" err="1"/>
              <a:t>корзини</a:t>
            </a:r>
            <a:r>
              <a:rPr lang="ru-RU" dirty="0"/>
              <a:t>. </a:t>
            </a:r>
            <a:r>
              <a:rPr lang="ru-RU" dirty="0" err="1" smtClean="0"/>
              <a:t>Мовою</a:t>
            </a:r>
            <a:r>
              <a:rPr lang="ru-RU" dirty="0" smtClean="0"/>
              <a:t> </a:t>
            </a:r>
            <a:r>
              <a:rPr lang="ru-RU" dirty="0" err="1"/>
              <a:t>буддійської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палійська</a:t>
            </a:r>
            <a:r>
              <a:rPr lang="ru-RU" dirty="0"/>
              <a:t> і санскрит.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http://www.calligraphy-museum.com/EditorFiles/image/News/2011/06/2011_06_06_sub1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259" y="3140968"/>
            <a:ext cx="5256584" cy="3013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7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Священне дерево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Boss\Рабочий стол\1\4ak0530.bmp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045828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6169079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tx2"/>
                </a:solidFill>
              </a:rPr>
              <a:t>Дерево під яким за легендою царівна Майя народила </a:t>
            </a:r>
            <a:r>
              <a:rPr lang="uk-UA" b="1" dirty="0" err="1">
                <a:solidFill>
                  <a:schemeClr val="tx2"/>
                </a:solidFill>
              </a:rPr>
              <a:t>Сіддхартху</a:t>
            </a:r>
            <a:r>
              <a:rPr lang="uk-UA" b="1" dirty="0">
                <a:solidFill>
                  <a:schemeClr val="tx2"/>
                </a:solidFill>
              </a:rPr>
              <a:t>. </a:t>
            </a:r>
            <a:r>
              <a:rPr lang="uk-UA" b="1" dirty="0" err="1">
                <a:solidFill>
                  <a:schemeClr val="tx2"/>
                </a:solidFill>
              </a:rPr>
              <a:t>Лумбини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Пагода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upload.wikimedia.org/wikipedia/commons/6/66/Shitennoji_-_pagod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168353" cy="4243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1484784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/>
              <a:t>Па́года</a:t>
            </a:r>
            <a:r>
              <a:rPr lang="vi-VN" dirty="0" smtClean="0"/>
              <a:t>— </a:t>
            </a:r>
            <a:r>
              <a:rPr lang="vi-VN" dirty="0"/>
              <a:t>буддистська чи індуїстська </a:t>
            </a:r>
            <a:r>
              <a:rPr lang="vi-VN" dirty="0" smtClean="0"/>
              <a:t>споруда </a:t>
            </a:r>
            <a:r>
              <a:rPr lang="vi-VN" dirty="0"/>
              <a:t>культового призначення. У різних країнах до пагод відносять різні типи споруд.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3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релігій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072916" y="1492155"/>
            <a:ext cx="7281468" cy="3628997"/>
            <a:chOff x="0" y="0"/>
            <a:chExt cx="3855678" cy="2065534"/>
          </a:xfrm>
        </p:grpSpPr>
        <p:sp>
          <p:nvSpPr>
            <p:cNvPr id="15" name="Поле 3"/>
            <p:cNvSpPr txBox="1"/>
            <p:nvPr/>
          </p:nvSpPr>
          <p:spPr>
            <a:xfrm>
              <a:off x="0" y="0"/>
              <a:ext cx="3855073" cy="32780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Times New Roman"/>
                </a:rPr>
                <a:t>Класиф</a:t>
              </a:r>
              <a:r>
                <a:rPr lang="uk-UA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Times New Roman"/>
                </a:rPr>
                <a:t>ікація</a:t>
              </a:r>
              <a:r>
                <a:rPr lang="uk-UA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Times New Roman"/>
                </a:rPr>
                <a:t> релігій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396815" y="327804"/>
              <a:ext cx="0" cy="3105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1837426" y="336430"/>
              <a:ext cx="0" cy="3105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3390181" y="319178"/>
              <a:ext cx="0" cy="3105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sp>
          <p:nvSpPr>
            <p:cNvPr id="19" name="Поле 7"/>
            <p:cNvSpPr txBox="1"/>
            <p:nvPr/>
          </p:nvSpPr>
          <p:spPr>
            <a:xfrm>
              <a:off x="0" y="629361"/>
              <a:ext cx="1061049" cy="141941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 err="1">
                  <a:effectLst/>
                  <a:ea typeface="Calibri"/>
                  <a:cs typeface="Times New Roman"/>
                </a:rPr>
                <a:t>Примітивні</a:t>
              </a:r>
              <a:endParaRPr lang="ru-RU" sz="1600" dirty="0">
                <a:effectLst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dirty="0">
                  <a:effectLst/>
                  <a:ea typeface="Calibri"/>
                  <a:cs typeface="Times New Roman"/>
                </a:rPr>
                <a:t>Фетишизм 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dirty="0" err="1">
                  <a:effectLst/>
                  <a:ea typeface="Calibri"/>
                  <a:cs typeface="Times New Roman"/>
                </a:rPr>
                <a:t>Тотемізм</a:t>
              </a:r>
              <a:r>
                <a:rPr lang="ru-RU" sz="1600" dirty="0">
                  <a:effectLst/>
                  <a:ea typeface="Calibri"/>
                  <a:cs typeface="Times New Roman"/>
                </a:rPr>
                <a:t> 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dirty="0" err="1">
                  <a:effectLst/>
                  <a:ea typeface="Calibri"/>
                  <a:cs typeface="Times New Roman"/>
                </a:rPr>
                <a:t>Шаманізм</a:t>
              </a:r>
              <a:r>
                <a:rPr lang="ru-RU" sz="1600" dirty="0">
                  <a:effectLst/>
                  <a:ea typeface="Calibri"/>
                  <a:cs typeface="Times New Roman"/>
                </a:rPr>
                <a:t> 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dirty="0">
                  <a:effectLst/>
                  <a:ea typeface="Calibri"/>
                  <a:cs typeface="Times New Roman"/>
                </a:rPr>
                <a:t>Культ </a:t>
              </a:r>
              <a:r>
                <a:rPr lang="ru-RU" sz="1600" dirty="0" err="1">
                  <a:effectLst/>
                  <a:ea typeface="Calibri"/>
                  <a:cs typeface="Times New Roman"/>
                </a:rPr>
                <a:t>предків</a:t>
              </a:r>
              <a:r>
                <a:rPr lang="ru-RU" sz="1600" dirty="0">
                  <a:effectLst/>
                  <a:ea typeface="Calibri"/>
                  <a:cs typeface="Times New Roman"/>
                </a:rPr>
                <a:t> 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600" dirty="0">
                  <a:effectLst/>
                  <a:ea typeface="Calibri"/>
                  <a:cs typeface="Times New Roman"/>
                </a:rPr>
                <a:t> </a:t>
              </a:r>
              <a:endParaRPr lang="ru-RU" sz="16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600" dirty="0">
                  <a:effectLst/>
                  <a:ea typeface="Calibri"/>
                  <a:cs typeface="Times New Roman"/>
                </a:rPr>
                <a:t> </a:t>
              </a:r>
              <a:endParaRPr lang="ru-RU" sz="16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0" name="Поле 8"/>
            <p:cNvSpPr txBox="1"/>
            <p:nvPr/>
          </p:nvSpPr>
          <p:spPr>
            <a:xfrm>
              <a:off x="1345600" y="646605"/>
              <a:ext cx="1147414" cy="141892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 err="1">
                  <a:effectLst/>
                  <a:ea typeface="Calibri"/>
                  <a:cs typeface="Times New Roman"/>
                </a:rPr>
                <a:t>Регіональні</a:t>
              </a:r>
              <a:r>
                <a:rPr lang="ru-RU" sz="1600" b="1" dirty="0">
                  <a:effectLst/>
                  <a:ea typeface="Calibri"/>
                  <a:cs typeface="Times New Roman"/>
                </a:rPr>
                <a:t> (</a:t>
              </a:r>
              <a:r>
                <a:rPr lang="ru-RU" sz="1600" b="1" dirty="0" err="1">
                  <a:effectLst/>
                  <a:ea typeface="Calibri"/>
                  <a:cs typeface="Times New Roman"/>
                </a:rPr>
                <a:t>національні</a:t>
              </a:r>
              <a:r>
                <a:rPr lang="ru-RU" sz="1600" b="1" dirty="0">
                  <a:effectLst/>
                  <a:ea typeface="Calibri"/>
                  <a:cs typeface="Times New Roman"/>
                </a:rPr>
                <a:t>)</a:t>
              </a:r>
              <a:endParaRPr lang="ru-RU" sz="1600" dirty="0">
                <a:effectLst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uk-UA" sz="1600" dirty="0">
                  <a:effectLst/>
                  <a:ea typeface="Calibri"/>
                  <a:cs typeface="Times New Roman"/>
                </a:rPr>
                <a:t>Індуїзм </a:t>
              </a:r>
              <a:endParaRPr lang="ru-RU" sz="1600" dirty="0">
                <a:effectLst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uk-UA" sz="1600" dirty="0">
                  <a:effectLst/>
                  <a:ea typeface="Calibri"/>
                  <a:cs typeface="Times New Roman"/>
                </a:rPr>
                <a:t>Іудаїзм </a:t>
              </a:r>
              <a:endParaRPr lang="ru-RU" sz="1600" dirty="0">
                <a:effectLst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uk-UA" sz="1600" dirty="0">
                  <a:effectLst/>
                  <a:ea typeface="Calibri"/>
                  <a:cs typeface="Times New Roman"/>
                </a:rPr>
                <a:t>Конфуціанство </a:t>
              </a:r>
              <a:endParaRPr lang="ru-RU" sz="1600" dirty="0">
                <a:effectLst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uk-UA" sz="1600" dirty="0">
                  <a:effectLst/>
                  <a:ea typeface="Calibri"/>
                  <a:cs typeface="Times New Roman"/>
                </a:rPr>
                <a:t>Даосизм </a:t>
              </a:r>
              <a:endParaRPr lang="ru-RU" sz="1600" dirty="0">
                <a:effectLst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uk-UA" sz="1600" dirty="0">
                  <a:effectLst/>
                  <a:ea typeface="Calibri"/>
                  <a:cs typeface="Times New Roman"/>
                </a:rPr>
                <a:t>Синтоїзм </a:t>
              </a:r>
              <a:endParaRPr lang="ru-RU" sz="1600" dirty="0">
                <a:effectLst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1600" dirty="0">
                  <a:effectLst/>
                  <a:ea typeface="Calibri"/>
                  <a:cs typeface="Times New Roman"/>
                </a:rPr>
                <a:t>Джайнізм </a:t>
              </a:r>
              <a:endParaRPr lang="ru-RU" sz="16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600" b="1" dirty="0">
                  <a:effectLst/>
                  <a:ea typeface="Calibri"/>
                  <a:cs typeface="Times New Roman"/>
                </a:rPr>
                <a:t> </a:t>
              </a:r>
              <a:endParaRPr lang="ru-RU" sz="1600" dirty="0">
                <a:effectLst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dirty="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21" name="Поле 9"/>
            <p:cNvSpPr txBox="1"/>
            <p:nvPr/>
          </p:nvSpPr>
          <p:spPr>
            <a:xfrm>
              <a:off x="2734531" y="629418"/>
              <a:ext cx="1121147" cy="141941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>
                  <a:effectLst/>
                  <a:ea typeface="Calibri"/>
                  <a:cs typeface="Times New Roman"/>
                </a:rPr>
                <a:t>Світові</a:t>
              </a:r>
              <a:endParaRPr lang="ru-RU" sz="1600">
                <a:effectLst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uk-UA" sz="1600">
                  <a:effectLst/>
                  <a:ea typeface="Calibri"/>
                  <a:cs typeface="Times New Roman"/>
                </a:rPr>
                <a:t>Християнство </a:t>
              </a:r>
              <a:endParaRPr lang="ru-RU" sz="1600">
                <a:effectLst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uk-UA" sz="1600">
                  <a:effectLst/>
                  <a:ea typeface="Calibri"/>
                  <a:cs typeface="Times New Roman"/>
                </a:rPr>
                <a:t>Іслам </a:t>
              </a:r>
              <a:endParaRPr lang="ru-RU" sz="1600">
                <a:effectLst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uk-UA" sz="1600">
                  <a:effectLst/>
                  <a:ea typeface="Calibri"/>
                  <a:cs typeface="Times New Roman"/>
                </a:rPr>
                <a:t>Буддизм </a:t>
              </a:r>
              <a:endParaRPr lang="ru-RU" sz="1600"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19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Конфесійна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структура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36" y="1298575"/>
            <a:ext cx="7867928" cy="4937125"/>
          </a:xfrm>
        </p:spPr>
      </p:pic>
    </p:spTree>
    <p:extLst>
      <p:ext uri="{BB962C8B-B14F-4D97-AF65-F5344CB8AC3E}">
        <p14:creationId xmlns:p14="http://schemas.microsoft.com/office/powerpoint/2010/main" val="19086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Християнство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8316" y="1268760"/>
            <a:ext cx="8595360" cy="1800200"/>
          </a:xfrm>
        </p:spPr>
        <p:txBody>
          <a:bodyPr/>
          <a:lstStyle/>
          <a:p>
            <a:pPr marL="0" indent="273050">
              <a:buNone/>
            </a:pPr>
            <a:r>
              <a:rPr lang="ru-RU" b="1" i="1" dirty="0" err="1"/>
              <a:t>Християнство</a:t>
            </a:r>
            <a:r>
              <a:rPr lang="ru-RU" b="1" i="1" dirty="0"/>
              <a:t> </a:t>
            </a:r>
            <a:r>
              <a:rPr lang="ru-RU" dirty="0"/>
              <a:t>– </a:t>
            </a:r>
            <a:r>
              <a:rPr lang="ru-RU" dirty="0" err="1"/>
              <a:t>потужна</a:t>
            </a:r>
            <a:r>
              <a:rPr lang="ru-RU" dirty="0"/>
              <a:t> за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віруючих</a:t>
            </a:r>
            <a:r>
              <a:rPr lang="ru-RU" dirty="0"/>
              <a:t> </a:t>
            </a:r>
            <a:r>
              <a:rPr lang="ru-RU" dirty="0" err="1"/>
              <a:t>світова</a:t>
            </a:r>
            <a:r>
              <a:rPr lang="ru-RU" dirty="0"/>
              <a:t> </a:t>
            </a:r>
            <a:r>
              <a:rPr lang="ru-RU" dirty="0" err="1"/>
              <a:t>релігія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виникла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/>
              <a:t>Палестині</a:t>
            </a:r>
            <a:r>
              <a:rPr lang="ru-RU" dirty="0"/>
              <a:t> в І ст. </a:t>
            </a:r>
            <a:r>
              <a:rPr lang="ru-RU" dirty="0" err="1"/>
              <a:t>н.е</a:t>
            </a:r>
            <a:r>
              <a:rPr lang="ru-RU" dirty="0"/>
              <a:t>. </a:t>
            </a:r>
            <a:r>
              <a:rPr lang="ru-RU" dirty="0" err="1"/>
              <a:t>Із</a:t>
            </a:r>
            <a:r>
              <a:rPr lang="ru-RU" dirty="0"/>
              <a:t> часом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поширилася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в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smtClean="0"/>
              <a:t>В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</a:t>
            </a:r>
            <a:r>
              <a:rPr lang="ru-RU" dirty="0" err="1"/>
              <a:t>віра</a:t>
            </a:r>
            <a:r>
              <a:rPr lang="ru-RU" dirty="0"/>
              <a:t> в </a:t>
            </a:r>
            <a:r>
              <a:rPr lang="ru-RU" dirty="0" err="1"/>
              <a:t>Ісуса</a:t>
            </a:r>
            <a:r>
              <a:rPr lang="ru-RU" dirty="0"/>
              <a:t> Христа як Бога–</a:t>
            </a:r>
            <a:r>
              <a:rPr lang="ru-RU" dirty="0" err="1"/>
              <a:t>людину</a:t>
            </a:r>
            <a:r>
              <a:rPr lang="ru-RU" dirty="0"/>
              <a:t>, Спасителя і </a:t>
            </a:r>
            <a:r>
              <a:rPr lang="ru-RU" dirty="0" smtClean="0"/>
              <a:t>Бога–Сина. Головне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християнського</a:t>
            </a:r>
            <a:r>
              <a:rPr lang="ru-RU" dirty="0"/>
              <a:t> </a:t>
            </a:r>
            <a:r>
              <a:rPr lang="ru-RU" dirty="0" err="1"/>
              <a:t>віровчення</a:t>
            </a:r>
            <a:r>
              <a:rPr lang="ru-RU" dirty="0"/>
              <a:t> – </a:t>
            </a:r>
            <a:r>
              <a:rPr lang="ru-RU" dirty="0" err="1"/>
              <a:t>Священне</a:t>
            </a:r>
            <a:r>
              <a:rPr lang="ru-RU" dirty="0"/>
              <a:t> Письмо (</a:t>
            </a:r>
            <a:r>
              <a:rPr lang="ru-RU" dirty="0" err="1"/>
              <a:t>Біблія</a:t>
            </a:r>
            <a:r>
              <a:rPr lang="ru-RU" dirty="0" smtClean="0"/>
              <a:t>). </a:t>
            </a:r>
            <a:endParaRPr lang="ru-RU" dirty="0"/>
          </a:p>
        </p:txBody>
      </p:sp>
      <p:pic>
        <p:nvPicPr>
          <p:cNvPr id="12290" name="Picture 2" descr="http://www.traducionalist.info/_nw/2/01055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54" y="3068959"/>
            <a:ext cx="6105997" cy="338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26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Християнство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2630760"/>
              </p:ext>
            </p:extLst>
          </p:nvPr>
        </p:nvGraphicFramePr>
        <p:xfrm>
          <a:off x="323528" y="1340768"/>
          <a:ext cx="8568952" cy="4162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280"/>
                <a:gridCol w="3191758"/>
                <a:gridCol w="2856914"/>
              </a:tblGrid>
              <a:tr h="388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Напрямок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Характеристика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Країни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6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Православ’я (199 </a:t>
                      </a:r>
                      <a:r>
                        <a:rPr lang="uk-UA" sz="1400" dirty="0" err="1">
                          <a:effectLst/>
                        </a:rPr>
                        <a:t>млн</a:t>
                      </a:r>
                      <a:r>
                        <a:rPr lang="uk-UA" sz="1400" dirty="0">
                          <a:effectLst/>
                        </a:rPr>
                        <a:t> осіб)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Напрямок християнства, в основі якого віра в божественне одкровення, втілене в </a:t>
                      </a:r>
                      <a:r>
                        <a:rPr lang="uk-UA" sz="1400" dirty="0" err="1">
                          <a:effectLst/>
                        </a:rPr>
                        <a:t>догмати—</a:t>
                      </a:r>
                      <a:r>
                        <a:rPr lang="uk-UA" sz="1400" dirty="0">
                          <a:effectLst/>
                        </a:rPr>
                        <a:t> незмінні істини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Росія, Україна, Білорусь, Молдова, Грузія, Болгарія, Румунія, Союз Сербії і Чорногорії, Греція, Кіпр, Македонія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20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Католицизм (1,06 </a:t>
                      </a:r>
                      <a:r>
                        <a:rPr lang="uk-UA" sz="1400" dirty="0" err="1">
                          <a:effectLst/>
                        </a:rPr>
                        <a:t>млрд</a:t>
                      </a:r>
                      <a:r>
                        <a:rPr lang="uk-UA" sz="1400" dirty="0">
                          <a:effectLst/>
                        </a:rPr>
                        <a:t> осіб)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Напрямок християнства, послідовники якого визнають Святе Письмо, а наміс­ником Христа на землі проголошують Папу Римського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Франція, Італія, Іспанія, Португалія, Австрія, Бельгія, Ірландія, Польща, Лит­ва, Україна, Чехія, Словаччина, Угорщи­на, Словенія, Хорватія, СІЛА, Канада, Філіппіни, країни Латинської Америки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20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Протестан­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тизм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(645 млн осіб)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Напрямок християнства, який зародив­ся у XVI ст. на хвилі антифеодального руху. Його засновник Мартін Лютер відкинув обов’язкове посередництво духівництва між людиною і Богом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Велика Британія, Німеччина, Нідерлан­ди, Швейцарія, країни Північної Євро­пи, Латвія, Естонія, СІЛА, Австралія, Нова Зеландія, Південна Африка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3525" y="2616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4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Православні</a:t>
            </a:r>
            <a:r>
              <a:rPr lang="uk-UA" dirty="0" smtClean="0"/>
              <a:t>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sofiyskiy-sobor.polnaya.info/images/sofiyskiy_sobor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96" y="1298575"/>
            <a:ext cx="6334140" cy="4724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16612" y="6161820"/>
            <a:ext cx="2073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/>
              <a:t>Софіївський</a:t>
            </a:r>
            <a:r>
              <a:rPr lang="ru-RU" b="1" dirty="0" smtClean="0"/>
              <a:t> собор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8249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Православні храми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www.tour2kiev.com.ua/the_wvc/gal_turs/a7f52e5a2476a3843cad36ff570de150128444757981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4" t="15992" r="11116" b="8542"/>
          <a:stretch/>
        </p:blipFill>
        <p:spPr bwMode="auto">
          <a:xfrm>
            <a:off x="827584" y="1340768"/>
            <a:ext cx="7416824" cy="4741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6165304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Андріївська</a:t>
            </a:r>
            <a:r>
              <a:rPr lang="ru-RU" b="1" dirty="0" smtClean="0"/>
              <a:t> </a:t>
            </a:r>
            <a:r>
              <a:rPr lang="ru-RU" b="1" dirty="0" err="1" smtClean="0"/>
              <a:t>церква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47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Православні храми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6165304"/>
            <a:ext cx="2119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Церква</a:t>
            </a:r>
            <a:r>
              <a:rPr lang="ru-RU" b="1" dirty="0" smtClean="0"/>
              <a:t> </a:t>
            </a:r>
            <a:r>
              <a:rPr lang="ru-RU" b="1" dirty="0" err="1" smtClean="0"/>
              <a:t>Вознесіння</a:t>
            </a:r>
            <a:endParaRPr lang="ru-RU" b="1" dirty="0"/>
          </a:p>
        </p:txBody>
      </p:sp>
      <p:pic>
        <p:nvPicPr>
          <p:cNvPr id="8194" name="Picture 2" descr="http://upload.wikimedia.org/wikipedia/uk/b/b5/%D0%A6%D0%B5%D1%80%D0%BA%D0%B2%D0%B0_%D0%92%D0%BE%D0%B7%D0%BD%D0%B5%D1%81%D1%96%D0%BD%D0%BD%D1%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08152"/>
            <a:ext cx="6300192" cy="472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175</TotalTime>
  <Words>527</Words>
  <Application>Microsoft Office PowerPoint</Application>
  <PresentationFormat>Экран (4:3)</PresentationFormat>
  <Paragraphs>75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Soho</vt:lpstr>
      <vt:lpstr>Світові  релігії</vt:lpstr>
      <vt:lpstr>Релігія</vt:lpstr>
      <vt:lpstr>Класифікація релігій</vt:lpstr>
      <vt:lpstr>Конфесійна структура населення частин світу</vt:lpstr>
      <vt:lpstr>Християнство</vt:lpstr>
      <vt:lpstr>Християнство</vt:lpstr>
      <vt:lpstr>Православні храми</vt:lpstr>
      <vt:lpstr>Православні храми</vt:lpstr>
      <vt:lpstr>Православні храми</vt:lpstr>
      <vt:lpstr>Католицькі храми</vt:lpstr>
      <vt:lpstr>Католицькі храми</vt:lpstr>
      <vt:lpstr>Протестантські церкви</vt:lpstr>
      <vt:lpstr>Ватикан</vt:lpstr>
      <vt:lpstr>Іслам</vt:lpstr>
      <vt:lpstr>Мухаммед</vt:lpstr>
      <vt:lpstr>Коран</vt:lpstr>
      <vt:lpstr>Тадж-Махал – перлина ісламської культури</vt:lpstr>
      <vt:lpstr>Буддизм</vt:lpstr>
      <vt:lpstr>Будда</vt:lpstr>
      <vt:lpstr>Трипітака — священна книга буддизму</vt:lpstr>
      <vt:lpstr>Священне дерево</vt:lpstr>
      <vt:lpstr>Пагода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Black.User</dc:creator>
  <cp:lastModifiedBy>RePack by Diakov</cp:lastModifiedBy>
  <cp:revision>15</cp:revision>
  <dcterms:created xsi:type="dcterms:W3CDTF">2012-10-23T16:35:44Z</dcterms:created>
  <dcterms:modified xsi:type="dcterms:W3CDTF">2015-01-27T17:46:26Z</dcterms:modified>
</cp:coreProperties>
</file>