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8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346BF-D296-4409-BB87-A601EF60C5B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08FF6EB-1B21-4381-B059-C0BE580D2AD5}">
      <dgm:prSet/>
      <dgm:spPr/>
      <dgm:t>
        <a:bodyPr/>
        <a:lstStyle/>
        <a:p>
          <a:pPr rtl="0"/>
          <a:r>
            <a:rPr lang="uk-UA" b="1" u="sng" dirty="0" smtClean="0"/>
            <a:t>Історія виникнення</a:t>
          </a:r>
          <a:endParaRPr lang="ru-RU" dirty="0"/>
        </a:p>
      </dgm:t>
    </dgm:pt>
    <dgm:pt modelId="{E6E514C1-C558-42C5-88CE-0FC48440BE6E}" type="parTrans" cxnId="{8138553A-970A-4B90-A6A7-E869D8B95229}">
      <dgm:prSet/>
      <dgm:spPr/>
      <dgm:t>
        <a:bodyPr/>
        <a:lstStyle/>
        <a:p>
          <a:endParaRPr lang="ru-RU"/>
        </a:p>
      </dgm:t>
    </dgm:pt>
    <dgm:pt modelId="{DC5D6D9D-DD63-46BA-9CB4-9B7768C41EF2}" type="sibTrans" cxnId="{8138553A-970A-4B90-A6A7-E869D8B95229}">
      <dgm:prSet/>
      <dgm:spPr/>
      <dgm:t>
        <a:bodyPr/>
        <a:lstStyle/>
        <a:p>
          <a:endParaRPr lang="ru-RU"/>
        </a:p>
      </dgm:t>
    </dgm:pt>
    <dgm:pt modelId="{F189FF69-A3D0-4EC0-A5CB-2E2593B4BFC9}" type="pres">
      <dgm:prSet presAssocID="{290346BF-D296-4409-BB87-A601EF60C5B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D452A25-AE90-40F0-BDC3-A5B3FBBAE300}" type="pres">
      <dgm:prSet presAssocID="{108FF6EB-1B21-4381-B059-C0BE580D2AD5}" presName="circle1" presStyleLbl="node1" presStyleIdx="0" presStyleCnt="1"/>
      <dgm:spPr/>
    </dgm:pt>
    <dgm:pt modelId="{671E2C67-7DBA-4B93-89DE-A47A969211D8}" type="pres">
      <dgm:prSet presAssocID="{108FF6EB-1B21-4381-B059-C0BE580D2AD5}" presName="space" presStyleCnt="0"/>
      <dgm:spPr/>
    </dgm:pt>
    <dgm:pt modelId="{F3D82EA9-39E2-44CA-A240-584E1FC7A660}" type="pres">
      <dgm:prSet presAssocID="{108FF6EB-1B21-4381-B059-C0BE580D2AD5}" presName="rect1" presStyleLbl="alignAcc1" presStyleIdx="0" presStyleCnt="1"/>
      <dgm:spPr/>
    </dgm:pt>
    <dgm:pt modelId="{C80DCE79-8E7D-4511-B556-9DD2028BA7B5}" type="pres">
      <dgm:prSet presAssocID="{108FF6EB-1B21-4381-B059-C0BE580D2AD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2CC30FD-5368-433F-A4BE-4FA10724187B}" type="presOf" srcId="{108FF6EB-1B21-4381-B059-C0BE580D2AD5}" destId="{C80DCE79-8E7D-4511-B556-9DD2028BA7B5}" srcOrd="1" destOrd="0" presId="urn:microsoft.com/office/officeart/2005/8/layout/target3"/>
    <dgm:cxn modelId="{8138553A-970A-4B90-A6A7-E869D8B95229}" srcId="{290346BF-D296-4409-BB87-A601EF60C5BD}" destId="{108FF6EB-1B21-4381-B059-C0BE580D2AD5}" srcOrd="0" destOrd="0" parTransId="{E6E514C1-C558-42C5-88CE-0FC48440BE6E}" sibTransId="{DC5D6D9D-DD63-46BA-9CB4-9B7768C41EF2}"/>
    <dgm:cxn modelId="{D8E51A55-1697-4E4D-ACFE-31616A813BC0}" type="presOf" srcId="{108FF6EB-1B21-4381-B059-C0BE580D2AD5}" destId="{F3D82EA9-39E2-44CA-A240-584E1FC7A660}" srcOrd="0" destOrd="0" presId="urn:microsoft.com/office/officeart/2005/8/layout/target3"/>
    <dgm:cxn modelId="{22689EF2-1E9E-4339-919E-FCCB85E8B539}" type="presOf" srcId="{290346BF-D296-4409-BB87-A601EF60C5BD}" destId="{F189FF69-A3D0-4EC0-A5CB-2E2593B4BFC9}" srcOrd="0" destOrd="0" presId="urn:microsoft.com/office/officeart/2005/8/layout/target3"/>
    <dgm:cxn modelId="{0E5137B5-871B-4FF6-A074-4D0C24A3BC4D}" type="presParOf" srcId="{F189FF69-A3D0-4EC0-A5CB-2E2593B4BFC9}" destId="{AD452A25-AE90-40F0-BDC3-A5B3FBBAE300}" srcOrd="0" destOrd="0" presId="urn:microsoft.com/office/officeart/2005/8/layout/target3"/>
    <dgm:cxn modelId="{9DADE33B-AF4B-498E-BA06-635D71E5631F}" type="presParOf" srcId="{F189FF69-A3D0-4EC0-A5CB-2E2593B4BFC9}" destId="{671E2C67-7DBA-4B93-89DE-A47A969211D8}" srcOrd="1" destOrd="0" presId="urn:microsoft.com/office/officeart/2005/8/layout/target3"/>
    <dgm:cxn modelId="{4828A276-79FE-43DD-B935-AC751201CA12}" type="presParOf" srcId="{F189FF69-A3D0-4EC0-A5CB-2E2593B4BFC9}" destId="{F3D82EA9-39E2-44CA-A240-584E1FC7A660}" srcOrd="2" destOrd="0" presId="urn:microsoft.com/office/officeart/2005/8/layout/target3"/>
    <dgm:cxn modelId="{D3FFA811-3F81-4194-91BD-55D423DF465C}" type="presParOf" srcId="{F189FF69-A3D0-4EC0-A5CB-2E2593B4BFC9}" destId="{C80DCE79-8E7D-4511-B556-9DD2028BA7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ECBD7-68F7-4985-886F-97C72932856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1CA2EF-2EB9-476D-B415-252C4C92721B}">
      <dgm:prSet/>
      <dgm:spPr/>
      <dgm:t>
        <a:bodyPr/>
        <a:lstStyle/>
        <a:p>
          <a:pPr rtl="0"/>
          <a:r>
            <a:rPr lang="uk-UA" b="1" u="sng" dirty="0" smtClean="0"/>
            <a:t>Традиційні символи</a:t>
          </a:r>
          <a:endParaRPr lang="ru-RU" dirty="0"/>
        </a:p>
      </dgm:t>
    </dgm:pt>
    <dgm:pt modelId="{3F4684CD-F576-4087-9427-DFE2CEB30482}" type="parTrans" cxnId="{2E436797-CBD1-44E8-AD58-8A3CBE6A3614}">
      <dgm:prSet/>
      <dgm:spPr/>
      <dgm:t>
        <a:bodyPr/>
        <a:lstStyle/>
        <a:p>
          <a:endParaRPr lang="ru-RU"/>
        </a:p>
      </dgm:t>
    </dgm:pt>
    <dgm:pt modelId="{4BC77967-B4A2-4803-A9B1-C2BA2F95AFE4}" type="sibTrans" cxnId="{2E436797-CBD1-44E8-AD58-8A3CBE6A3614}">
      <dgm:prSet/>
      <dgm:spPr/>
      <dgm:t>
        <a:bodyPr/>
        <a:lstStyle/>
        <a:p>
          <a:endParaRPr lang="ru-RU"/>
        </a:p>
      </dgm:t>
    </dgm:pt>
    <dgm:pt modelId="{17C4285B-C145-41D2-B4C6-AA418AA56E04}" type="pres">
      <dgm:prSet presAssocID="{358ECBD7-68F7-4985-886F-97C7293285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8A0869D-3DD0-4672-834D-EA02BFFE171B}" type="pres">
      <dgm:prSet presAssocID="{C01CA2EF-2EB9-476D-B415-252C4C92721B}" presName="circle1" presStyleLbl="node1" presStyleIdx="0" presStyleCnt="1"/>
      <dgm:spPr/>
    </dgm:pt>
    <dgm:pt modelId="{EFEDF928-0A3F-4D97-8176-6E813B2075BB}" type="pres">
      <dgm:prSet presAssocID="{C01CA2EF-2EB9-476D-B415-252C4C92721B}" presName="space" presStyleCnt="0"/>
      <dgm:spPr/>
    </dgm:pt>
    <dgm:pt modelId="{B59279E9-8F88-41AC-9F4D-7D8E122309DC}" type="pres">
      <dgm:prSet presAssocID="{C01CA2EF-2EB9-476D-B415-252C4C92721B}" presName="rect1" presStyleLbl="alignAcc1" presStyleIdx="0" presStyleCnt="1"/>
      <dgm:spPr/>
    </dgm:pt>
    <dgm:pt modelId="{46B162CE-1643-45BD-985E-E2FA5A05C23B}" type="pres">
      <dgm:prSet presAssocID="{C01CA2EF-2EB9-476D-B415-252C4C92721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E436797-CBD1-44E8-AD58-8A3CBE6A3614}" srcId="{358ECBD7-68F7-4985-886F-97C729328567}" destId="{C01CA2EF-2EB9-476D-B415-252C4C92721B}" srcOrd="0" destOrd="0" parTransId="{3F4684CD-F576-4087-9427-DFE2CEB30482}" sibTransId="{4BC77967-B4A2-4803-A9B1-C2BA2F95AFE4}"/>
    <dgm:cxn modelId="{B90BF1C3-08D2-4FFB-8035-8E42CF28E65E}" type="presOf" srcId="{C01CA2EF-2EB9-476D-B415-252C4C92721B}" destId="{46B162CE-1643-45BD-985E-E2FA5A05C23B}" srcOrd="1" destOrd="0" presId="urn:microsoft.com/office/officeart/2005/8/layout/target3"/>
    <dgm:cxn modelId="{15FEB143-D432-48EB-9232-7C81799C6466}" type="presOf" srcId="{C01CA2EF-2EB9-476D-B415-252C4C92721B}" destId="{B59279E9-8F88-41AC-9F4D-7D8E122309DC}" srcOrd="0" destOrd="0" presId="urn:microsoft.com/office/officeart/2005/8/layout/target3"/>
    <dgm:cxn modelId="{7FF0A4FD-B44D-4754-B0D2-944471E532F3}" type="presOf" srcId="{358ECBD7-68F7-4985-886F-97C729328567}" destId="{17C4285B-C145-41D2-B4C6-AA418AA56E04}" srcOrd="0" destOrd="0" presId="urn:microsoft.com/office/officeart/2005/8/layout/target3"/>
    <dgm:cxn modelId="{7931B749-2441-45EE-B8F9-3BBE659157F9}" type="presParOf" srcId="{17C4285B-C145-41D2-B4C6-AA418AA56E04}" destId="{A8A0869D-3DD0-4672-834D-EA02BFFE171B}" srcOrd="0" destOrd="0" presId="urn:microsoft.com/office/officeart/2005/8/layout/target3"/>
    <dgm:cxn modelId="{1D66866E-295E-4A2F-81AA-7968D0D7BEA0}" type="presParOf" srcId="{17C4285B-C145-41D2-B4C6-AA418AA56E04}" destId="{EFEDF928-0A3F-4D97-8176-6E813B2075BB}" srcOrd="1" destOrd="0" presId="urn:microsoft.com/office/officeart/2005/8/layout/target3"/>
    <dgm:cxn modelId="{21678D6C-5259-4C50-81A6-066B1F5AF703}" type="presParOf" srcId="{17C4285B-C145-41D2-B4C6-AA418AA56E04}" destId="{B59279E9-8F88-41AC-9F4D-7D8E122309DC}" srcOrd="2" destOrd="0" presId="urn:microsoft.com/office/officeart/2005/8/layout/target3"/>
    <dgm:cxn modelId="{A1C2DCFB-7B3A-4FDC-988C-CDFDF38A0B4D}" type="presParOf" srcId="{17C4285B-C145-41D2-B4C6-AA418AA56E04}" destId="{46B162CE-1643-45BD-985E-E2FA5A05C23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CB9E1-3A4E-49F1-8032-EE3AE69213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515E7D-6EEC-4B09-B5AD-875B1F776183}">
      <dgm:prSet/>
      <dgm:spPr/>
      <dgm:t>
        <a:bodyPr/>
        <a:lstStyle/>
        <a:p>
          <a:pPr rtl="0"/>
          <a:r>
            <a:rPr lang="uk-UA" b="1" u="sng" dirty="0" smtClean="0"/>
            <a:t>Виготовлення виробів</a:t>
          </a:r>
          <a:endParaRPr lang="ru-RU" dirty="0"/>
        </a:p>
      </dgm:t>
    </dgm:pt>
    <dgm:pt modelId="{7B30E45C-FBE8-4358-AA49-AB1C4EE43883}" type="parTrans" cxnId="{BF4AF7D6-F706-4D95-8992-8A0AF6312E02}">
      <dgm:prSet/>
      <dgm:spPr/>
      <dgm:t>
        <a:bodyPr/>
        <a:lstStyle/>
        <a:p>
          <a:endParaRPr lang="ru-RU"/>
        </a:p>
      </dgm:t>
    </dgm:pt>
    <dgm:pt modelId="{774E59CF-DE7D-4479-AD88-C9EC2AA891D0}" type="sibTrans" cxnId="{BF4AF7D6-F706-4D95-8992-8A0AF6312E02}">
      <dgm:prSet/>
      <dgm:spPr/>
      <dgm:t>
        <a:bodyPr/>
        <a:lstStyle/>
        <a:p>
          <a:endParaRPr lang="ru-RU"/>
        </a:p>
      </dgm:t>
    </dgm:pt>
    <dgm:pt modelId="{79BFD7A3-4AF2-4491-9AE8-2E57A71FE66D}" type="pres">
      <dgm:prSet presAssocID="{D70CB9E1-3A4E-49F1-8032-EE3AE692136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A372753-6647-4EE2-BF59-1F67683D2F69}" type="pres">
      <dgm:prSet presAssocID="{D0515E7D-6EEC-4B09-B5AD-875B1F776183}" presName="circle1" presStyleLbl="node1" presStyleIdx="0" presStyleCnt="1"/>
      <dgm:spPr/>
    </dgm:pt>
    <dgm:pt modelId="{EDBBC264-80D1-4C09-A04B-BE5520D2B59B}" type="pres">
      <dgm:prSet presAssocID="{D0515E7D-6EEC-4B09-B5AD-875B1F776183}" presName="space" presStyleCnt="0"/>
      <dgm:spPr/>
    </dgm:pt>
    <dgm:pt modelId="{89342D53-7B9E-40A9-9C2C-87B045FCB4AC}" type="pres">
      <dgm:prSet presAssocID="{D0515E7D-6EEC-4B09-B5AD-875B1F776183}" presName="rect1" presStyleLbl="alignAcc1" presStyleIdx="0" presStyleCnt="1"/>
      <dgm:spPr/>
    </dgm:pt>
    <dgm:pt modelId="{FF994B3F-BB4A-4F14-B3D0-A7CD6F577011}" type="pres">
      <dgm:prSet presAssocID="{D0515E7D-6EEC-4B09-B5AD-875B1F77618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F4AF7D6-F706-4D95-8992-8A0AF6312E02}" srcId="{D70CB9E1-3A4E-49F1-8032-EE3AE6921366}" destId="{D0515E7D-6EEC-4B09-B5AD-875B1F776183}" srcOrd="0" destOrd="0" parTransId="{7B30E45C-FBE8-4358-AA49-AB1C4EE43883}" sibTransId="{774E59CF-DE7D-4479-AD88-C9EC2AA891D0}"/>
    <dgm:cxn modelId="{169F8C21-E3B6-48D9-99A6-7CDA6373959E}" type="presOf" srcId="{D70CB9E1-3A4E-49F1-8032-EE3AE6921366}" destId="{79BFD7A3-4AF2-4491-9AE8-2E57A71FE66D}" srcOrd="0" destOrd="0" presId="urn:microsoft.com/office/officeart/2005/8/layout/target3"/>
    <dgm:cxn modelId="{70A22721-0807-434D-956F-E5DCF0D60129}" type="presOf" srcId="{D0515E7D-6EEC-4B09-B5AD-875B1F776183}" destId="{FF994B3F-BB4A-4F14-B3D0-A7CD6F577011}" srcOrd="1" destOrd="0" presId="urn:microsoft.com/office/officeart/2005/8/layout/target3"/>
    <dgm:cxn modelId="{4B1EF682-7668-42C6-A58D-494FB72B7E2E}" type="presOf" srcId="{D0515E7D-6EEC-4B09-B5AD-875B1F776183}" destId="{89342D53-7B9E-40A9-9C2C-87B045FCB4AC}" srcOrd="0" destOrd="0" presId="urn:microsoft.com/office/officeart/2005/8/layout/target3"/>
    <dgm:cxn modelId="{AE13F9AE-2216-4266-A7D0-C6EE18E4AE7E}" type="presParOf" srcId="{79BFD7A3-4AF2-4491-9AE8-2E57A71FE66D}" destId="{9A372753-6647-4EE2-BF59-1F67683D2F69}" srcOrd="0" destOrd="0" presId="urn:microsoft.com/office/officeart/2005/8/layout/target3"/>
    <dgm:cxn modelId="{C6B8F1FE-51BC-4F80-8235-1F725D164B92}" type="presParOf" srcId="{79BFD7A3-4AF2-4491-9AE8-2E57A71FE66D}" destId="{EDBBC264-80D1-4C09-A04B-BE5520D2B59B}" srcOrd="1" destOrd="0" presId="urn:microsoft.com/office/officeart/2005/8/layout/target3"/>
    <dgm:cxn modelId="{10D08631-90F5-46B7-972D-EE837604357E}" type="presParOf" srcId="{79BFD7A3-4AF2-4491-9AE8-2E57A71FE66D}" destId="{89342D53-7B9E-40A9-9C2C-87B045FCB4AC}" srcOrd="2" destOrd="0" presId="urn:microsoft.com/office/officeart/2005/8/layout/target3"/>
    <dgm:cxn modelId="{54E8B5CF-9E93-449F-B0EF-6C465F1E61D7}" type="presParOf" srcId="{79BFD7A3-4AF2-4491-9AE8-2E57A71FE66D}" destId="{FF994B3F-BB4A-4F14-B3D0-A7CD6F57701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52A25-AE90-40F0-BDC3-A5B3FBBAE300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82EA9-39E2-44CA-A240-584E1FC7A660}">
      <dsp:nvSpPr>
        <dsp:cNvPr id="0" name=""/>
        <dsp:cNvSpPr/>
      </dsp:nvSpPr>
      <dsp:spPr>
        <a:xfrm>
          <a:off x="292387" y="0"/>
          <a:ext cx="3848489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u="sng" kern="1200" dirty="0" smtClean="0"/>
            <a:t>Історія виникнення</a:t>
          </a:r>
          <a:endParaRPr lang="ru-RU" sz="2700" kern="1200" dirty="0"/>
        </a:p>
      </dsp:txBody>
      <dsp:txXfrm>
        <a:off x="292387" y="0"/>
        <a:ext cx="3848489" cy="584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0869D-3DD0-4672-834D-EA02BFFE171B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279E9-8F88-41AC-9F4D-7D8E122309DC}">
      <dsp:nvSpPr>
        <dsp:cNvPr id="0" name=""/>
        <dsp:cNvSpPr/>
      </dsp:nvSpPr>
      <dsp:spPr>
        <a:xfrm>
          <a:off x="292387" y="0"/>
          <a:ext cx="3995965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u="sng" kern="1200" dirty="0" smtClean="0"/>
            <a:t>Традиційні символи</a:t>
          </a:r>
          <a:endParaRPr lang="ru-RU" sz="2700" kern="1200" dirty="0"/>
        </a:p>
      </dsp:txBody>
      <dsp:txXfrm>
        <a:off x="292387" y="0"/>
        <a:ext cx="3995965" cy="584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72753-6647-4EE2-BF59-1F67683D2F69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42D53-7B9E-40A9-9C2C-87B045FCB4AC}">
      <dsp:nvSpPr>
        <dsp:cNvPr id="0" name=""/>
        <dsp:cNvSpPr/>
      </dsp:nvSpPr>
      <dsp:spPr>
        <a:xfrm>
          <a:off x="292387" y="0"/>
          <a:ext cx="4401526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u="sng" kern="1200" dirty="0" smtClean="0"/>
            <a:t>Виготовлення виробів</a:t>
          </a:r>
          <a:endParaRPr lang="ru-RU" sz="2700" kern="1200" dirty="0"/>
        </a:p>
      </dsp:txBody>
      <dsp:txXfrm>
        <a:off x="292387" y="0"/>
        <a:ext cx="4401526" cy="58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3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1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9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3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8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5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9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57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577D9F2-6AF0-467A-9D8F-DCED39FFF23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138BC9C-BB07-4888-B32C-0DC7EFEE6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38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7" y="2232931"/>
            <a:ext cx="9068586" cy="2590800"/>
          </a:xfrm>
        </p:spPr>
        <p:txBody>
          <a:bodyPr/>
          <a:lstStyle/>
          <a:p>
            <a:r>
              <a:rPr lang="ru-RU" dirty="0" err="1"/>
              <a:t>Т</a:t>
            </a:r>
            <a:r>
              <a:rPr lang="ru-RU" dirty="0" err="1" smtClean="0"/>
              <a:t>урецьке</a:t>
            </a:r>
            <a:r>
              <a:rPr lang="ru-RU" dirty="0" smtClean="0"/>
              <a:t> гончарне </a:t>
            </a:r>
            <a:r>
              <a:rPr lang="ru-RU" dirty="0" err="1" smtClean="0"/>
              <a:t>мистецтво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23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017" y="1810554"/>
            <a:ext cx="3636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XV ст.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високоякісної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білої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керамічне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розвивалося</a:t>
            </a:r>
            <a:r>
              <a:rPr lang="ru-RU" sz="2400" dirty="0" smtClean="0"/>
              <a:t> у м. </a:t>
            </a:r>
            <a:r>
              <a:rPr lang="ru-RU" sz="2400" dirty="0" err="1" smtClean="0"/>
              <a:t>Ізнік</a:t>
            </a:r>
            <a:r>
              <a:rPr lang="ru-RU" sz="2400" dirty="0" smtClean="0"/>
              <a:t> (</a:t>
            </a:r>
            <a:r>
              <a:rPr lang="ru-RU" sz="2400" dirty="0" err="1" smtClean="0"/>
              <a:t>Нікея</a:t>
            </a:r>
            <a:r>
              <a:rPr lang="ru-RU" sz="2400" dirty="0" smtClean="0"/>
              <a:t>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знаходилось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столиці</a:t>
            </a:r>
            <a:r>
              <a:rPr lang="ru-RU" sz="2400" dirty="0" smtClean="0"/>
              <a:t> Стамбула.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94" y="789580"/>
            <a:ext cx="3494919" cy="227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06" y="3626107"/>
            <a:ext cx="3276021" cy="2086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676785" y="686549"/>
          <a:ext cx="414087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374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31065" y="734096"/>
          <a:ext cx="4288353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065" y="1648496"/>
            <a:ext cx="992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glow>
                    <a:schemeClr val="accent1">
                      <a:alpha val="42000"/>
                    </a:schemeClr>
                  </a:glow>
                </a:effectLst>
              </a:rPr>
              <a:t>Символами цього періоду є поодиноке листя, квіти лотоса та стилізовані </a:t>
            </a:r>
            <a:r>
              <a:rPr lang="uk-UA" sz="2400" dirty="0" err="1" smtClean="0">
                <a:effectLst>
                  <a:glow>
                    <a:schemeClr val="accent1">
                      <a:alpha val="42000"/>
                    </a:schemeClr>
                  </a:glow>
                </a:effectLst>
              </a:rPr>
              <a:t>петлеподібні</a:t>
            </a:r>
            <a:r>
              <a:rPr lang="uk-UA" sz="2400" dirty="0" smtClean="0">
                <a:effectLst>
                  <a:glow>
                    <a:schemeClr val="accent1">
                      <a:alpha val="42000"/>
                    </a:schemeClr>
                  </a:glow>
                </a:effectLst>
              </a:rPr>
              <a:t> фігури, так звані китайські хмари.</a:t>
            </a:r>
            <a:endParaRPr lang="ru-RU" sz="2400" dirty="0">
              <a:effectLst>
                <a:glow>
                  <a:schemeClr val="accent1">
                    <a:alpha val="42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29" y="3426653"/>
            <a:ext cx="3136099" cy="20855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2886615"/>
            <a:ext cx="3248384" cy="316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13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832"/>
            <a:ext cx="5573560" cy="51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10863" y="815528"/>
            <a:ext cx="54778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en-US" sz="2400" dirty="0" smtClean="0"/>
              <a:t>XV</a:t>
            </a:r>
            <a:r>
              <a:rPr lang="ru-RU" sz="2400" dirty="0" smtClean="0"/>
              <a:t>І ст. остаточно </a:t>
            </a:r>
            <a:r>
              <a:rPr lang="ru-RU" sz="2400" dirty="0" err="1" smtClean="0"/>
              <a:t>складаються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риси</a:t>
            </a:r>
            <a:r>
              <a:rPr lang="ru-RU" sz="2400" dirty="0" smtClean="0"/>
              <a:t> декоративного </a:t>
            </a:r>
            <a:r>
              <a:rPr lang="ru-RU" sz="2400" dirty="0" err="1" smtClean="0"/>
              <a:t>оздоблення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турецької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кераміки</a:t>
            </a:r>
            <a:r>
              <a:rPr lang="ru-RU" sz="2400" dirty="0" smtClean="0"/>
              <a:t>. </a:t>
            </a:r>
            <a:r>
              <a:rPr lang="ru-RU" sz="2400" dirty="0"/>
              <a:t>О</a:t>
            </a:r>
            <a:r>
              <a:rPr lang="ru-RU" sz="2400" dirty="0" smtClean="0"/>
              <a:t>снову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рослинна</a:t>
            </a:r>
            <a:r>
              <a:rPr lang="ru-RU" sz="2400" dirty="0" smtClean="0"/>
              <a:t> орнаментика.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пояснюється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мусульманської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. </a:t>
            </a:r>
            <a:r>
              <a:rPr lang="ru-RU" sz="2400" dirty="0" err="1" smtClean="0"/>
              <a:t>Улюбленими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квіти</a:t>
            </a:r>
            <a:r>
              <a:rPr lang="ru-RU" sz="2400" dirty="0" smtClean="0"/>
              <a:t> - </a:t>
            </a:r>
            <a:r>
              <a:rPr lang="ru-RU" sz="2400" dirty="0" err="1" smtClean="0"/>
              <a:t>тюльпани</a:t>
            </a:r>
            <a:r>
              <a:rPr lang="ru-RU" sz="2400" dirty="0" smtClean="0"/>
              <a:t>, гвоздики, </a:t>
            </a:r>
            <a:r>
              <a:rPr lang="ru-RU" sz="2400" dirty="0" err="1" smtClean="0"/>
              <a:t>рози</a:t>
            </a:r>
            <a:r>
              <a:rPr lang="ru-RU" sz="2400" dirty="0" smtClean="0"/>
              <a:t>, </a:t>
            </a:r>
            <a:r>
              <a:rPr lang="ru-RU" sz="2400" dirty="0" err="1" smtClean="0"/>
              <a:t>гіацинти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квіти</a:t>
            </a:r>
            <a:r>
              <a:rPr lang="ru-RU" sz="2400" dirty="0" smtClean="0"/>
              <a:t> персику, </a:t>
            </a:r>
            <a:r>
              <a:rPr lang="ru-RU" sz="2400" dirty="0" err="1" smtClean="0"/>
              <a:t>груші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- </a:t>
            </a:r>
            <a:r>
              <a:rPr lang="ru-RU" sz="2400" dirty="0" err="1" smtClean="0"/>
              <a:t>іриси</a:t>
            </a:r>
            <a:r>
              <a:rPr lang="ru-RU" sz="2400" dirty="0" smtClean="0"/>
              <a:t>. </a:t>
            </a:r>
            <a:r>
              <a:rPr lang="ru-RU" sz="2400" dirty="0" err="1" smtClean="0"/>
              <a:t>Улюблений</a:t>
            </a:r>
            <a:r>
              <a:rPr lang="ru-RU" sz="2400" dirty="0" smtClean="0"/>
              <a:t> мотив -тюльпан,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вважався</a:t>
            </a:r>
            <a:r>
              <a:rPr lang="ru-RU" sz="2400" dirty="0" smtClean="0"/>
              <a:t> священною </a:t>
            </a:r>
            <a:r>
              <a:rPr lang="ru-RU" sz="2400" dirty="0" err="1" smtClean="0"/>
              <a:t>квіткою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7412" y="1729928"/>
            <a:ext cx="4321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Розпис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фарбами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посилення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чіткості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обводили </a:t>
            </a:r>
            <a:r>
              <a:rPr lang="ru-RU" sz="2400" dirty="0" err="1" smtClean="0"/>
              <a:t>чорним</a:t>
            </a:r>
            <a:r>
              <a:rPr lang="ru-RU" sz="2400" dirty="0" smtClean="0"/>
              <a:t>, </a:t>
            </a:r>
            <a:r>
              <a:rPr lang="ru-RU" sz="2400" dirty="0" err="1" smtClean="0"/>
              <a:t>рідше</a:t>
            </a:r>
            <a:r>
              <a:rPr lang="ru-RU" sz="2400" dirty="0" smtClean="0"/>
              <a:t> — темно-зеленим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синім</a:t>
            </a:r>
            <a:r>
              <a:rPr lang="ru-RU" sz="2400" dirty="0" smtClean="0"/>
              <a:t> контуром. У </a:t>
            </a:r>
            <a:r>
              <a:rPr lang="ru-RU" sz="2400" dirty="0" err="1" smtClean="0"/>
              <a:t>найдавнішій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кераміці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Туреччини</a:t>
            </a:r>
            <a:r>
              <a:rPr lang="ru-RU" sz="2400" dirty="0" smtClean="0"/>
              <a:t>  </a:t>
            </a:r>
            <a:r>
              <a:rPr lang="ru-RU" sz="2400" dirty="0" err="1" smtClean="0"/>
              <a:t>використовували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синій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69702" y="720150"/>
          <a:ext cx="469391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2" y="1827732"/>
            <a:ext cx="5532118" cy="414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33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5306097"/>
            <a:ext cx="1117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Згодом поширеним  мотивом стало зображення яскраво-червоних тюльпанів.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01" y="575115"/>
            <a:ext cx="579779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7571" y="1402449"/>
            <a:ext cx="38550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XV</a:t>
            </a:r>
            <a:r>
              <a:rPr lang="ru-RU" sz="2400" dirty="0" smtClean="0"/>
              <a:t>І ст. на </a:t>
            </a:r>
            <a:r>
              <a:rPr lang="ru-RU" sz="2400" dirty="0" err="1" smtClean="0"/>
              <a:t>виробах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частіше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з’являються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</a:t>
            </a:r>
            <a:r>
              <a:rPr lang="ru-RU" sz="2400" dirty="0" smtClean="0"/>
              <a:t> та людей. На кружках, вазах, чашах </a:t>
            </a:r>
            <a:r>
              <a:rPr lang="ru-RU" sz="2400" dirty="0" err="1" smtClean="0"/>
              <a:t>малюють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зайців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оленів</a:t>
            </a:r>
            <a:r>
              <a:rPr lang="ru-RU" sz="2400" dirty="0" smtClean="0"/>
              <a:t>, ланей, собак, </a:t>
            </a:r>
            <a:r>
              <a:rPr lang="ru-RU" sz="2400" dirty="0" err="1" smtClean="0"/>
              <a:t>левів</a:t>
            </a:r>
            <a:r>
              <a:rPr lang="ru-RU" sz="2400" dirty="0" smtClean="0"/>
              <a:t>, </a:t>
            </a:r>
            <a:r>
              <a:rPr lang="ru-RU" sz="2400" dirty="0" err="1" smtClean="0"/>
              <a:t>барсів</a:t>
            </a:r>
            <a:r>
              <a:rPr lang="ru-RU" sz="2400" dirty="0" smtClean="0"/>
              <a:t>, качок, </a:t>
            </a:r>
            <a:r>
              <a:rPr lang="ru-RU" sz="2400" dirty="0" err="1" smtClean="0"/>
              <a:t>павлінів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птахів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риб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фантастичних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5" y="388849"/>
            <a:ext cx="3451136" cy="322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22" y="3065173"/>
            <a:ext cx="3118809" cy="3193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544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1" y="2293675"/>
            <a:ext cx="4610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відвідати</a:t>
            </a:r>
            <a:r>
              <a:rPr lang="ru-RU" sz="2800" dirty="0" smtClean="0"/>
              <a:t> «</a:t>
            </a:r>
            <a:r>
              <a:rPr lang="ru-RU" sz="2800" dirty="0" err="1" smtClean="0"/>
              <a:t>Археологічний</a:t>
            </a:r>
            <a:r>
              <a:rPr lang="ru-RU" sz="2800" dirty="0" smtClean="0"/>
              <a:t> музей</a:t>
            </a:r>
            <a:r>
              <a:rPr lang="ru-RU" sz="2800" dirty="0" smtClean="0"/>
              <a:t>» у </a:t>
            </a:r>
            <a:r>
              <a:rPr lang="ru-RU" sz="2800" dirty="0" err="1" smtClean="0"/>
              <a:t>Стамбулі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побачити</a:t>
            </a:r>
            <a:r>
              <a:rPr lang="ru-RU" sz="2800" dirty="0" smtClean="0"/>
              <a:t>  </a:t>
            </a:r>
            <a:r>
              <a:rPr lang="ru-RU" sz="2800" dirty="0" err="1" smtClean="0"/>
              <a:t>найдавніші</a:t>
            </a:r>
            <a:r>
              <a:rPr lang="ru-RU" sz="2800" dirty="0" smtClean="0"/>
              <a:t> </a:t>
            </a:r>
            <a:r>
              <a:rPr lang="ru-RU" sz="2800" dirty="0" err="1" smtClean="0"/>
              <a:t>гончарні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вироби</a:t>
            </a:r>
            <a:r>
              <a:rPr lang="ru-RU" sz="2800" dirty="0" smtClean="0"/>
              <a:t> </a:t>
            </a:r>
            <a:r>
              <a:rPr lang="ru-RU" sz="2800" dirty="0" err="1"/>
              <a:t>Т</a:t>
            </a:r>
            <a:r>
              <a:rPr lang="ru-RU" sz="2800" dirty="0" err="1" smtClean="0"/>
              <a:t>уреччини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4925"/>
            <a:ext cx="5632360" cy="422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41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4837" y="2498502"/>
            <a:ext cx="66223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9890975" y="605307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І.Ігнатова</a:t>
            </a:r>
            <a:r>
              <a:rPr lang="uk-UA" dirty="0" smtClean="0"/>
              <a:t> 11-С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21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89</TotalTime>
  <Words>221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Savon</vt:lpstr>
      <vt:lpstr>Турецьке гончарне мистецтво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Турецьке гончарне мистецтво</dc:title>
  <dc:creator>Пользователь</dc:creator>
  <cp:lastModifiedBy>Пользователь</cp:lastModifiedBy>
  <cp:revision>11</cp:revision>
  <dcterms:created xsi:type="dcterms:W3CDTF">2014-10-30T10:34:11Z</dcterms:created>
  <dcterms:modified xsi:type="dcterms:W3CDTF">2014-10-30T12:03:36Z</dcterms:modified>
</cp:coreProperties>
</file>