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F29CF-FB8C-475A-A28D-C4F60AE9D22A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F061F-AEF0-4801-838F-A31D3EA14C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24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061F-AEF0-4801-838F-A31D3EA14C0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061F-AEF0-4801-838F-A31D3EA14C0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061F-AEF0-4801-838F-A31D3EA14C0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08.06.2014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dww\&#1056;&#1072;&#1073;&#1086;&#1095;&#1080;&#1081;%20&#1089;&#1090;&#1086;&#1083;\Claude-Debussy-Reverie(muzofon.com)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  <a:prstGeom prst="star7">
            <a:avLst>
              <a:gd name="adj" fmla="val 50000"/>
              <a:gd name="hf" fmla="val 102572"/>
              <a:gd name="vf" fmla="val 105210"/>
            </a:avLst>
          </a:prstGeom>
        </p:spPr>
        <p:txBody>
          <a:bodyPr>
            <a:normAutofit/>
          </a:bodyPr>
          <a:lstStyle/>
          <a:p>
            <a:r>
              <a:rPr lang="uk-UA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Імпресіонізм</a:t>
            </a:r>
            <a:endParaRPr lang="ru-RU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учениця 9-В</a:t>
            </a:r>
          </a:p>
          <a:p>
            <a:r>
              <a:rPr lang="uk-UA" smtClean="0"/>
              <a:t>Воробйова </a:t>
            </a:r>
            <a:r>
              <a:rPr lang="uk-UA" dirty="0" smtClean="0"/>
              <a:t>Єлизавета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9384" cy="68465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530" y="635795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Тюха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: «На </a:t>
            </a:r>
            <a:r>
              <a:rPr lang="ru-RU" dirty="0" err="1" smtClean="0"/>
              <a:t>Україні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0">
              <a:schemeClr val="accent4">
                <a:lumMod val="60000"/>
                <a:lumOff val="40000"/>
              </a:schemeClr>
            </a:gs>
            <a:gs pos="64999">
              <a:schemeClr val="accent4">
                <a:lumMod val="40000"/>
                <a:lumOff val="6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0"/>
            <a:ext cx="4643438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Імпресіоні́зм (від фр. </a:t>
            </a:r>
            <a:r>
              <a:rPr lang="es-BO" dirty="0" smtClean="0">
                <a:solidFill>
                  <a:schemeClr val="accent6">
                    <a:lumMod val="75000"/>
                  </a:schemeClr>
                </a:solidFill>
              </a:rPr>
              <a:t>Impression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враження) — художній напрям, що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заснований на принципі безпосередньої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фіксації вражень, спостережень,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співпереживань. Мистецька течія, у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живописі, а також в літературі та музиці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— котра виникла в 1860-х роках та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остаточно сформувалася у другій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половині 19 століття у Франції.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Засновники імпресіонізму — як і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символізму та експресіонізму — діяли на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противагу реалізму (особливо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неокласицизму, а також і натуралізму).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Імпресіоністи намагаються у своїх 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творах відтворити шляхетні, витончені 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особисті враження та спостереження 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мінливих миттєвих відчуттів та 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переживань, природу, схопити 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мінливі ефекти світла — проте на 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відміну від неокласицизму не 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зобов'язувалися об'єктивно відображати 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реальність, а натомість поділитися 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власними почуттями з спостерігачем 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твору, вплинути на нього. Термін 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уперше використовувався в 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негативному значенні при критичній 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оцінці твору Моне «Враження, схід </a:t>
            </a:r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vi-VN" dirty="0" smtClean="0">
                <a:solidFill>
                  <a:schemeClr val="accent6">
                    <a:lumMod val="75000"/>
                  </a:schemeClr>
                </a:solidFill>
              </a:rPr>
              <a:t>сонця» (1872)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780px-Claude_Monet,_Impression,_soleil_levant,_187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3626827"/>
          </a:xfrm>
        </p:spPr>
      </p:pic>
      <p:sp>
        <p:nvSpPr>
          <p:cNvPr id="10" name="TextBox 9"/>
          <p:cNvSpPr txBox="1"/>
          <p:nvPr/>
        </p:nvSpPr>
        <p:spPr>
          <a:xfrm>
            <a:off x="4714876" y="3714752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Клод Моне: «Враження, схід сонця»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357686" y="6215082"/>
            <a:ext cx="1500198" cy="64291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5786446" y="4429132"/>
            <a:ext cx="714380" cy="164307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714884"/>
            <a:ext cx="1100023" cy="1733588"/>
          </a:xfrm>
          <a:prstGeom prst="rect">
            <a:avLst/>
          </a:prstGeom>
          <a:noFill/>
          <a:scene3d>
            <a:camera prst="orthographicFront">
              <a:rot lat="0" lon="11400000" rev="0"/>
            </a:camera>
            <a:lightRig rig="threePt" dir="t"/>
          </a:scene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uguste_Renoir_-_La_Grenouillèr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082" b="6082"/>
          <a:stretch>
            <a:fillRect/>
          </a:stretch>
        </p:blipFill>
        <p:spPr>
          <a:xfrm>
            <a:off x="0" y="0"/>
            <a:ext cx="5027085" cy="357187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628" y="0"/>
            <a:ext cx="4143372" cy="6858000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Витоки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uk-UA" dirty="0" smtClean="0">
                <a:solidFill>
                  <a:srgbClr val="7030A0"/>
                </a:solidFill>
              </a:rPr>
              <a:t>епоху</a:t>
            </a:r>
            <a:r>
              <a:rPr lang="ru-RU" dirty="0" smtClean="0">
                <a:solidFill>
                  <a:srgbClr val="7030A0"/>
                </a:solidFill>
              </a:rPr>
              <a:t> Відродження живописці венеціанської школи намагалися передати живу реальність, </a:t>
            </a:r>
            <a:r>
              <a:rPr lang="uk-UA" dirty="0" smtClean="0">
                <a:solidFill>
                  <a:srgbClr val="7030A0"/>
                </a:solidFill>
              </a:rPr>
              <a:t>використовуючи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uk-UA" dirty="0" smtClean="0">
                <a:solidFill>
                  <a:srgbClr val="7030A0"/>
                </a:solidFill>
              </a:rPr>
              <a:t>яскраві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фарби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проміжні</a:t>
            </a:r>
            <a:r>
              <a:rPr lang="ru-RU" dirty="0" smtClean="0">
                <a:solidFill>
                  <a:srgbClr val="7030A0"/>
                </a:solidFill>
              </a:rPr>
              <a:t> тони. </a:t>
            </a:r>
            <a:r>
              <a:rPr lang="uk-UA" dirty="0" smtClean="0">
                <a:solidFill>
                  <a:srgbClr val="7030A0"/>
                </a:solidFill>
              </a:rPr>
              <a:t>Їх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дослідами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скористалися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іспанці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найбільш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виразно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це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виражено</a:t>
            </a:r>
            <a:r>
              <a:rPr lang="ru-RU" dirty="0" smtClean="0">
                <a:solidFill>
                  <a:srgbClr val="7030A0"/>
                </a:solidFill>
              </a:rPr>
              <a:t> у таких </a:t>
            </a:r>
            <a:r>
              <a:rPr lang="ru-RU" dirty="0" err="1" smtClean="0">
                <a:solidFill>
                  <a:srgbClr val="7030A0"/>
                </a:solidFill>
              </a:rPr>
              <a:t>художників</a:t>
            </a:r>
            <a:r>
              <a:rPr lang="ru-RU" dirty="0" smtClean="0">
                <a:solidFill>
                  <a:srgbClr val="7030A0"/>
                </a:solidFill>
              </a:rPr>
              <a:t> як Ель Греко, Веласкес </a:t>
            </a:r>
            <a:r>
              <a:rPr lang="ru-RU" dirty="0" err="1" smtClean="0">
                <a:solidFill>
                  <a:srgbClr val="7030A0"/>
                </a:solidFill>
              </a:rPr>
              <a:t>і</a:t>
            </a:r>
            <a:r>
              <a:rPr lang="ru-RU" dirty="0" smtClean="0">
                <a:solidFill>
                  <a:srgbClr val="7030A0"/>
                </a:solidFill>
              </a:rPr>
              <a:t> Гойя, чия </a:t>
            </a:r>
            <a:r>
              <a:rPr lang="ru-RU" dirty="0" err="1" smtClean="0">
                <a:solidFill>
                  <a:srgbClr val="7030A0"/>
                </a:solidFill>
              </a:rPr>
              <a:t>творчість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згодом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зробила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серйозний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вплив</a:t>
            </a:r>
            <a:r>
              <a:rPr lang="ru-RU" dirty="0" smtClean="0">
                <a:solidFill>
                  <a:srgbClr val="7030A0"/>
                </a:solidFill>
              </a:rPr>
              <a:t> на Мане </a:t>
            </a:r>
            <a:r>
              <a:rPr lang="ru-RU" dirty="0" err="1" smtClean="0">
                <a:solidFill>
                  <a:srgbClr val="7030A0"/>
                </a:solidFill>
              </a:rPr>
              <a:t>і</a:t>
            </a:r>
            <a:r>
              <a:rPr lang="ru-RU" dirty="0" smtClean="0">
                <a:solidFill>
                  <a:srgbClr val="7030A0"/>
                </a:solidFill>
              </a:rPr>
              <a:t> Ренуара.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 err="1" smtClean="0">
                <a:solidFill>
                  <a:srgbClr val="7030A0"/>
                </a:solidFill>
              </a:rPr>
              <a:t>цей</a:t>
            </a:r>
            <a:r>
              <a:rPr lang="ru-RU" dirty="0" smtClean="0">
                <a:solidFill>
                  <a:srgbClr val="7030A0"/>
                </a:solidFill>
              </a:rPr>
              <a:t> же час Рубенс </a:t>
            </a:r>
            <a:r>
              <a:rPr lang="ru-RU" dirty="0" err="1" smtClean="0">
                <a:solidFill>
                  <a:srgbClr val="7030A0"/>
                </a:solidFill>
              </a:rPr>
              <a:t>робить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тіні</a:t>
            </a:r>
            <a:r>
              <a:rPr lang="ru-RU" dirty="0" smtClean="0">
                <a:solidFill>
                  <a:srgbClr val="7030A0"/>
                </a:solidFill>
              </a:rPr>
              <a:t> на </a:t>
            </a:r>
            <a:r>
              <a:rPr lang="ru-RU" dirty="0" err="1" smtClean="0">
                <a:solidFill>
                  <a:srgbClr val="7030A0"/>
                </a:solidFill>
              </a:rPr>
              <a:t>своїх</a:t>
            </a:r>
            <a:r>
              <a:rPr lang="ru-RU" dirty="0" smtClean="0">
                <a:solidFill>
                  <a:srgbClr val="7030A0"/>
                </a:solidFill>
              </a:rPr>
              <a:t> полотнах </a:t>
            </a:r>
            <a:r>
              <a:rPr lang="ru-RU" dirty="0" err="1" smtClean="0">
                <a:solidFill>
                  <a:srgbClr val="7030A0"/>
                </a:solidFill>
              </a:rPr>
              <a:t>кольоровими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використовуючи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прозорі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проміжні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відтінки</a:t>
            </a:r>
            <a:r>
              <a:rPr lang="ru-RU" dirty="0" smtClean="0">
                <a:solidFill>
                  <a:srgbClr val="7030A0"/>
                </a:solidFill>
              </a:rPr>
              <a:t>. За </a:t>
            </a:r>
            <a:r>
              <a:rPr lang="ru-RU" dirty="0" err="1" smtClean="0">
                <a:solidFill>
                  <a:srgbClr val="7030A0"/>
                </a:solidFill>
              </a:rPr>
              <a:t>спостереженням</a:t>
            </a:r>
            <a:r>
              <a:rPr lang="ru-RU" dirty="0" smtClean="0">
                <a:solidFill>
                  <a:srgbClr val="7030A0"/>
                </a:solidFill>
              </a:rPr>
              <a:t> Делакруа, Рубенс </a:t>
            </a:r>
            <a:r>
              <a:rPr lang="ru-RU" dirty="0" err="1" smtClean="0">
                <a:solidFill>
                  <a:srgbClr val="7030A0"/>
                </a:solidFill>
              </a:rPr>
              <a:t>відображав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світло</a:t>
            </a:r>
            <a:r>
              <a:rPr lang="ru-RU" dirty="0" smtClean="0">
                <a:solidFill>
                  <a:srgbClr val="7030A0"/>
                </a:solidFill>
              </a:rPr>
              <a:t> за </a:t>
            </a:r>
            <a:r>
              <a:rPr lang="ru-RU" dirty="0" err="1" smtClean="0">
                <a:solidFill>
                  <a:srgbClr val="7030A0"/>
                </a:solidFill>
              </a:rPr>
              <a:t>допомогою</a:t>
            </a:r>
            <a:r>
              <a:rPr lang="ru-RU" dirty="0" smtClean="0">
                <a:solidFill>
                  <a:srgbClr val="7030A0"/>
                </a:solidFill>
              </a:rPr>
              <a:t> тонких, </a:t>
            </a:r>
            <a:r>
              <a:rPr lang="ru-RU" dirty="0" err="1" smtClean="0">
                <a:solidFill>
                  <a:srgbClr val="7030A0"/>
                </a:solidFill>
              </a:rPr>
              <a:t>вишуканих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тонів</a:t>
            </a:r>
            <a:r>
              <a:rPr lang="ru-RU" dirty="0" smtClean="0">
                <a:solidFill>
                  <a:srgbClr val="7030A0"/>
                </a:solidFill>
              </a:rPr>
              <a:t>, а </a:t>
            </a:r>
            <a:r>
              <a:rPr lang="ru-RU" dirty="0" err="1" smtClean="0">
                <a:solidFill>
                  <a:srgbClr val="7030A0"/>
                </a:solidFill>
              </a:rPr>
              <a:t>тіні</a:t>
            </a:r>
            <a:r>
              <a:rPr lang="ru-RU" dirty="0" smtClean="0">
                <a:solidFill>
                  <a:srgbClr val="7030A0"/>
                </a:solidFill>
              </a:rPr>
              <a:t> - </a:t>
            </a:r>
            <a:r>
              <a:rPr lang="ru-RU" dirty="0" err="1" smtClean="0">
                <a:solidFill>
                  <a:srgbClr val="7030A0"/>
                </a:solidFill>
              </a:rPr>
              <a:t>більш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теплими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насиченими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квітами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передаючи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ефект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світлотіні</a:t>
            </a:r>
            <a:r>
              <a:rPr lang="ru-RU" dirty="0" smtClean="0">
                <a:solidFill>
                  <a:srgbClr val="7030A0"/>
                </a:solidFill>
              </a:rPr>
              <a:t>. Рубенс не </a:t>
            </a:r>
            <a:r>
              <a:rPr lang="ru-RU" dirty="0" err="1" smtClean="0">
                <a:solidFill>
                  <a:srgbClr val="7030A0"/>
                </a:solidFill>
              </a:rPr>
              <a:t>використав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чорний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колір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що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пізніше</a:t>
            </a:r>
            <a:r>
              <a:rPr lang="ru-RU" dirty="0" smtClean="0">
                <a:solidFill>
                  <a:srgbClr val="7030A0"/>
                </a:solidFill>
              </a:rPr>
              <a:t> стане одним </a:t>
            </a:r>
            <a:r>
              <a:rPr lang="ru-RU" dirty="0" err="1" smtClean="0">
                <a:solidFill>
                  <a:srgbClr val="7030A0"/>
                </a:solidFill>
              </a:rPr>
              <a:t>з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основних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uk-UA" dirty="0" smtClean="0">
                <a:solidFill>
                  <a:srgbClr val="7030A0"/>
                </a:solidFill>
              </a:rPr>
              <a:t>принципів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живопису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імпресіоністів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10343212">
            <a:off x="941792" y="3788447"/>
            <a:ext cx="2286016" cy="142876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1214414" y="4214818"/>
            <a:ext cx="185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i="1" dirty="0" smtClean="0">
                <a:solidFill>
                  <a:srgbClr val="7030A0"/>
                </a:solidFill>
              </a:rPr>
              <a:t>Огюст Ренуар: «Лягушатник»</a:t>
            </a:r>
            <a:endParaRPr lang="ru-RU" sz="17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3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857752" y="0"/>
            <a:ext cx="4286248" cy="857208"/>
          </a:xfrm>
        </p:spPr>
        <p:txBody>
          <a:bodyPr>
            <a:noAutofit/>
          </a:bodyPr>
          <a:lstStyle/>
          <a:p>
            <a:r>
              <a:rPr lang="uk-UA" sz="1800" b="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Ренуар</a:t>
            </a:r>
            <a:r>
              <a:rPr lang="uk-UA" sz="1800" b="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«Танок під час перебування в селі»</a:t>
            </a:r>
            <a:endParaRPr lang="uk-UA" sz="1800" b="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Содержимое 8" descr="288px-Pierre-Auguste_Renoir_-_Danse_à_la_campagn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67605" y="857232"/>
            <a:ext cx="4276395" cy="6000768"/>
          </a:xfrm>
        </p:spPr>
      </p:pic>
      <p:sp>
        <p:nvSpPr>
          <p:cNvPr id="10" name="TextBox 9"/>
          <p:cNvSpPr txBox="1"/>
          <p:nvPr/>
        </p:nvSpPr>
        <p:spPr>
          <a:xfrm>
            <a:off x="0" y="0"/>
            <a:ext cx="485775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Застави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часів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Людовика </a:t>
            </a:r>
            <a:r>
              <a:rPr lang="es-BO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XIV,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Королівська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академія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живопису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скульптури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самого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качани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робила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акцент на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вішколі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майстерності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згідно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чітко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окресленості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академічною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доктриною. Одним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чінніків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революційні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відношенні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імпресіоністів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живопису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БУВ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науки и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техніки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ru-RU" sz="16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es-BO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столітті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з'явилися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пензлів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пласкі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зміцнені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Сталево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оправою (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раніше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застосовуваліся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пензлі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м'якого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волосу),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дозволяли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застосовуваті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міцніші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кроки. У продаж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з'явилися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кож однозначно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дешевші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Синтетичні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барви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стали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застосовуваті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блакитного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кольори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тієї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пори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дорогим (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виготовляємої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лазуриту). Почав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вживатися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пленерні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мольберт та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переносні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коробки для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фарб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пензлів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ції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полеглих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вихід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природу.</a:t>
            </a:r>
          </a:p>
          <a:p>
            <a:pPr algn="just"/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Науковій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Теорії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Практиці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прініс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знань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Стосовно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Білого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світла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Відкриття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світла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Завдяк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застосуванню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призму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Ньютон.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кроки в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Цій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Галузі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зроблені</a:t>
            </a:r>
            <a:r>
              <a:rPr lang="ru-RU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Буффоном.</a:t>
            </a:r>
            <a:endParaRPr lang="ru-RU" sz="16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3000">
              <a:schemeClr val="bg1">
                <a:lumMod val="75000"/>
              </a:schemeClr>
            </a:gs>
            <a:gs pos="83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0"/>
            <a:ext cx="3857620" cy="642918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Переваги</a:t>
            </a:r>
            <a:endParaRPr lang="ru-RU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5212080" y="0"/>
            <a:ext cx="3931920" cy="792162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Недоліки</a:t>
            </a:r>
            <a:endParaRPr lang="ru-RU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1480"/>
            <a:ext cx="464343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До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перваг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імпресіонізму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течії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відноситься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демократизм. За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інерцією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мистецтво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в 19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столітті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вважалося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монополією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аристократів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вищих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верств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населення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вони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виступали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головними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замовниками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стінописи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монументи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вони —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головні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покупці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картин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скульптур.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Сюжети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важкою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працею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селян,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трагічні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сторінки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сучасності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ганебні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сторони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воєн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бідності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суспільних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негараздів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засуджувались,не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схвалювались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не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купувались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 Критика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блюзнірської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моралі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суспільства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в картинах Теодора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Жеріко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Франсуа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Мілле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знаходила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відгук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прихильників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художників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небагатьох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знавців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. Імпресіоністи в цьому питанні займали досить компромісні, проміжні </a:t>
            </a:r>
            <a:r>
              <a:rPr lang="uk-UA" dirty="0" err="1" smtClean="0">
                <a:solidFill>
                  <a:schemeClr val="accent3">
                    <a:lumMod val="75000"/>
                  </a:schemeClr>
                </a:solidFill>
              </a:rPr>
              <a:t>позиції.Були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 відкинуті біблійні, літературні сюжети.</a:t>
            </a: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642918"/>
            <a:ext cx="47863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Французький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імпресіонізм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підіймав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філософських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проблем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навіть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намагався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проникати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кольорову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поверхню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буденності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Натомість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імпресіонізм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зосереджується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поверхневості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плинності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миті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настрою,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освітленні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куту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зору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Як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мистецтво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імпресіонізм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будується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особливостях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навичках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сприйняття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перспективи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 Разом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тим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ренесансне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бачення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підривається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доведеною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суб'єктивністю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відносністю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людського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сприйняття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робить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колір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форму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автономними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складовими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образу. Для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імпресіонізму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не так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важливо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зображено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малюнку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важливо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зображено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картини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представляли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позитивні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сторони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не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порушували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суспільних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проблем,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оминали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такі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проблеми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як голод,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хвороби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 смерть.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53000">
              <a:schemeClr val="tx2">
                <a:lumMod val="60000"/>
                <a:lumOff val="40000"/>
              </a:schemeClr>
            </a:gs>
            <a:gs pos="83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21429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Головні представники у музиці, живописі та літературі</a:t>
            </a:r>
            <a:endParaRPr lang="ru-RU" sz="2000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9144000" cy="592935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Едуар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Мане;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Каміль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Піссарро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Клод Моне;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П'єр-Оґюст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Ренуар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Альфред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Сіслей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Дега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Едгар;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Поль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Сезанн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Берта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Морізо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Арман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Гійомен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Франсіс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Пікабіа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Гюстав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Кайботт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Клода Дебюссі 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Моріс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Равель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Ерік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Саті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Ернест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Фанеллі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 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Ернест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Шоссон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Флоран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Шмітт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Жан-Жюль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Роже;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Дюкас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Андре Краплі;</a:t>
            </a:r>
          </a:p>
          <a:p>
            <a:pPr>
              <a:buFont typeface="Wingdings" pitchFamily="2" charset="2"/>
              <a:buChar char="§"/>
            </a:pP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Эйтор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Вилла-Лобос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Бела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Барток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Фредерик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Делиус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Сирил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Скотт;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Ральф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Воан-Уильямс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Арнолд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Бакс;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Густав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Холст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Кароль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Шимановский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Игорь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Стравинский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Микалоюс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Константинас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Чюрлёнис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Николай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Черепнин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Брати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Гонкур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Еміля Золя;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Поль Верлен;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Костянтин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Бальмонт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Інокентій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Анненський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Артур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Шніцлер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uk-UA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uk-UA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G._Caillebotte_-_Le_pont_de_l'Europ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478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Гюстав </a:t>
            </a:r>
            <a:r>
              <a:rPr lang="ru-RU" i="1" u="sng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Кайботт</a:t>
            </a:r>
            <a:r>
              <a:rPr lang="ru-RU" i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«На мосту </a:t>
            </a:r>
            <a:r>
              <a:rPr lang="ru-RU" i="1" u="sng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Європи</a:t>
            </a:r>
            <a:r>
              <a:rPr lang="ru-RU" i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i="1" u="sng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laude-Debussy-Reveri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643710"/>
            <a:ext cx="214290" cy="21429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80px-Rue_de_l'Épiceire,_Rouen_(Effect_of_Sunlight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5786454"/>
          </a:xfrm>
        </p:spPr>
      </p:pic>
      <p:pic>
        <p:nvPicPr>
          <p:cNvPr id="9" name="Содержимое 8" descr="487px-Claude_Monet_02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5" y="0"/>
            <a:ext cx="4714875" cy="5799199"/>
          </a:xfrm>
        </p:spPr>
      </p:pic>
      <p:sp>
        <p:nvSpPr>
          <p:cNvPr id="8" name="TextBox 7"/>
          <p:cNvSpPr txBox="1"/>
          <p:nvPr/>
        </p:nvSpPr>
        <p:spPr>
          <a:xfrm>
            <a:off x="0" y="6072206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Руан: «</a:t>
            </a:r>
            <a:r>
              <a:rPr lang="ru-RU" dirty="0" err="1" smtClean="0"/>
              <a:t>Вулиця</a:t>
            </a:r>
            <a:r>
              <a:rPr lang="ru-RU" dirty="0" smtClean="0"/>
              <a:t> </a:t>
            </a:r>
            <a:r>
              <a:rPr lang="ru-RU" dirty="0" err="1" smtClean="0"/>
              <a:t>Епісері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607220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Моне: </a:t>
            </a:r>
            <a:r>
              <a:rPr lang="ru-RU" dirty="0" smtClean="0"/>
              <a:t>«</a:t>
            </a:r>
            <a:r>
              <a:rPr lang="uk-UA" dirty="0" smtClean="0"/>
              <a:t>Жінки в саду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9e78bab1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784" y="0"/>
            <a:ext cx="926756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6" y="6211669"/>
            <a:ext cx="371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Вадим </a:t>
            </a:r>
            <a:r>
              <a:rPr lang="ru-RU" dirty="0" err="1" smtClean="0">
                <a:solidFill>
                  <a:srgbClr val="FF0000"/>
                </a:solidFill>
              </a:rPr>
              <a:t>Суляков</a:t>
            </a:r>
            <a:r>
              <a:rPr lang="ru-RU" dirty="0" smtClean="0">
                <a:solidFill>
                  <a:srgbClr val="FF0000"/>
                </a:solidFill>
              </a:rPr>
              <a:t>:«</a:t>
            </a:r>
            <a:r>
              <a:rPr lang="es-BO" dirty="0" smtClean="0">
                <a:solidFill>
                  <a:srgbClr val="FF0000"/>
                </a:solidFill>
              </a:rPr>
              <a:t>Passage Tuileris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264</TotalTime>
  <Words>822</Words>
  <Application>Microsoft Office PowerPoint</Application>
  <PresentationFormat>Экран (4:3)</PresentationFormat>
  <Paragraphs>97</Paragraphs>
  <Slides>10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Імпресіонізм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Імпресіонізм</dc:title>
  <cp:lastModifiedBy>Лиза</cp:lastModifiedBy>
  <cp:revision>29</cp:revision>
  <dcterms:modified xsi:type="dcterms:W3CDTF">2014-06-08T12:20:56Z</dcterms:modified>
</cp:coreProperties>
</file>