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1" r:id="rId3"/>
    <p:sldId id="257"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D1AF993-88A2-4640-9B7F-9B2507A90149}">
          <p14:sldIdLst>
            <p14:sldId id="256"/>
            <p14:sldId id="261"/>
            <p14:sldId id="257"/>
            <p14:sldId id="259"/>
            <p14:sldId id="260"/>
            <p14:sldId id="262"/>
            <p14:sldId id="263"/>
            <p14:sldId id="264"/>
            <p14:sldId id="265"/>
            <p14:sldId id="266"/>
            <p14:sldId id="267"/>
            <p14:sldId id="268"/>
            <p14:sldId id="269"/>
            <p14:sldId id="270"/>
            <p14:sldId id="271"/>
            <p14:sldId id="272"/>
            <p14:sldId id="273"/>
            <p14:sldId id="2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40" autoAdjust="0"/>
  </p:normalViewPr>
  <p:slideViewPr>
    <p:cSldViewPr>
      <p:cViewPr varScale="1">
        <p:scale>
          <a:sx n="64" d="100"/>
          <a:sy n="64" d="100"/>
        </p:scale>
        <p:origin x="-61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CB8EB-2263-4400-8718-8EDB602F947B}" type="datetimeFigureOut">
              <a:rPr lang="uk-UA" smtClean="0"/>
              <a:t>15.02.2015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BD164E-9AEB-4C34-8655-4437F5D6D930}" type="slidenum">
              <a:rPr lang="uk-UA" smtClean="0"/>
              <a:t>‹#›</a:t>
            </a:fld>
            <a:endParaRPr lang="uk-UA"/>
          </a:p>
        </p:txBody>
      </p:sp>
    </p:spTree>
    <p:extLst>
      <p:ext uri="{BB962C8B-B14F-4D97-AF65-F5344CB8AC3E}">
        <p14:creationId xmlns:p14="http://schemas.microsoft.com/office/powerpoint/2010/main" val="397811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Сцена з п'єси Шекспіра «Генріх </a:t>
            </a:r>
            <a:r>
              <a:rPr lang="en-US" dirty="0" smtClean="0"/>
              <a:t>VI», </a:t>
            </a:r>
            <a:r>
              <a:rPr lang="uk-UA" dirty="0" smtClean="0"/>
              <a:t>де фракції обирають червоні або білі троянди.</a:t>
            </a:r>
            <a:endParaRPr lang="uk-UA" dirty="0"/>
          </a:p>
        </p:txBody>
      </p:sp>
      <p:sp>
        <p:nvSpPr>
          <p:cNvPr id="4" name="Номер слайда 3"/>
          <p:cNvSpPr>
            <a:spLocks noGrp="1"/>
          </p:cNvSpPr>
          <p:nvPr>
            <p:ph type="sldNum" sz="quarter" idx="10"/>
          </p:nvPr>
        </p:nvSpPr>
        <p:spPr/>
        <p:txBody>
          <a:bodyPr/>
          <a:lstStyle/>
          <a:p>
            <a:fld id="{28BD164E-9AEB-4C34-8655-4437F5D6D930}" type="slidenum">
              <a:rPr lang="uk-UA" smtClean="0"/>
              <a:t>4</a:t>
            </a:fld>
            <a:endParaRPr lang="uk-UA" dirty="0"/>
          </a:p>
        </p:txBody>
      </p:sp>
    </p:spTree>
    <p:extLst>
      <p:ext uri="{BB962C8B-B14F-4D97-AF65-F5344CB8AC3E}">
        <p14:creationId xmlns:p14="http://schemas.microsoft.com/office/powerpoint/2010/main" val="373449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28BD164E-9AEB-4C34-8655-4437F5D6D930}" type="slidenum">
              <a:rPr lang="uk-UA" smtClean="0"/>
              <a:t>7</a:t>
            </a:fld>
            <a:endParaRPr lang="uk-UA"/>
          </a:p>
        </p:txBody>
      </p:sp>
    </p:spTree>
    <p:extLst>
      <p:ext uri="{BB962C8B-B14F-4D97-AF65-F5344CB8AC3E}">
        <p14:creationId xmlns:p14="http://schemas.microsoft.com/office/powerpoint/2010/main" val="55629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Марки </a:t>
            </a:r>
            <a:endParaRPr lang="uk-UA" dirty="0"/>
          </a:p>
        </p:txBody>
      </p:sp>
      <p:sp>
        <p:nvSpPr>
          <p:cNvPr id="4" name="Номер слайда 3"/>
          <p:cNvSpPr>
            <a:spLocks noGrp="1"/>
          </p:cNvSpPr>
          <p:nvPr>
            <p:ph type="sldNum" sz="quarter" idx="10"/>
          </p:nvPr>
        </p:nvSpPr>
        <p:spPr/>
        <p:txBody>
          <a:bodyPr/>
          <a:lstStyle/>
          <a:p>
            <a:fld id="{28BD164E-9AEB-4C34-8655-4437F5D6D930}" type="slidenum">
              <a:rPr lang="uk-UA" smtClean="0"/>
              <a:t>16</a:t>
            </a:fld>
            <a:endParaRPr lang="uk-UA"/>
          </a:p>
        </p:txBody>
      </p:sp>
    </p:spTree>
    <p:extLst>
      <p:ext uri="{BB962C8B-B14F-4D97-AF65-F5344CB8AC3E}">
        <p14:creationId xmlns:p14="http://schemas.microsoft.com/office/powerpoint/2010/main" val="1074344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15.02.2015</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15.02.2015</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15.02.2015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15.02.2015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15.02.2015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15.02.2015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15.02.2015</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15.02.2015</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15.02.2015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uk-UA" sz="3200" b="1" dirty="0">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457200" y="1988840"/>
            <a:ext cx="8305800" cy="1426092"/>
          </a:xfrm>
        </p:spPr>
        <p:txBody>
          <a:bodyPr/>
          <a:lstStyle/>
          <a:p>
            <a:r>
              <a:rPr lang="uk-UA" b="1" dirty="0" smtClean="0">
                <a:solidFill>
                  <a:srgbClr val="002060"/>
                </a:solidFill>
                <a:effectLst>
                  <a:outerShdw blurRad="38100" dist="38100" dir="2700000" algn="tl">
                    <a:srgbClr val="000000">
                      <a:alpha val="43137"/>
                    </a:srgbClr>
                  </a:outerShdw>
                </a:effectLst>
              </a:rPr>
              <a:t>Війна </a:t>
            </a:r>
            <a:r>
              <a:rPr lang="uk-UA" b="1" dirty="0" smtClean="0">
                <a:solidFill>
                  <a:srgbClr val="FF0000"/>
                </a:solidFill>
                <a:effectLst>
                  <a:outerShdw blurRad="38100" dist="38100" dir="2700000" algn="tl">
                    <a:srgbClr val="000000">
                      <a:alpha val="43137"/>
                    </a:srgbClr>
                  </a:outerShdw>
                </a:effectLst>
              </a:rPr>
              <a:t>Червоної</a:t>
            </a:r>
            <a:r>
              <a:rPr lang="uk-UA" b="1" dirty="0" smtClean="0">
                <a:solidFill>
                  <a:srgbClr val="002060"/>
                </a:solidFill>
                <a:effectLst>
                  <a:outerShdw blurRad="38100" dist="38100" dir="2700000" algn="tl">
                    <a:srgbClr val="000000">
                      <a:alpha val="43137"/>
                    </a:srgbClr>
                  </a:outerShdw>
                </a:effectLst>
              </a:rPr>
              <a:t> та </a:t>
            </a:r>
            <a:r>
              <a:rPr lang="uk-UA" b="1" dirty="0" smtClean="0">
                <a:solidFill>
                  <a:schemeClr val="tx1"/>
                </a:solidFill>
                <a:effectLst>
                  <a:outerShdw blurRad="38100" dist="38100" dir="2700000" algn="tl">
                    <a:srgbClr val="000000">
                      <a:alpha val="43137"/>
                    </a:srgbClr>
                  </a:outerShdw>
                </a:effectLst>
              </a:rPr>
              <a:t>Білої</a:t>
            </a:r>
            <a:r>
              <a:rPr lang="uk-UA" b="1" dirty="0" smtClean="0">
                <a:solidFill>
                  <a:srgbClr val="002060"/>
                </a:solidFill>
                <a:effectLst>
                  <a:outerShdw blurRad="38100" dist="38100" dir="2700000" algn="tl">
                    <a:srgbClr val="000000">
                      <a:alpha val="43137"/>
                    </a:srgbClr>
                  </a:outerShdw>
                </a:effectLst>
              </a:rPr>
              <a:t> троянд</a:t>
            </a:r>
            <a:endParaRPr lang="uk-UA"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281667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hammer.wav"/>
          </p:stSnd>
        </p:sndAc>
      </p:transition>
    </mc:Choice>
    <mc:Fallback xmlns="">
      <p:transition spd="slow">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anim calcmode="lin" valueType="num">
                                      <p:cBhvr>
                                        <p:cTn id="10" dur="1000" fill="hold"/>
                                        <p:tgtEl>
                                          <p:spTgt spid="2"/>
                                        </p:tgtEl>
                                        <p:attrNameLst>
                                          <p:attrName>ppt_x</p:attrName>
                                        </p:attrNameLst>
                                      </p:cBhvr>
                                      <p:tavLst>
                                        <p:tav tm="0">
                                          <p:val>
                                            <p:fltVal val="0.5"/>
                                          </p:val>
                                        </p:tav>
                                        <p:tav tm="100000">
                                          <p:val>
                                            <p:strVal val="#ppt_x"/>
                                          </p:val>
                                        </p:tav>
                                      </p:tavLst>
                                    </p:anim>
                                    <p:anim calcmode="lin" valueType="num">
                                      <p:cBhvr>
                                        <p:cTn id="11" dur="10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20" dur="1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95536" y="260648"/>
            <a:ext cx="8291264" cy="6192688"/>
          </a:xfrm>
        </p:spPr>
        <p:txBody>
          <a:bodyPr>
            <a:noAutofit/>
          </a:bodyPr>
          <a:lstStyle/>
          <a:p>
            <a:r>
              <a:rPr lang="uk-UA" sz="2200" b="1" dirty="0">
                <a:effectLst>
                  <a:outerShdw blurRad="38100" dist="38100" dir="2700000" algn="tl">
                    <a:srgbClr val="000000">
                      <a:alpha val="43137"/>
                    </a:srgbClr>
                  </a:outerShdw>
                </a:effectLst>
              </a:rPr>
              <a:t>Після придушення невеликого ланкастерського заколоту в 1464 році, Генріх </a:t>
            </a:r>
            <a:r>
              <a:rPr lang="en-US" sz="2200" b="1" dirty="0">
                <a:effectLst>
                  <a:outerShdw blurRad="38100" dist="38100" dir="2700000" algn="tl">
                    <a:srgbClr val="000000">
                      <a:alpha val="43137"/>
                    </a:srgbClr>
                  </a:outerShdw>
                </a:effectLst>
              </a:rPr>
              <a:t>VI </a:t>
            </a:r>
            <a:r>
              <a:rPr lang="uk-UA" sz="2200" b="1" dirty="0">
                <a:effectLst>
                  <a:outerShdw blurRad="38100" dist="38100" dir="2700000" algn="tl">
                    <a:srgbClr val="000000">
                      <a:alpha val="43137"/>
                    </a:srgbClr>
                  </a:outerShdw>
                </a:effectLst>
              </a:rPr>
              <a:t>знову попав у руки йоркців. Проте Едуард </a:t>
            </a:r>
            <a:r>
              <a:rPr lang="en-US" sz="2200" b="1" dirty="0">
                <a:effectLst>
                  <a:outerShdw blurRad="38100" dist="38100" dir="2700000" algn="tl">
                    <a:srgbClr val="000000">
                      <a:alpha val="43137"/>
                    </a:srgbClr>
                  </a:outerShdw>
                </a:effectLst>
              </a:rPr>
              <a:t>IV </a:t>
            </a:r>
            <a:r>
              <a:rPr lang="uk-UA" sz="2200" b="1" dirty="0">
                <a:effectLst>
                  <a:outerShdw blurRad="38100" dist="38100" dir="2700000" algn="tl">
                    <a:srgbClr val="000000">
                      <a:alpha val="43137"/>
                    </a:srgbClr>
                  </a:outerShdw>
                </a:effectLst>
              </a:rPr>
              <a:t>посварився із своїм головним радником і союзником Воріком, якого прозивали творцем королів. Висуваючи на важливі посади родичів своєї дружини Елізабет Вудвіль, з якою король одружився потайки, він також розсердив багатьох своїх друзів та родичів. Ворік спочатку намагався замінити Едуарда молодшим братом Джорджем, герцогом Кларенським, а потім відновити на троні Генріха. Як наслідок, два роки пройшли в боротьбі із змінним успіхом для обох сторін, аж нарешті в 1471 році Едуард отримав вирішальну перемогу. Ворік та спадкоємець ланкастерів, принц Уельський Едуард, загинули. Одразу ж потому вбили й колишнього короля Генріха </a:t>
            </a:r>
            <a:r>
              <a:rPr lang="en-US" sz="2200" b="1" dirty="0">
                <a:effectLst>
                  <a:outerShdw blurRad="38100" dist="38100" dir="2700000" algn="tl">
                    <a:srgbClr val="000000">
                      <a:alpha val="43137"/>
                    </a:srgbClr>
                  </a:outerShdw>
                </a:effectLst>
              </a:rPr>
              <a:t>VI.</a:t>
            </a:r>
            <a:endParaRPr lang="uk-UA"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273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23528" y="188640"/>
            <a:ext cx="8363272" cy="6480720"/>
          </a:xfrm>
        </p:spPr>
        <p:txBody>
          <a:bodyPr>
            <a:noAutofit/>
          </a:bodyPr>
          <a:lstStyle/>
          <a:p>
            <a:r>
              <a:rPr lang="uk-UA" sz="2400" b="1" dirty="0">
                <a:effectLst>
                  <a:outerShdw blurRad="38100" dist="38100" dir="2700000" algn="tl">
                    <a:srgbClr val="000000">
                      <a:alpha val="43137"/>
                    </a:srgbClr>
                  </a:outerShdw>
                </a:effectLst>
              </a:rPr>
              <a:t>Настав період відносного миру, та в 1483 Едуард </a:t>
            </a:r>
            <a:r>
              <a:rPr lang="en-US" sz="2400" b="1" dirty="0">
                <a:effectLst>
                  <a:outerShdw blurRad="38100" dist="38100" dir="2700000" algn="tl">
                    <a:srgbClr val="000000">
                      <a:alpha val="43137"/>
                    </a:srgbClr>
                  </a:outerShdw>
                </a:effectLst>
              </a:rPr>
              <a:t>IV </a:t>
            </a:r>
            <a:r>
              <a:rPr lang="uk-UA" sz="2400" b="1" dirty="0">
                <a:effectLst>
                  <a:outerShdw blurRad="38100" dist="38100" dir="2700000" algn="tl">
                    <a:srgbClr val="000000">
                      <a:alpha val="43137"/>
                    </a:srgbClr>
                  </a:outerShdw>
                </a:effectLst>
              </a:rPr>
              <a:t>несподівано помер. Його брат Річард Глостер одразу ж виступив, щоб завадити непопулярній родині Вудвіль захопити у свої руки владу при малолітньому синові померлого короля Едуарда </a:t>
            </a:r>
            <a:r>
              <a:rPr lang="en-US" sz="2400" b="1" dirty="0">
                <a:effectLst>
                  <a:outerShdw blurRad="38100" dist="38100" dir="2700000" algn="tl">
                    <a:srgbClr val="000000">
                      <a:alpha val="43137"/>
                    </a:srgbClr>
                  </a:outerShdw>
                </a:effectLst>
              </a:rPr>
              <a:t>V. </a:t>
            </a:r>
            <a:r>
              <a:rPr lang="uk-UA" sz="2400" b="1" dirty="0">
                <a:effectLst>
                  <a:outerShdw blurRad="38100" dist="38100" dir="2700000" algn="tl">
                    <a:srgbClr val="000000">
                      <a:alpha val="43137"/>
                    </a:srgbClr>
                  </a:outerShdw>
                </a:effectLst>
              </a:rPr>
              <a:t>Використавши як привід підозрілу законність шлюбу Едуарда </a:t>
            </a:r>
            <a:r>
              <a:rPr lang="en-US" sz="2400" b="1" dirty="0">
                <a:effectLst>
                  <a:outerShdw blurRad="38100" dist="38100" dir="2700000" algn="tl">
                    <a:srgbClr val="000000">
                      <a:alpha val="43137"/>
                    </a:srgbClr>
                  </a:outerShdw>
                </a:effectLst>
              </a:rPr>
              <a:t>IV, </a:t>
            </a:r>
            <a:r>
              <a:rPr lang="uk-UA" sz="2400" b="1" dirty="0">
                <a:effectLst>
                  <a:outerShdw blurRad="38100" dist="38100" dir="2700000" algn="tl">
                    <a:srgbClr val="000000">
                      <a:alpha val="43137"/>
                    </a:srgbClr>
                  </a:outerShdw>
                </a:effectLst>
              </a:rPr>
              <a:t>Глостер узурпував трон і став королем Річардом </a:t>
            </a:r>
            <a:r>
              <a:rPr lang="en-US" sz="2400" b="1" dirty="0">
                <a:effectLst>
                  <a:outerShdw blurRad="38100" dist="38100" dir="2700000" algn="tl">
                    <a:srgbClr val="000000">
                      <a:alpha val="43137"/>
                    </a:srgbClr>
                  </a:outerShdw>
                </a:effectLst>
              </a:rPr>
              <a:t>III. </a:t>
            </a:r>
            <a:r>
              <a:rPr lang="uk-UA" sz="2400" b="1" dirty="0">
                <a:effectLst>
                  <a:outerShdw blurRad="38100" dist="38100" dir="2700000" algn="tl">
                    <a:srgbClr val="000000">
                      <a:alpha val="43137"/>
                    </a:srgbClr>
                  </a:outerShdw>
                </a:effectLst>
              </a:rPr>
              <a:t>Узурпація й те, що Річарда підозрювали у </a:t>
            </a:r>
            <a:r>
              <a:rPr lang="uk-UA" sz="2400" b="1" dirty="0" smtClean="0">
                <a:effectLst>
                  <a:outerShdw blurRad="38100" dist="38100" dir="2700000" algn="tl">
                    <a:srgbClr val="000000">
                      <a:alpha val="43137"/>
                    </a:srgbClr>
                  </a:outerShdw>
                </a:effectLst>
              </a:rPr>
              <a:t>вбивстві </a:t>
            </a:r>
            <a:r>
              <a:rPr lang="uk-UA" sz="2400" b="1" dirty="0">
                <a:effectLst>
                  <a:outerShdw blurRad="38100" dist="38100" dir="2700000" algn="tl">
                    <a:srgbClr val="000000">
                      <a:alpha val="43137"/>
                    </a:srgbClr>
                  </a:outerShdw>
                </a:effectLst>
              </a:rPr>
              <a:t>Едуарда </a:t>
            </a:r>
            <a:r>
              <a:rPr lang="en-US" sz="2400" b="1" dirty="0">
                <a:effectLst>
                  <a:outerShdw blurRad="38100" dist="38100" dir="2700000" algn="tl">
                    <a:srgbClr val="000000">
                      <a:alpha val="43137"/>
                    </a:srgbClr>
                  </a:outerShdw>
                </a:effectLst>
              </a:rPr>
              <a:t>V </a:t>
            </a:r>
            <a:r>
              <a:rPr lang="uk-UA" sz="2400" b="1" dirty="0">
                <a:effectLst>
                  <a:outerShdw blurRad="38100" dist="38100" dir="2700000" algn="tl">
                    <a:srgbClr val="000000">
                      <a:alpha val="43137"/>
                    </a:srgbClr>
                  </a:outerShdw>
                </a:effectLst>
              </a:rPr>
              <a:t>та його молодшого брата (принци у Тауері), </a:t>
            </a:r>
            <a:r>
              <a:rPr lang="uk-UA" sz="2400" b="1" dirty="0" smtClean="0">
                <a:effectLst>
                  <a:outerShdw blurRad="38100" dist="38100" dir="2700000" algn="tl">
                    <a:srgbClr val="000000">
                      <a:alpha val="43137"/>
                    </a:srgbClr>
                  </a:outerShdw>
                </a:effectLst>
              </a:rPr>
              <a:t>спровокували </a:t>
            </a:r>
            <a:r>
              <a:rPr lang="uk-UA" sz="2400" b="1" dirty="0">
                <a:effectLst>
                  <a:outerShdw blurRad="38100" dist="38100" dir="2700000" algn="tl">
                    <a:srgbClr val="000000">
                      <a:alpha val="43137"/>
                    </a:srgbClr>
                  </a:outerShdw>
                </a:effectLst>
              </a:rPr>
              <a:t>кілька повстань. Врешті-решт Генрі Тюдор, далекий родич ланкастерських королів, якому, проте, у спадок перейшло право на трон, зумів здобути перемогу. Річард </a:t>
            </a:r>
            <a:r>
              <a:rPr lang="en-US" sz="2400" b="1" dirty="0">
                <a:effectLst>
                  <a:outerShdw blurRad="38100" dist="38100" dir="2700000" algn="tl">
                    <a:srgbClr val="000000">
                      <a:alpha val="43137"/>
                    </a:srgbClr>
                  </a:outerShdw>
                </a:effectLst>
              </a:rPr>
              <a:t>III </a:t>
            </a:r>
            <a:r>
              <a:rPr lang="uk-UA" sz="2400" b="1" dirty="0">
                <a:effectLst>
                  <a:outerShdw blurRad="38100" dist="38100" dir="2700000" algn="tl">
                    <a:srgbClr val="000000">
                      <a:alpha val="43137"/>
                    </a:srgbClr>
                  </a:outerShdw>
                </a:effectLst>
              </a:rPr>
              <a:t>був убитий у битві при Босворті в 1485 році.</a:t>
            </a:r>
          </a:p>
        </p:txBody>
      </p:sp>
    </p:spTree>
    <p:extLst>
      <p:ext uri="{BB962C8B-B14F-4D97-AF65-F5344CB8AC3E}">
        <p14:creationId xmlns:p14="http://schemas.microsoft.com/office/powerpoint/2010/main" val="193702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8674" r="18674"/>
          <a:stretch>
            <a:fillRect/>
          </a:stretch>
        </p:blipFill>
        <p:spPr>
          <a:xfrm>
            <a:off x="457200" y="457200"/>
            <a:ext cx="5267325" cy="5492750"/>
          </a:xfrm>
        </p:spPr>
      </p:pic>
      <p:sp>
        <p:nvSpPr>
          <p:cNvPr id="4" name="Текст 3"/>
          <p:cNvSpPr>
            <a:spLocks noGrp="1"/>
          </p:cNvSpPr>
          <p:nvPr>
            <p:ph type="body" sz="half" idx="2"/>
          </p:nvPr>
        </p:nvSpPr>
        <p:spPr>
          <a:xfrm>
            <a:off x="5868144" y="404664"/>
            <a:ext cx="2818656" cy="5615136"/>
          </a:xfrm>
        </p:spPr>
        <p:txBody>
          <a:bodyPr>
            <a:normAutofit lnSpcReduction="10000"/>
          </a:bodyPr>
          <a:lstStyle/>
          <a:p>
            <a:r>
              <a:rPr lang="uk-UA" sz="2800" b="1" dirty="0" smtClean="0">
                <a:effectLst>
                  <a:outerShdw blurRad="38100" dist="38100" dir="2700000" algn="tl">
                    <a:srgbClr val="000000">
                      <a:alpha val="43137"/>
                    </a:srgbClr>
                  </a:outerShdw>
                </a:effectLst>
              </a:rPr>
              <a:t>Прихильники родини Йорків повстали в 1487 році, але зазнали невдачі. Спорадичні бунти продовжувалися до 1499 року.</a:t>
            </a:r>
            <a:endParaRPr lang="uk-UA"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138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style.rotation</p:attrName>
                                        </p:attrNameLst>
                                      </p:cBhvr>
                                      <p:tavLst>
                                        <p:tav tm="0">
                                          <p:val>
                                            <p:fltVal val="90"/>
                                          </p:val>
                                        </p:tav>
                                        <p:tav tm="100000">
                                          <p:val>
                                            <p:fltVal val="0"/>
                                          </p:val>
                                        </p:tav>
                                      </p:tavLst>
                                    </p:anim>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219200"/>
          </a:xfrm>
        </p:spPr>
        <p:txBody>
          <a:bodyPr>
            <a:noAutofit/>
          </a:bodyPr>
          <a:lstStyle/>
          <a:p>
            <a:pPr algn="ctr"/>
            <a:r>
              <a:rPr lang="uk-UA" sz="8000" b="1" dirty="0" smtClean="0">
                <a:solidFill>
                  <a:schemeClr val="tx2"/>
                </a:solidFill>
                <a:effectLst>
                  <a:outerShdw blurRad="38100" dist="38100" dir="2700000" algn="tl">
                    <a:srgbClr val="000000">
                      <a:alpha val="43137"/>
                    </a:srgbClr>
                  </a:outerShdw>
                </a:effectLst>
              </a:rPr>
              <a:t>Наслідки війни</a:t>
            </a:r>
            <a:endParaRPr lang="uk-UA" sz="8000" b="1" dirty="0">
              <a:solidFill>
                <a:schemeClr val="tx2"/>
              </a:solidFill>
              <a:effectLst>
                <a:outerShdw blurRad="38100" dist="38100" dir="2700000" algn="tl">
                  <a:srgbClr val="000000">
                    <a:alpha val="43137"/>
                  </a:srgbClr>
                </a:outerShdw>
              </a:effectLst>
            </a:endParaRPr>
          </a:p>
        </p:txBody>
      </p:sp>
      <p:pic>
        <p:nvPicPr>
          <p:cNvPr id="1026" name="Picture 2" descr="C:\Documents and Settings\User\Рабочий стол\Лерочка\выйна червоноъ та былоъ троянд\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916832"/>
            <a:ext cx="4291676" cy="432048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2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2000" fill="hold"/>
                                        <p:tgtEl>
                                          <p:spTgt spid="1026"/>
                                        </p:tgtEl>
                                        <p:attrNameLst>
                                          <p:attrName>ppt_w</p:attrName>
                                        </p:attrNameLst>
                                      </p:cBhvr>
                                      <p:tavLst>
                                        <p:tav tm="0">
                                          <p:val>
                                            <p:fltVal val="0"/>
                                          </p:val>
                                        </p:tav>
                                        <p:tav tm="100000">
                                          <p:val>
                                            <p:strVal val="#ppt_w"/>
                                          </p:val>
                                        </p:tav>
                                      </p:tavLst>
                                    </p:anim>
                                    <p:anim calcmode="lin" valueType="num">
                                      <p:cBhvr>
                                        <p:cTn id="13" dur="2000" fill="hold"/>
                                        <p:tgtEl>
                                          <p:spTgt spid="1026"/>
                                        </p:tgtEl>
                                        <p:attrNameLst>
                                          <p:attrName>ppt_h</p:attrName>
                                        </p:attrNameLst>
                                      </p:cBhvr>
                                      <p:tavLst>
                                        <p:tav tm="0">
                                          <p:val>
                                            <p:fltVal val="0"/>
                                          </p:val>
                                        </p:tav>
                                        <p:tav tm="100000">
                                          <p:val>
                                            <p:strVal val="#ppt_h"/>
                                          </p:val>
                                        </p:tav>
                                      </p:tavLst>
                                    </p:anim>
                                    <p:animEffect transition="in" filter="fade">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95536" y="260648"/>
            <a:ext cx="8291264" cy="6264696"/>
          </a:xfrm>
        </p:spPr>
        <p:txBody>
          <a:bodyPr>
            <a:normAutofit/>
          </a:bodyPr>
          <a:lstStyle/>
          <a:p>
            <a:pPr algn="ctr"/>
            <a:r>
              <a:rPr lang="uk-UA" sz="3600" b="1" dirty="0" smtClean="0">
                <a:effectLst>
                  <a:outerShdw blurRad="38100" dist="38100" dir="2700000" algn="tl">
                    <a:srgbClr val="000000">
                      <a:alpha val="43137"/>
                    </a:srgbClr>
                  </a:outerShdw>
                </a:effectLst>
              </a:rPr>
              <a:t>НАСЛІДКИ</a:t>
            </a:r>
          </a:p>
          <a:p>
            <a:pPr marL="1097280" lvl="1" indent="-457200">
              <a:buClr>
                <a:schemeClr val="tx2"/>
              </a:buClr>
              <a:buFont typeface="+mj-lt"/>
              <a:buAutoNum type="arabicPeriod"/>
            </a:pPr>
            <a:r>
              <a:rPr lang="uk-UA" sz="2600" b="1" dirty="0" smtClean="0">
                <a:effectLst>
                  <a:outerShdw blurRad="38100" dist="38100" dir="2700000" algn="tl">
                    <a:srgbClr val="000000">
                      <a:alpha val="43137"/>
                    </a:srgbClr>
                  </a:outerShdw>
                </a:effectLst>
              </a:rPr>
              <a:t>Загинуло біля </a:t>
            </a:r>
            <a:r>
              <a:rPr lang="uk-UA" sz="2600" b="1" dirty="0">
                <a:effectLst>
                  <a:outerShdw blurRad="38100" dist="38100" dir="2700000" algn="tl">
                    <a:srgbClr val="000000">
                      <a:alpha val="43137"/>
                    </a:srgbClr>
                  </a:outerShdw>
                </a:effectLst>
              </a:rPr>
              <a:t>чверті населення країни, 80 сеньйорів королівської крові, безліч феодальних </a:t>
            </a:r>
            <a:r>
              <a:rPr lang="uk-UA" sz="2600" b="1" dirty="0" smtClean="0">
                <a:effectLst>
                  <a:outerShdw blurRad="38100" dist="38100" dir="2700000" algn="tl">
                    <a:srgbClr val="000000">
                      <a:alpha val="43137"/>
                    </a:srgbClr>
                  </a:outerShdw>
                </a:effectLst>
              </a:rPr>
              <a:t>родів.</a:t>
            </a:r>
          </a:p>
          <a:p>
            <a:pPr marL="1097280" lvl="1" indent="-457200">
              <a:buClr>
                <a:schemeClr val="tx2"/>
              </a:buClr>
              <a:buFont typeface="+mj-lt"/>
              <a:buAutoNum type="arabicPeriod"/>
            </a:pPr>
            <a:r>
              <a:rPr lang="uk-UA" sz="2600" b="1" dirty="0" smtClean="0">
                <a:effectLst>
                  <a:outerShdw blurRad="38100" dist="38100" dir="2700000" algn="tl">
                    <a:srgbClr val="000000">
                      <a:alpha val="43137"/>
                    </a:srgbClr>
                  </a:outerShdw>
                </a:effectLst>
              </a:rPr>
              <a:t>Знать, що вела свій родовід від завойовників-норманів, у цілому була знищена</a:t>
            </a:r>
            <a:r>
              <a:rPr lang="ru-RU" sz="2600" b="1" dirty="0" smtClean="0">
                <a:effectLst>
                  <a:outerShdw blurRad="38100" dist="38100" dir="2700000" algn="tl">
                    <a:srgbClr val="000000">
                      <a:alpha val="43137"/>
                    </a:srgbClr>
                  </a:outerShdw>
                </a:effectLst>
              </a:rPr>
              <a:t>. </a:t>
            </a:r>
            <a:endParaRPr lang="uk-UA" sz="2600" b="1" dirty="0" smtClean="0">
              <a:effectLst>
                <a:outerShdw blurRad="38100" dist="38100" dir="2700000" algn="tl">
                  <a:srgbClr val="000000">
                    <a:alpha val="43137"/>
                  </a:srgbClr>
                </a:outerShdw>
              </a:effectLst>
            </a:endParaRPr>
          </a:p>
          <a:p>
            <a:pPr marL="1097280" lvl="1" indent="-457200">
              <a:buClr>
                <a:schemeClr val="tx2"/>
              </a:buClr>
              <a:buFont typeface="+mj-lt"/>
              <a:buAutoNum type="arabicPeriod"/>
            </a:pPr>
            <a:r>
              <a:rPr lang="uk-UA" sz="2600" b="1" dirty="0" smtClean="0">
                <a:effectLst>
                  <a:outerShdw blurRad="38100" dist="38100" dir="2700000" algn="tl">
                    <a:srgbClr val="000000">
                      <a:alpha val="43137"/>
                    </a:srgbClr>
                  </a:outerShdw>
                </a:effectLst>
              </a:rPr>
              <a:t>Генрі Тюдор коронувався як Генріх VII і заснував нову династію, одружився з дочкою Едуарда </a:t>
            </a:r>
            <a:r>
              <a:rPr lang="en-US" sz="2600" b="1" dirty="0" smtClean="0">
                <a:effectLst>
                  <a:outerShdw blurRad="38100" dist="38100" dir="2700000" algn="tl">
                    <a:srgbClr val="000000">
                      <a:alpha val="43137"/>
                    </a:srgbClr>
                  </a:outerShdw>
                </a:effectLst>
              </a:rPr>
              <a:t>IV </a:t>
            </a:r>
            <a:r>
              <a:rPr lang="uk-UA" sz="2600" b="1" dirty="0" smtClean="0">
                <a:effectLst>
                  <a:outerShdw blurRad="38100" dist="38100" dir="2700000" algn="tl">
                    <a:srgbClr val="000000">
                      <a:alpha val="43137"/>
                    </a:srgbClr>
                  </a:outerShdw>
                </a:effectLst>
              </a:rPr>
              <a:t>Єлизаветою, спадкоємицею дому Йорків. </a:t>
            </a:r>
          </a:p>
          <a:p>
            <a:pPr marL="1097280" lvl="1" indent="-457200">
              <a:buClr>
                <a:schemeClr val="tx2"/>
              </a:buClr>
              <a:buFont typeface="+mj-lt"/>
              <a:buAutoNum type="arabicPeriod"/>
            </a:pPr>
            <a:r>
              <a:rPr lang="uk-UA" sz="2600" b="1" dirty="0" smtClean="0">
                <a:effectLst>
                  <a:outerShdw blurRad="38100" dist="38100" dir="2700000" algn="tl">
                    <a:srgbClr val="000000">
                      <a:alpha val="43137"/>
                    </a:srgbClr>
                  </a:outerShdw>
                </a:effectLst>
              </a:rPr>
              <a:t>Династія Тюдорів правила до 1603 року, а її символом стала Біло-Червона троянда.</a:t>
            </a:r>
          </a:p>
          <a:p>
            <a:pPr lvl="1" indent="0">
              <a:buClr>
                <a:schemeClr val="tx2"/>
              </a:buClr>
              <a:buNone/>
            </a:pPr>
            <a:endParaRPr lang="uk-UA" sz="2000" dirty="0" smtClean="0"/>
          </a:p>
        </p:txBody>
      </p:sp>
    </p:spTree>
    <p:extLst>
      <p:ext uri="{BB962C8B-B14F-4D97-AF65-F5344CB8AC3E}">
        <p14:creationId xmlns:p14="http://schemas.microsoft.com/office/powerpoint/2010/main" val="44234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2000"/>
                                        <p:tgtEl>
                                          <p:spTgt spid="4">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2000"/>
                                        <p:tgtEl>
                                          <p:spTgt spid="4">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6" dur="2000"/>
                                        <p:tgtEl>
                                          <p:spTgt spid="4">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9"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404664"/>
            <a:ext cx="5431460" cy="5184576"/>
          </a:xfrm>
          <a:effectLst>
            <a:softEdge rad="127000"/>
          </a:effectLst>
        </p:spPr>
      </p:pic>
      <p:sp>
        <p:nvSpPr>
          <p:cNvPr id="3" name="Заголовок 2"/>
          <p:cNvSpPr>
            <a:spLocks noGrp="1"/>
          </p:cNvSpPr>
          <p:nvPr>
            <p:ph type="title"/>
          </p:nvPr>
        </p:nvSpPr>
        <p:spPr>
          <a:xfrm>
            <a:off x="395536" y="5157192"/>
            <a:ext cx="8229600" cy="1219200"/>
          </a:xfrm>
        </p:spPr>
        <p:txBody>
          <a:bodyPr>
            <a:normAutofit/>
          </a:bodyPr>
          <a:lstStyle/>
          <a:p>
            <a:pPr algn="ctr"/>
            <a:r>
              <a:rPr lang="uk-UA" sz="5000" b="1" dirty="0" smtClean="0">
                <a:effectLst>
                  <a:outerShdw blurRad="38100" dist="38100" dir="2700000" algn="tl">
                    <a:srgbClr val="000000">
                      <a:alpha val="43137"/>
                    </a:srgbClr>
                  </a:outerShdw>
                </a:effectLst>
              </a:rPr>
              <a:t>Символ </a:t>
            </a:r>
            <a:r>
              <a:rPr lang="uk-UA" sz="5000" b="1" dirty="0">
                <a:effectLst>
                  <a:outerShdw blurRad="38100" dist="38100" dir="2700000" algn="tl">
                    <a:srgbClr val="000000">
                      <a:alpha val="43137"/>
                    </a:srgbClr>
                  </a:outerShdw>
                </a:effectLst>
              </a:rPr>
              <a:t>династії Тюдорів </a:t>
            </a:r>
          </a:p>
        </p:txBody>
      </p:sp>
    </p:spTree>
    <p:extLst>
      <p:ext uri="{BB962C8B-B14F-4D97-AF65-F5344CB8AC3E}">
        <p14:creationId xmlns:p14="http://schemas.microsoft.com/office/powerpoint/2010/main" val="31171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568952" cy="1368152"/>
          </a:xfrm>
        </p:spPr>
        <p:txBody>
          <a:bodyPr>
            <a:noAutofit/>
          </a:bodyPr>
          <a:lstStyle/>
          <a:p>
            <a:pPr algn="ctr"/>
            <a:r>
              <a:rPr lang="uk-UA" sz="4800" b="1" dirty="0" smtClean="0">
                <a:solidFill>
                  <a:schemeClr val="tx2"/>
                </a:solidFill>
                <a:effectLst>
                  <a:outerShdw blurRad="38100" dist="38100" dir="2700000" algn="tl">
                    <a:srgbClr val="000000">
                      <a:alpha val="43137"/>
                    </a:srgbClr>
                  </a:outerShdw>
                </a:effectLst>
              </a:rPr>
              <a:t>Війна Червоної та Білої троянд в мистецтві</a:t>
            </a:r>
            <a:endParaRPr lang="uk-UA" sz="4800" b="1" dirty="0">
              <a:solidFill>
                <a:schemeClr val="tx2"/>
              </a:solidFill>
              <a:effectLst>
                <a:outerShdw blurRad="38100" dist="38100" dir="2700000" algn="tl">
                  <a:srgbClr val="000000">
                    <a:alpha val="43137"/>
                  </a:srgbClr>
                </a:outerShdw>
              </a:effectLst>
            </a:endParaRPr>
          </a:p>
        </p:txBody>
      </p:sp>
      <p:pic>
        <p:nvPicPr>
          <p:cNvPr id="2050" name="Picture 2" descr="C:\Documents and Settings\User\Рабочий стол\Лерочка\выйна червоноъ та былоъ троянд\марк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62" y="1988840"/>
            <a:ext cx="8037512" cy="445080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4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2000" fill="hold"/>
                                        <p:tgtEl>
                                          <p:spTgt spid="2050"/>
                                        </p:tgtEl>
                                        <p:attrNameLst>
                                          <p:attrName>ppt_w</p:attrName>
                                        </p:attrNameLst>
                                      </p:cBhvr>
                                      <p:tavLst>
                                        <p:tav tm="0">
                                          <p:val>
                                            <p:fltVal val="0"/>
                                          </p:val>
                                        </p:tav>
                                        <p:tav tm="100000">
                                          <p:val>
                                            <p:strVal val="#ppt_w"/>
                                          </p:val>
                                        </p:tav>
                                      </p:tavLst>
                                    </p:anim>
                                    <p:anim calcmode="lin" valueType="num">
                                      <p:cBhvr>
                                        <p:cTn id="13" dur="2000" fill="hold"/>
                                        <p:tgtEl>
                                          <p:spTgt spid="2050"/>
                                        </p:tgtEl>
                                        <p:attrNameLst>
                                          <p:attrName>ppt_h</p:attrName>
                                        </p:attrNameLst>
                                      </p:cBhvr>
                                      <p:tavLst>
                                        <p:tav tm="0">
                                          <p:val>
                                            <p:fltVal val="0"/>
                                          </p:val>
                                        </p:tav>
                                        <p:tav tm="100000">
                                          <p:val>
                                            <p:strVal val="#ppt_h"/>
                                          </p:val>
                                        </p:tav>
                                      </p:tavLst>
                                    </p:anim>
                                    <p:animEffect transition="in" filter="fade">
                                      <p:cBhvr>
                                        <p:cTn id="1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51520" y="260648"/>
            <a:ext cx="8435280" cy="3168352"/>
          </a:xfrm>
        </p:spPr>
        <p:txBody>
          <a:bodyPr>
            <a:normAutofit fontScale="92500" lnSpcReduction="10000"/>
          </a:bodyPr>
          <a:lstStyle/>
          <a:p>
            <a:r>
              <a:rPr lang="uk-UA" sz="2800" b="1" dirty="0">
                <a:effectLst>
                  <a:outerShdw blurRad="38100" dist="38100" dir="2700000" algn="tl">
                    <a:srgbClr val="000000">
                      <a:alpha val="43137"/>
                    </a:srgbClr>
                  </a:outerShdw>
                </a:effectLst>
              </a:rPr>
              <a:t>Тема цієї жорстокої війни не одне століття хвилює творчі особистості. Крім історичних праць, її розкривають і багато художніх </a:t>
            </a:r>
            <a:r>
              <a:rPr lang="uk-UA" sz="2800" b="1" dirty="0" smtClean="0">
                <a:effectLst>
                  <a:outerShdw blurRad="38100" dist="38100" dir="2700000" algn="tl">
                    <a:srgbClr val="000000">
                      <a:alpha val="43137"/>
                    </a:srgbClr>
                  </a:outerShdw>
                </a:effectLst>
              </a:rPr>
              <a:t>творів.</a:t>
            </a:r>
            <a:endParaRPr lang="uk-UA" sz="2800" b="1" dirty="0">
              <a:effectLst>
                <a:outerShdw blurRad="38100" dist="38100" dir="2700000" algn="tl">
                  <a:srgbClr val="000000">
                    <a:alpha val="43137"/>
                  </a:srgbClr>
                </a:outerShdw>
              </a:effectLst>
            </a:endParaRPr>
          </a:p>
          <a:p>
            <a:r>
              <a:rPr lang="uk-UA" sz="2800" b="1" dirty="0">
                <a:effectLst>
                  <a:outerShdw blurRad="38100" dist="38100" dir="2700000" algn="tl">
                    <a:srgbClr val="000000">
                      <a:alpha val="43137"/>
                    </a:srgbClr>
                  </a:outerShdw>
                </a:effectLst>
              </a:rPr>
              <a:t>Крім того, існує комп’ютерна гра «</a:t>
            </a:r>
            <a:r>
              <a:rPr lang="en-US" sz="2800" b="1" dirty="0">
                <a:effectLst>
                  <a:outerShdw blurRad="38100" dist="38100" dir="2700000" algn="tl">
                    <a:srgbClr val="000000">
                      <a:alpha val="43137"/>
                    </a:srgbClr>
                  </a:outerShdw>
                </a:effectLst>
              </a:rPr>
              <a:t>War of the Roses», </a:t>
            </a:r>
            <a:r>
              <a:rPr lang="uk-UA" sz="2800" b="1" dirty="0">
                <a:effectLst>
                  <a:outerShdw blurRad="38100" dist="38100" dir="2700000" algn="tl">
                    <a:srgbClr val="000000">
                      <a:alpha val="43137"/>
                    </a:srgbClr>
                  </a:outerShdw>
                </a:effectLst>
              </a:rPr>
              <a:t>розроблена за мотивами історичних подій.</a:t>
            </a:r>
          </a:p>
          <a:p>
            <a:endParaRPr lang="uk-UA" dirty="0"/>
          </a:p>
        </p:txBody>
      </p:sp>
      <p:pic>
        <p:nvPicPr>
          <p:cNvPr id="3074" name="Picture 2" descr="C:\Documents and Settings\User\Рабочий стол\Лерочка\выйна червоноъ та былоъ троянд\images.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9198" b="19198"/>
          <a:stretch>
            <a:fillRect/>
          </a:stretch>
        </p:blipFill>
        <p:spPr bwMode="auto">
          <a:xfrm>
            <a:off x="2483768" y="2708920"/>
            <a:ext cx="3600400" cy="377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97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1000" fill="hold"/>
                                        <p:tgtEl>
                                          <p:spTgt spid="3074"/>
                                        </p:tgtEl>
                                        <p:attrNameLst>
                                          <p:attrName>ppt_w</p:attrName>
                                        </p:attrNameLst>
                                      </p:cBhvr>
                                      <p:tavLst>
                                        <p:tav tm="0">
                                          <p:val>
                                            <p:fltVal val="0"/>
                                          </p:val>
                                        </p:tav>
                                        <p:tav tm="100000">
                                          <p:val>
                                            <p:strVal val="#ppt_w"/>
                                          </p:val>
                                        </p:tav>
                                      </p:tavLst>
                                    </p:anim>
                                    <p:anim calcmode="lin" valueType="num">
                                      <p:cBhvr>
                                        <p:cTn id="18" dur="1000" fill="hold"/>
                                        <p:tgtEl>
                                          <p:spTgt spid="3074"/>
                                        </p:tgtEl>
                                        <p:attrNameLst>
                                          <p:attrName>ppt_h</p:attrName>
                                        </p:attrNameLst>
                                      </p:cBhvr>
                                      <p:tavLst>
                                        <p:tav tm="0">
                                          <p:val>
                                            <p:fltVal val="0"/>
                                          </p:val>
                                        </p:tav>
                                        <p:tav tm="100000">
                                          <p:val>
                                            <p:strVal val="#ppt_h"/>
                                          </p:val>
                                        </p:tav>
                                      </p:tavLst>
                                    </p:anim>
                                    <p:animEffect transition="in" filter="fade">
                                      <p:cBhvr>
                                        <p:cTn id="1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1219200"/>
          </a:xfrm>
        </p:spPr>
        <p:txBody>
          <a:bodyPr>
            <a:noAutofit/>
          </a:bodyPr>
          <a:lstStyle/>
          <a:p>
            <a:pPr algn="ctr"/>
            <a:r>
              <a:rPr lang="uk-UA" sz="8000" b="1" dirty="0" smtClean="0">
                <a:solidFill>
                  <a:schemeClr val="tx2"/>
                </a:solidFill>
                <a:effectLst>
                  <a:outerShdw blurRad="38100" dist="38100" dir="2700000" algn="tl">
                    <a:srgbClr val="000000">
                      <a:alpha val="43137"/>
                    </a:srgbClr>
                  </a:outerShdw>
                </a:effectLst>
              </a:rPr>
              <a:t>Дякую за увагу!</a:t>
            </a:r>
            <a:endParaRPr lang="uk-UA" sz="8000" b="1" dirty="0">
              <a:solidFill>
                <a:schemeClr val="tx2"/>
              </a:solidFill>
              <a:effectLst>
                <a:outerShdw blurRad="38100" dist="38100" dir="2700000" algn="tl">
                  <a:srgbClr val="000000">
                    <a:alpha val="43137"/>
                  </a:srgbClr>
                </a:outerShdw>
              </a:effectLst>
            </a:endParaRPr>
          </a:p>
        </p:txBody>
      </p:sp>
      <p:pic>
        <p:nvPicPr>
          <p:cNvPr id="4098" name="Picture 2" descr="C:\Documents and Settings\User\Рабочий стол\Лерочка\выйна червоноъ та былоъ троянд\l_616ab7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958495"/>
            <a:ext cx="4230985" cy="4216545"/>
          </a:xfrm>
          <a:prstGeom prst="rect">
            <a:avLst/>
          </a:prstGeom>
          <a:noFill/>
          <a:effectLst>
            <a:glow rad="228600">
              <a:srgbClr val="FFFF00">
                <a:alpha val="40000"/>
              </a:srgbClr>
            </a:glow>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98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098"/>
                                        </p:tgtEl>
                                        <p:attrNameLst>
                                          <p:attrName>r</p:attrName>
                                        </p:attrNameLst>
                                      </p:cBhvr>
                                    </p:animRot>
                                    <p:animRot by="-240000">
                                      <p:cBhvr>
                                        <p:cTn id="13" dur="200" fill="hold">
                                          <p:stCondLst>
                                            <p:cond delay="200"/>
                                          </p:stCondLst>
                                        </p:cTn>
                                        <p:tgtEl>
                                          <p:spTgt spid="4098"/>
                                        </p:tgtEl>
                                        <p:attrNameLst>
                                          <p:attrName>r</p:attrName>
                                        </p:attrNameLst>
                                      </p:cBhvr>
                                    </p:animRot>
                                    <p:animRot by="240000">
                                      <p:cBhvr>
                                        <p:cTn id="14" dur="200" fill="hold">
                                          <p:stCondLst>
                                            <p:cond delay="400"/>
                                          </p:stCondLst>
                                        </p:cTn>
                                        <p:tgtEl>
                                          <p:spTgt spid="4098"/>
                                        </p:tgtEl>
                                        <p:attrNameLst>
                                          <p:attrName>r</p:attrName>
                                        </p:attrNameLst>
                                      </p:cBhvr>
                                    </p:animRot>
                                    <p:animRot by="-240000">
                                      <p:cBhvr>
                                        <p:cTn id="15" dur="200" fill="hold">
                                          <p:stCondLst>
                                            <p:cond delay="600"/>
                                          </p:stCondLst>
                                        </p:cTn>
                                        <p:tgtEl>
                                          <p:spTgt spid="4098"/>
                                        </p:tgtEl>
                                        <p:attrNameLst>
                                          <p:attrName>r</p:attrName>
                                        </p:attrNameLst>
                                      </p:cBhvr>
                                    </p:animRot>
                                    <p:animRot by="120000">
                                      <p:cBhvr>
                                        <p:cTn id="16" dur="200" fill="hold">
                                          <p:stCondLst>
                                            <p:cond delay="800"/>
                                          </p:stCondLst>
                                        </p:cTn>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90636" y="1399593"/>
            <a:ext cx="4040188" cy="762000"/>
          </a:xfrm>
        </p:spPr>
        <p:txBody>
          <a:bodyPr/>
          <a:lstStyle/>
          <a:p>
            <a:r>
              <a:rPr lang="uk-UA" dirty="0"/>
              <a:t> </a:t>
            </a:r>
            <a:r>
              <a:rPr lang="uk-UA" dirty="0">
                <a:effectLst>
                  <a:outerShdw blurRad="38100" dist="38100" dir="2700000" algn="tl">
                    <a:srgbClr val="000000">
                      <a:alpha val="43137"/>
                    </a:srgbClr>
                  </a:outerShdw>
                </a:effectLst>
              </a:rPr>
              <a:t>Ланкастери та їх прихильники</a:t>
            </a:r>
          </a:p>
        </p:txBody>
      </p:sp>
      <p:pic>
        <p:nvPicPr>
          <p:cNvPr id="10" name="Объект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544" y="2204864"/>
            <a:ext cx="4065884" cy="3889106"/>
          </a:xfrm>
        </p:spPr>
      </p:pic>
      <p:pic>
        <p:nvPicPr>
          <p:cNvPr id="11" name="Объект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77444" y="2221423"/>
            <a:ext cx="4176464" cy="3994879"/>
          </a:xfrm>
        </p:spPr>
      </p:pic>
      <p:sp>
        <p:nvSpPr>
          <p:cNvPr id="7" name="Заголовок 6"/>
          <p:cNvSpPr>
            <a:spLocks noGrp="1"/>
          </p:cNvSpPr>
          <p:nvPr>
            <p:ph type="title"/>
          </p:nvPr>
        </p:nvSpPr>
        <p:spPr/>
        <p:txBody>
          <a:bodyPr/>
          <a:lstStyle/>
          <a:p>
            <a:pPr algn="ctr"/>
            <a:r>
              <a:rPr lang="uk-UA" b="1" dirty="0" smtClean="0">
                <a:solidFill>
                  <a:schemeClr val="tx2"/>
                </a:solidFill>
                <a:effectLst>
                  <a:outerShdw blurRad="38100" dist="38100" dir="2700000" algn="tl">
                    <a:srgbClr val="000000">
                      <a:alpha val="43137"/>
                    </a:srgbClr>
                  </a:outerShdw>
                </a:effectLst>
              </a:rPr>
              <a:t>Сторони війни</a:t>
            </a:r>
            <a:endParaRPr lang="uk-UA" b="1" dirty="0">
              <a:solidFill>
                <a:schemeClr val="tx2"/>
              </a:solidFill>
              <a:effectLst>
                <a:outerShdw blurRad="38100" dist="38100" dir="2700000" algn="tl">
                  <a:srgbClr val="000000">
                    <a:alpha val="43137"/>
                  </a:srgbClr>
                </a:outerShdw>
              </a:effectLst>
            </a:endParaRPr>
          </a:p>
        </p:txBody>
      </p:sp>
      <p:sp>
        <p:nvSpPr>
          <p:cNvPr id="6" name="Текст 5"/>
          <p:cNvSpPr>
            <a:spLocks noGrp="1"/>
          </p:cNvSpPr>
          <p:nvPr>
            <p:ph type="body" idx="3"/>
          </p:nvPr>
        </p:nvSpPr>
        <p:spPr>
          <a:xfrm>
            <a:off x="4681636" y="1399593"/>
            <a:ext cx="4040188" cy="762000"/>
          </a:xfrm>
        </p:spPr>
        <p:txBody>
          <a:bodyPr/>
          <a:lstStyle/>
          <a:p>
            <a:r>
              <a:rPr lang="uk-UA" dirty="0" smtClean="0"/>
              <a:t> </a:t>
            </a:r>
            <a:r>
              <a:rPr lang="uk-UA" dirty="0" smtClean="0">
                <a:effectLst>
                  <a:outerShdw blurRad="38100" dist="38100" dir="2700000" algn="tl">
                    <a:srgbClr val="000000">
                      <a:alpha val="43137"/>
                    </a:srgbClr>
                  </a:outerShdw>
                </a:effectLst>
              </a:rPr>
              <a:t>Йорки </a:t>
            </a:r>
            <a:r>
              <a:rPr lang="uk-UA" dirty="0">
                <a:effectLst>
                  <a:outerShdw blurRad="38100" dist="38100" dir="2700000" algn="tl">
                    <a:srgbClr val="000000">
                      <a:alpha val="43137"/>
                    </a:srgbClr>
                  </a:outerShdw>
                </a:effectLst>
              </a:rPr>
              <a:t>та їх прихильники</a:t>
            </a:r>
          </a:p>
        </p:txBody>
      </p:sp>
    </p:spTree>
    <p:extLst>
      <p:ext uri="{BB962C8B-B14F-4D97-AF65-F5344CB8AC3E}">
        <p14:creationId xmlns:p14="http://schemas.microsoft.com/office/powerpoint/2010/main" val="30310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9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3" dur="2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4" dur="2000"/>
                                        <p:tgtEl>
                                          <p:spTgt spid="2">
                                            <p:txEl>
                                              <p:pRg st="0" end="0"/>
                                            </p:txEl>
                                          </p:spTgt>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0" dur="2000"/>
                                        <p:tgtEl>
                                          <p:spTgt spid="6">
                                            <p:txEl>
                                              <p:pRg st="0" end="0"/>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2000" fill="hold"/>
                                        <p:tgtEl>
                                          <p:spTgt spid="11"/>
                                        </p:tgtEl>
                                        <p:attrNameLst>
                                          <p:attrName>ppt_w</p:attrName>
                                        </p:attrNameLst>
                                      </p:cBhvr>
                                      <p:tavLst>
                                        <p:tav tm="0">
                                          <p:val>
                                            <p:fltVal val="0"/>
                                          </p:val>
                                        </p:tav>
                                        <p:tav tm="100000">
                                          <p:val>
                                            <p:strVal val="#ppt_w"/>
                                          </p:val>
                                        </p:tav>
                                      </p:tavLst>
                                    </p:anim>
                                    <p:anim calcmode="lin" valueType="num">
                                      <p:cBhvr>
                                        <p:cTn id="24" dur="2000" fill="hold"/>
                                        <p:tgtEl>
                                          <p:spTgt spid="11"/>
                                        </p:tgtEl>
                                        <p:attrNameLst>
                                          <p:attrName>ppt_h</p:attrName>
                                        </p:attrNameLst>
                                      </p:cBhvr>
                                      <p:tavLst>
                                        <p:tav tm="0">
                                          <p:val>
                                            <p:fltVal val="0"/>
                                          </p:val>
                                        </p:tav>
                                        <p:tav tm="100000">
                                          <p:val>
                                            <p:strVal val="#ppt_h"/>
                                          </p:val>
                                        </p:tav>
                                      </p:tavLst>
                                    </p:anim>
                                    <p:anim calcmode="lin" valueType="num">
                                      <p:cBhvr>
                                        <p:cTn id="25" dur="2000" fill="hold"/>
                                        <p:tgtEl>
                                          <p:spTgt spid="11"/>
                                        </p:tgtEl>
                                        <p:attrNameLst>
                                          <p:attrName>style.rotation</p:attrName>
                                        </p:attrNameLst>
                                      </p:cBhvr>
                                      <p:tavLst>
                                        <p:tav tm="0">
                                          <p:val>
                                            <p:fltVal val="90"/>
                                          </p:val>
                                        </p:tav>
                                        <p:tav tm="100000">
                                          <p:val>
                                            <p:fltVal val="0"/>
                                          </p:val>
                                        </p:tav>
                                      </p:tavLst>
                                    </p:anim>
                                    <p:animEffect transition="in" filter="fade">
                                      <p:cBhvr>
                                        <p:cTn id="26" dur="2000"/>
                                        <p:tgtEl>
                                          <p:spTgt spid="11"/>
                                        </p:tgtEl>
                                      </p:cBhvr>
                                    </p:animEffect>
                                  </p:childTnLst>
                                </p:cTn>
                              </p:par>
                              <p:par>
                                <p:cTn id="27" presetID="3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0" fill="hold"/>
                                        <p:tgtEl>
                                          <p:spTgt spid="10"/>
                                        </p:tgtEl>
                                        <p:attrNameLst>
                                          <p:attrName>ppt_w</p:attrName>
                                        </p:attrNameLst>
                                      </p:cBhvr>
                                      <p:tavLst>
                                        <p:tav tm="0">
                                          <p:val>
                                            <p:fltVal val="0"/>
                                          </p:val>
                                        </p:tav>
                                        <p:tav tm="100000">
                                          <p:val>
                                            <p:strVal val="#ppt_w"/>
                                          </p:val>
                                        </p:tav>
                                      </p:tavLst>
                                    </p:anim>
                                    <p:anim calcmode="lin" valueType="num">
                                      <p:cBhvr>
                                        <p:cTn id="30" dur="2000" fill="hold"/>
                                        <p:tgtEl>
                                          <p:spTgt spid="10"/>
                                        </p:tgtEl>
                                        <p:attrNameLst>
                                          <p:attrName>ppt_h</p:attrName>
                                        </p:attrNameLst>
                                      </p:cBhvr>
                                      <p:tavLst>
                                        <p:tav tm="0">
                                          <p:val>
                                            <p:fltVal val="0"/>
                                          </p:val>
                                        </p:tav>
                                        <p:tav tm="100000">
                                          <p:val>
                                            <p:strVal val="#ppt_h"/>
                                          </p:val>
                                        </p:tav>
                                      </p:tavLst>
                                    </p:anim>
                                    <p:anim calcmode="lin" valueType="num">
                                      <p:cBhvr>
                                        <p:cTn id="31" dur="2000" fill="hold"/>
                                        <p:tgtEl>
                                          <p:spTgt spid="10"/>
                                        </p:tgtEl>
                                        <p:attrNameLst>
                                          <p:attrName>style.rotation</p:attrName>
                                        </p:attrNameLst>
                                      </p:cBhvr>
                                      <p:tavLst>
                                        <p:tav tm="0">
                                          <p:val>
                                            <p:fltVal val="90"/>
                                          </p:val>
                                        </p:tav>
                                        <p:tav tm="100000">
                                          <p:val>
                                            <p:fltVal val="0"/>
                                          </p:val>
                                        </p:tav>
                                      </p:tavLst>
                                    </p:anim>
                                    <p:animEffect transition="in" filter="fade">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39552" y="332656"/>
            <a:ext cx="8147248" cy="6120680"/>
          </a:xfrm>
        </p:spPr>
        <p:txBody>
          <a:bodyPr>
            <a:noAutofit/>
          </a:bodyPr>
          <a:lstStyle/>
          <a:p>
            <a:r>
              <a:rPr lang="uk-UA" sz="2600" b="1" dirty="0">
                <a:effectLst>
                  <a:outerShdw blurRad="38100" dist="38100" dir="2700000" algn="tl">
                    <a:srgbClr val="000000">
                      <a:alpha val="43137"/>
                    </a:srgbClr>
                  </a:outerShdw>
                </a:effectLst>
              </a:rPr>
              <a:t>Війна Червоної та Білої троянд - низка громадянських конфліктів у Англії між родинами Ланкастерів та Йорків у період між 1455 та 1486 роками. </a:t>
            </a:r>
            <a:r>
              <a:rPr lang="uk-UA" sz="2600" b="1" dirty="0" smtClean="0">
                <a:effectLst>
                  <a:outerShdw blurRad="38100" dist="38100" dir="2700000" algn="tl">
                    <a:srgbClr val="000000">
                      <a:alpha val="43137"/>
                    </a:srgbClr>
                  </a:outerShdw>
                </a:effectLst>
              </a:rPr>
              <a:t>Свою назву війна одержала від символів родин Йорків та Ланкастерів. Назва, мабуть, не вживалася в 15-му столітті, а стала популярною після публікації роману Вальтера Скотта «Анна Геєрштейн». Вальтер Скот використав епізод із п'єси Шекспіра «Генріх VI. Частина 1», в якому ворожі один одному претенденти на престол вибирають кольори своїх троянд.</a:t>
            </a:r>
            <a:endParaRPr lang="uk-UA" sz="2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073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Рабочий стол\Лерочка\выйна червоноъ та былоъ троянд\Choosing_the_Red_and_White_Ro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77010"/>
            <a:ext cx="8208912" cy="6181166"/>
          </a:xfrm>
          <a:prstGeom prst="rect">
            <a:avLst/>
          </a:prstGeom>
          <a:noFill/>
          <a:effectLst>
            <a:glow rad="482600">
              <a:schemeClr val="accent2">
                <a:satMod val="175000"/>
                <a:alpha val="16000"/>
              </a:schemeClr>
            </a:glow>
            <a:softEdge rad="203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16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 calcmode="lin" valueType="num">
                                      <p:cBhvr>
                                        <p:cTn id="9" dur="2000" fill="hold"/>
                                        <p:tgtEl>
                                          <p:spTgt spid="1026"/>
                                        </p:tgtEl>
                                        <p:attrNameLst>
                                          <p:attrName>style.rotation</p:attrName>
                                        </p:attrNameLst>
                                      </p:cBhvr>
                                      <p:tavLst>
                                        <p:tav tm="0">
                                          <p:val>
                                            <p:fltVal val="90"/>
                                          </p:val>
                                        </p:tav>
                                        <p:tav tm="100000">
                                          <p:val>
                                            <p:fltVal val="0"/>
                                          </p:val>
                                        </p:tav>
                                      </p:tavLst>
                                    </p:anim>
                                    <p:animEffect transition="in" filter="fade">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95536" y="260648"/>
            <a:ext cx="8291264" cy="6048672"/>
          </a:xfrm>
        </p:spPr>
        <p:txBody>
          <a:bodyPr>
            <a:normAutofit fontScale="92500" lnSpcReduction="20000"/>
          </a:bodyPr>
          <a:lstStyle/>
          <a:p>
            <a:r>
              <a:rPr lang="uk-UA" sz="2800" b="1" dirty="0">
                <a:effectLst>
                  <a:outerShdw blurRad="38100" dist="38100" dir="2700000" algn="tl">
                    <a:srgbClr val="000000">
                      <a:alpha val="43137"/>
                    </a:srgbClr>
                  </a:outerShdw>
                </a:effectLst>
              </a:rPr>
              <a:t>Конфлікт між Йорками та Ланкастерами розпочався, коли в 1399 році герцог Ланкастерський Генрі Болінгброк скинув із трону короля Річарда II. Скинувши короля, Генрі Болінгброк коронувався як король Генріх IV. Оскільки Болінгброк був нащадком тільки четвертого сина короля Едуарда III його права на трон були сумнівними. Проте його син, король Генріх V, здобув численні перемоги у ході Столітньої війни, а тому мав популярність серед народу й знаті, й питання про законність наслідування на певний час забулося. Однак Генріх V несподівано помер у 1422 році, коли його синові Генріху VI було тільки 9 місяців.</a:t>
            </a:r>
          </a:p>
          <a:p>
            <a:endParaRPr lang="uk-UA" dirty="0"/>
          </a:p>
        </p:txBody>
      </p:sp>
    </p:spTree>
    <p:extLst>
      <p:ext uri="{BB962C8B-B14F-4D97-AF65-F5344CB8AC3E}">
        <p14:creationId xmlns:p14="http://schemas.microsoft.com/office/powerpoint/2010/main" val="126477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95536" y="332656"/>
            <a:ext cx="8291264" cy="6120680"/>
          </a:xfrm>
        </p:spPr>
        <p:txBody>
          <a:bodyPr>
            <a:normAutofit/>
          </a:bodyPr>
          <a:lstStyle/>
          <a:p>
            <a:r>
              <a:rPr lang="uk-UA" sz="2600" b="1" dirty="0">
                <a:effectLst>
                  <a:outerShdw blurRad="38100" dist="38100" dir="2700000" algn="tl">
                    <a:srgbClr val="000000">
                      <a:alpha val="43137"/>
                    </a:srgbClr>
                  </a:outerShdw>
                </a:effectLst>
              </a:rPr>
              <a:t>Після смерті дядька Джона в 1435 році молодий король опинився в оточенні поганих радників. Справи у Англії складалися кепсько, англійці програвали війну. Генріх одружився із Маргарет Анжуйською і потрапив під її сильний вплив. Крім того він вряди-годи втрачав здоровий глузд. Як наслідок, його популярність в Англії впала, й нащадок третього сина короля Едуарда </a:t>
            </a:r>
            <a:r>
              <a:rPr lang="en-US" sz="2600" b="1" dirty="0">
                <a:effectLst>
                  <a:outerShdw blurRad="38100" dist="38100" dir="2700000" algn="tl">
                    <a:srgbClr val="000000">
                      <a:alpha val="43137"/>
                    </a:srgbClr>
                  </a:outerShdw>
                </a:effectLst>
              </a:rPr>
              <a:t>III </a:t>
            </a:r>
            <a:r>
              <a:rPr lang="uk-UA" sz="2600" b="1" dirty="0">
                <a:effectLst>
                  <a:outerShdw blurRad="38100" dist="38100" dir="2700000" algn="tl">
                    <a:srgbClr val="000000">
                      <a:alpha val="43137"/>
                    </a:srgbClr>
                  </a:outerShdw>
                </a:effectLst>
              </a:rPr>
              <a:t>герцог Йоркський Річард отримав підтримку англійської знаті.</a:t>
            </a:r>
          </a:p>
        </p:txBody>
      </p:sp>
    </p:spTree>
    <p:extLst>
      <p:ext uri="{BB962C8B-B14F-4D97-AF65-F5344CB8AC3E}">
        <p14:creationId xmlns:p14="http://schemas.microsoft.com/office/powerpoint/2010/main" val="42065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9752" y="1340768"/>
            <a:ext cx="4104456" cy="5194690"/>
          </a:xfrm>
          <a:effectLst>
            <a:softEdge rad="127000"/>
          </a:effectLst>
        </p:spPr>
      </p:pic>
      <p:sp>
        <p:nvSpPr>
          <p:cNvPr id="3" name="Заголовок 2"/>
          <p:cNvSpPr>
            <a:spLocks noGrp="1"/>
          </p:cNvSpPr>
          <p:nvPr>
            <p:ph type="title"/>
          </p:nvPr>
        </p:nvSpPr>
        <p:spPr>
          <a:xfrm>
            <a:off x="467544" y="404664"/>
            <a:ext cx="8229600" cy="1110952"/>
          </a:xfrm>
        </p:spPr>
        <p:txBody>
          <a:bodyPr>
            <a:noAutofit/>
          </a:bodyPr>
          <a:lstStyle/>
          <a:p>
            <a:pPr algn="ctr"/>
            <a:r>
              <a:rPr lang="uk-UA" sz="8000" b="1" dirty="0">
                <a:solidFill>
                  <a:schemeClr val="tx2"/>
                </a:solidFill>
                <a:effectLst>
                  <a:outerShdw blurRad="38100" dist="38100" dir="2700000" algn="tl">
                    <a:srgbClr val="000000">
                      <a:alpha val="43137"/>
                    </a:srgbClr>
                  </a:outerShdw>
                </a:effectLst>
              </a:rPr>
              <a:t>Військові дії</a:t>
            </a:r>
          </a:p>
        </p:txBody>
      </p:sp>
    </p:spTree>
    <p:extLst>
      <p:ext uri="{BB962C8B-B14F-4D97-AF65-F5344CB8AC3E}">
        <p14:creationId xmlns:p14="http://schemas.microsoft.com/office/powerpoint/2010/main" val="34250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0" fill="hold"/>
                                        <p:tgtEl>
                                          <p:spTgt spid="3"/>
                                        </p:tgtEl>
                                        <p:attrNameLst>
                                          <p:attrName>ppt_w</p:attrName>
                                        </p:attrNameLst>
                                      </p:cBhvr>
                                      <p:tavLst>
                                        <p:tav tm="0">
                                          <p:val>
                                            <p:fltVal val="0"/>
                                          </p:val>
                                        </p:tav>
                                        <p:tav tm="100000">
                                          <p:val>
                                            <p:strVal val="#ppt_w"/>
                                          </p:val>
                                        </p:tav>
                                      </p:tavLst>
                                    </p:anim>
                                    <p:anim calcmode="lin" valueType="num">
                                      <p:cBhvr>
                                        <p:cTn id="8" dur="2500" fill="hold"/>
                                        <p:tgtEl>
                                          <p:spTgt spid="3"/>
                                        </p:tgtEl>
                                        <p:attrNameLst>
                                          <p:attrName>ppt_h</p:attrName>
                                        </p:attrNameLst>
                                      </p:cBhvr>
                                      <p:tavLst>
                                        <p:tav tm="0">
                                          <p:val>
                                            <p:fltVal val="0"/>
                                          </p:val>
                                        </p:tav>
                                        <p:tav tm="100000">
                                          <p:val>
                                            <p:strVal val="#ppt_h"/>
                                          </p:val>
                                        </p:tav>
                                      </p:tavLst>
                                    </p:anim>
                                    <p:animEffect transition="in" filter="fade">
                                      <p:cBhvr>
                                        <p:cTn id="9" dur="2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500" fill="hold"/>
                                        <p:tgtEl>
                                          <p:spTgt spid="4"/>
                                        </p:tgtEl>
                                        <p:attrNameLst>
                                          <p:attrName>ppt_w</p:attrName>
                                        </p:attrNameLst>
                                      </p:cBhvr>
                                      <p:tavLst>
                                        <p:tav tm="0">
                                          <p:val>
                                            <p:fltVal val="0"/>
                                          </p:val>
                                        </p:tav>
                                        <p:tav tm="100000">
                                          <p:val>
                                            <p:strVal val="#ppt_w"/>
                                          </p:val>
                                        </p:tav>
                                      </p:tavLst>
                                    </p:anim>
                                    <p:anim calcmode="lin" valueType="num">
                                      <p:cBhvr>
                                        <p:cTn id="13" dur="2500" fill="hold"/>
                                        <p:tgtEl>
                                          <p:spTgt spid="4"/>
                                        </p:tgtEl>
                                        <p:attrNameLst>
                                          <p:attrName>ppt_h</p:attrName>
                                        </p:attrNameLst>
                                      </p:cBhvr>
                                      <p:tavLst>
                                        <p:tav tm="0">
                                          <p:val>
                                            <p:fltVal val="0"/>
                                          </p:val>
                                        </p:tav>
                                        <p:tav tm="100000">
                                          <p:val>
                                            <p:strVal val="#ppt_h"/>
                                          </p:val>
                                        </p:tav>
                                      </p:tavLst>
                                    </p:anim>
                                    <p:animEffect transition="in" filter="fade">
                                      <p:cBhvr>
                                        <p:cTn id="14"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23528" y="188640"/>
            <a:ext cx="8363272" cy="6408712"/>
          </a:xfrm>
        </p:spPr>
        <p:txBody>
          <a:bodyPr>
            <a:noAutofit/>
          </a:bodyPr>
          <a:lstStyle/>
          <a:p>
            <a:r>
              <a:rPr lang="uk-UA" sz="2600" b="1" dirty="0">
                <a:effectLst>
                  <a:outerShdw blurRad="38100" dist="38100" dir="2700000" algn="tl">
                    <a:srgbClr val="000000">
                      <a:alpha val="43137"/>
                    </a:srgbClr>
                  </a:outerShdw>
                </a:effectLst>
              </a:rPr>
              <a:t>Хоча сутички між прихильниками Йорка й Ланкастера відбувалися й раніше, першою серйозною битвою стала Перша битва при Сент-Олбансі, в якій перемогу здобув Йорк. В битві загинуло кілька визначних ланкастерців, короля взяли в полон. Однак Ланкастер, підбурюваний Маргарет Анжуйською, не складав зброї. Після недовгого затишшя бої відновилися в 1459 році. Герцог Йоркський змушений був утікати з країни, але його союзник граф Ворік ввів у Англію війська, дислоковані в Кале й захопив Генріха в полон у битві при Норгемптоні. Йорк повернувся в країну й став протектором Англії. </a:t>
            </a:r>
            <a:endParaRPr lang="uk-UA" sz="2600" dirty="0"/>
          </a:p>
        </p:txBody>
      </p:sp>
    </p:spTree>
    <p:extLst>
      <p:ext uri="{BB962C8B-B14F-4D97-AF65-F5344CB8AC3E}">
        <p14:creationId xmlns:p14="http://schemas.microsoft.com/office/powerpoint/2010/main" val="9094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95536" y="260648"/>
            <a:ext cx="8291264" cy="5976664"/>
          </a:xfrm>
        </p:spPr>
        <p:txBody>
          <a:bodyPr>
            <a:normAutofit lnSpcReduction="10000"/>
          </a:bodyPr>
          <a:lstStyle/>
          <a:p>
            <a:r>
              <a:rPr lang="uk-UA" sz="2600" b="1" dirty="0">
                <a:effectLst>
                  <a:outerShdw blurRad="38100" dist="38100" dir="2700000" algn="tl">
                    <a:srgbClr val="000000">
                      <a:alpha val="43137"/>
                    </a:srgbClr>
                  </a:outerShdw>
                </a:effectLst>
              </a:rPr>
              <a:t>Маргарет зі своїми найстійкішими прихильниками збирали сили на півночі Англії, а коли Йорк відправився на північ, щоб придушити їхній опір, то загинув в 1460 році. Військо ланкастерців пішло на південь і відвоювало безпорадного Генріха в Другій битві при Сент-Олбансі. Проте вони не зуміли окупувати Лондон й врешті-решт відступили на північ. Найстарший син Йорка був проголошений королем Едуардом </a:t>
            </a:r>
            <a:r>
              <a:rPr lang="en-US" sz="2600" b="1" dirty="0">
                <a:effectLst>
                  <a:outerShdw blurRad="38100" dist="38100" dir="2700000" algn="tl">
                    <a:srgbClr val="000000">
                      <a:alpha val="43137"/>
                    </a:srgbClr>
                  </a:outerShdw>
                </a:effectLst>
              </a:rPr>
              <a:t>IV. </a:t>
            </a:r>
            <a:r>
              <a:rPr lang="uk-UA" sz="2600" b="1" dirty="0">
                <a:effectLst>
                  <a:outerShdw blurRad="38100" dist="38100" dir="2700000" algn="tl">
                    <a:srgbClr val="000000">
                      <a:alpha val="43137"/>
                    </a:srgbClr>
                  </a:outerShdw>
                </a:effectLst>
              </a:rPr>
              <a:t>У 1461 році, зібравши своїх прихильників, він здобув переконливу перемогу у битві при Таутоні.</a:t>
            </a:r>
          </a:p>
          <a:p>
            <a:endParaRPr lang="uk-UA" dirty="0"/>
          </a:p>
        </p:txBody>
      </p:sp>
    </p:spTree>
    <p:extLst>
      <p:ext uri="{BB962C8B-B14F-4D97-AF65-F5344CB8AC3E}">
        <p14:creationId xmlns:p14="http://schemas.microsoft.com/office/powerpoint/2010/main" val="6566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108</TotalTime>
  <Words>858</Words>
  <Application>Microsoft Office PowerPoint</Application>
  <PresentationFormat>Экран (4:3)</PresentationFormat>
  <Paragraphs>29</Paragraphs>
  <Slides>18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Бумажная</vt:lpstr>
      <vt:lpstr>Війна Червоної та Білої троянд</vt:lpstr>
      <vt:lpstr>Сторони війни</vt:lpstr>
      <vt:lpstr>Презентация PowerPoint</vt:lpstr>
      <vt:lpstr>Презентация PowerPoint</vt:lpstr>
      <vt:lpstr>Презентация PowerPoint</vt:lpstr>
      <vt:lpstr>Презентация PowerPoint</vt:lpstr>
      <vt:lpstr>Військові дії</vt:lpstr>
      <vt:lpstr>Презентация PowerPoint</vt:lpstr>
      <vt:lpstr>Презентация PowerPoint</vt:lpstr>
      <vt:lpstr>Презентация PowerPoint</vt:lpstr>
      <vt:lpstr>Презентация PowerPoint</vt:lpstr>
      <vt:lpstr>Презентация PowerPoint</vt:lpstr>
      <vt:lpstr>Наслідки війни</vt:lpstr>
      <vt:lpstr>Презентация PowerPoint</vt:lpstr>
      <vt:lpstr>Символ династії Тюдорів </vt:lpstr>
      <vt:lpstr>Війна Червоної та Білої троянд в мистецтві</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Війна Червоної та Білої троянд</dc:title>
  <cp:lastModifiedBy>User</cp:lastModifiedBy>
  <cp:revision>12</cp:revision>
  <dcterms:modified xsi:type="dcterms:W3CDTF">2015-02-15T09:47:44Z</dcterms:modified>
</cp:coreProperties>
</file>