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9" r:id="rId3"/>
    <p:sldId id="26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38E9CB2-49B2-41C5-A6B0-428B86FD6E25}">
          <p14:sldIdLst>
            <p14:sldId id="256"/>
            <p14:sldId id="329"/>
            <p14:sldId id="26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60"/>
  </p:normalViewPr>
  <p:slideViewPr>
    <p:cSldViewPr>
      <p:cViewPr>
        <p:scale>
          <a:sx n="77" d="100"/>
          <a:sy n="77" d="100"/>
        </p:scale>
        <p:origin x="-2094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872C4-677C-450D-84C5-919D244E0F7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59871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FE5C0-D072-4B3B-A908-B8384ECCAEB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7346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FE5C0-D072-4B3B-A908-B8384ECCAEB9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5E8EFC-B726-4130-AD81-3A2128E52D95}" type="datetimeFigureOut">
              <a:rPr lang="ru-RU" smtClean="0"/>
              <a:pPr/>
              <a:t>03.10.2013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1BAB4A-7840-464B-8E78-228EE68BDB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6.jpeg"/><Relationship Id="rId4" Type="http://schemas.openxmlformats.org/officeDocument/2006/relationships/hyperlink" Target="http://www.unesco.org/new/fileadmin/MULTIMEDIA/HQ/BPI/EPA/images/new_interface_pages/8021980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Text Box 101"/>
          <p:cNvSpPr txBox="1">
            <a:spLocks noChangeArrowheads="1"/>
          </p:cNvSpPr>
          <p:nvPr/>
        </p:nvSpPr>
        <p:spPr bwMode="auto">
          <a:xfrm>
            <a:off x="107504" y="6088709"/>
            <a:ext cx="16916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uk-UA" sz="1200" b="1" i="1" dirty="0" smtClean="0">
                <a:ln w="3175">
                  <a:solidFill>
                    <a:srgbClr val="4A7EBB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Виконав</a:t>
            </a:r>
          </a:p>
          <a:p>
            <a:pPr algn="ctr" fontAlgn="base">
              <a:spcBef>
                <a:spcPct val="0"/>
              </a:spcBef>
            </a:pPr>
            <a:r>
              <a:rPr lang="uk-UA" sz="1200" b="1" i="1" dirty="0" smtClean="0">
                <a:ln w="3175">
                  <a:solidFill>
                    <a:srgbClr val="4A7EBB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ТАРАС САМОЙЛЕНКО</a:t>
            </a:r>
            <a:endParaRPr lang="ru-RU" sz="1200" b="1" i="1" dirty="0">
              <a:ln w="3175">
                <a:solidFill>
                  <a:srgbClr val="4A7EBB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6840760" cy="42484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74638"/>
            <a:ext cx="3610744" cy="7162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970538" y="668619"/>
            <a:ext cx="1142214" cy="1588"/>
          </a:xfrm>
          <a:prstGeom prst="line">
            <a:avLst/>
          </a:prstGeom>
          <a:ln w="38100" cap="rnd">
            <a:solidFill>
              <a:schemeClr val="bg1">
                <a:alpha val="38039"/>
              </a:schemeClr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01"/>
          <p:cNvSpPr txBox="1">
            <a:spLocks noChangeArrowheads="1"/>
          </p:cNvSpPr>
          <p:nvPr/>
        </p:nvSpPr>
        <p:spPr bwMode="auto">
          <a:xfrm>
            <a:off x="1535853" y="1038509"/>
            <a:ext cx="10199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UNESCO</a:t>
            </a: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 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Schools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885087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Оновна</a:t>
            </a: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ціль</a:t>
            </a: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57158" y="2428869"/>
            <a:ext cx="84296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2400" dirty="0">
                <a:latin typeface="Arial" pitchFamily="34" charset="0"/>
                <a:cs typeface="Arial" pitchFamily="34" charset="0"/>
              </a:rPr>
              <a:t>Основна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мета ЮНЕСКО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полягає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 тому,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щоб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сприяти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зміцненню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миру і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безпеки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шляхом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розширення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співробітництва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народів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у галузі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освіти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науки і культури 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інтересах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забезпечення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загальної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поваги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справедливості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законності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і прав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також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основних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свобод,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проголошених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Статуті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Організації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Об'єднаних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Націй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для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всіх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народів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незалежно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від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раси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статі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мови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чи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релігії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653" y="126341"/>
            <a:ext cx="2890664" cy="1143000"/>
          </a:xfrm>
        </p:spPr>
        <p:txBody>
          <a:bodyPr/>
          <a:lstStyle/>
          <a:p>
            <a:pPr algn="ctr"/>
            <a:r>
              <a:rPr lang="ru-RU" dirty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963952" y="705529"/>
            <a:ext cx="1142214" cy="1588"/>
          </a:xfrm>
          <a:prstGeom prst="line">
            <a:avLst/>
          </a:prstGeom>
          <a:ln w="38100" cap="rnd">
            <a:solidFill>
              <a:schemeClr val="bg1">
                <a:alpha val="38039"/>
              </a:schemeClr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01"/>
          <p:cNvSpPr txBox="1">
            <a:spLocks noChangeArrowheads="1"/>
          </p:cNvSpPr>
          <p:nvPr/>
        </p:nvSpPr>
        <p:spPr bwMode="auto">
          <a:xfrm>
            <a:off x="1535853" y="1038509"/>
            <a:ext cx="8038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UNESCO</a:t>
            </a: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 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Schools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918186"/>
            <a:ext cx="4070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П'ять</a:t>
            </a:r>
            <a:r>
              <a:rPr lang="ru-RU" sz="2200" dirty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основних</a:t>
            </a:r>
            <a:r>
              <a:rPr lang="ru-RU" sz="2200" dirty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функцій</a:t>
            </a: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57158" y="2444016"/>
            <a:ext cx="8429684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algn="just" fontAlgn="base">
              <a:spcAft>
                <a:spcPts val="600"/>
              </a:spcAft>
              <a:buFont typeface="+mj-lt"/>
              <a:buAutoNum type="romanUcPeriod"/>
            </a:pPr>
            <a:r>
              <a:rPr lang="ru-RU" sz="1900" dirty="0"/>
              <a:t>Перспективні</a:t>
            </a:r>
            <a:r>
              <a:rPr lang="ru-RU" sz="1900" dirty="0"/>
              <a:t> дослідження: </a:t>
            </a:r>
            <a:r>
              <a:rPr lang="ru-RU" sz="1900" dirty="0"/>
              <a:t>які</a:t>
            </a:r>
            <a:r>
              <a:rPr lang="ru-RU" sz="1900" dirty="0"/>
              <a:t> </a:t>
            </a:r>
            <a:r>
              <a:rPr lang="ru-RU" sz="1900" dirty="0"/>
              <a:t>форми</a:t>
            </a:r>
            <a:r>
              <a:rPr lang="ru-RU" sz="1900" dirty="0"/>
              <a:t> </a:t>
            </a:r>
            <a:r>
              <a:rPr lang="ru-RU" sz="1900" dirty="0"/>
              <a:t>освіти</a:t>
            </a:r>
            <a:r>
              <a:rPr lang="ru-RU" sz="1900" dirty="0"/>
              <a:t>, науки, культури і комунікації необхідні в завтрашньому </a:t>
            </a:r>
            <a:r>
              <a:rPr lang="ru-RU" sz="1900" dirty="0" smtClean="0"/>
              <a:t>світі?</a:t>
            </a:r>
          </a:p>
          <a:p>
            <a:pPr marL="514350" lvl="0" indent="-514350" algn="just" fontAlgn="base">
              <a:spcAft>
                <a:spcPts val="600"/>
              </a:spcAft>
              <a:buFont typeface="+mj-lt"/>
              <a:buAutoNum type="romanUcPeriod"/>
            </a:pPr>
            <a:r>
              <a:rPr lang="ru-RU" sz="1900" dirty="0" smtClean="0"/>
              <a:t>Просування</a:t>
            </a:r>
            <a:r>
              <a:rPr lang="ru-RU" sz="1900" dirty="0"/>
              <a:t>, передача та обмін знаннями: спираючись головним чином на наукові дослідження, підготовку і викладання</a:t>
            </a:r>
            <a:r>
              <a:rPr lang="ru-RU" sz="1900" dirty="0" smtClean="0"/>
              <a:t>.</a:t>
            </a:r>
          </a:p>
          <a:p>
            <a:pPr marL="514350" lvl="0" indent="-514350" algn="just" fontAlgn="base">
              <a:spcAft>
                <a:spcPts val="600"/>
              </a:spcAft>
              <a:buFont typeface="+mj-lt"/>
              <a:buAutoNum type="romanUcPeriod"/>
            </a:pPr>
            <a:r>
              <a:rPr lang="ru-RU" sz="1900" dirty="0" smtClean="0"/>
              <a:t>Нормативна </a:t>
            </a:r>
            <a:r>
              <a:rPr lang="ru-RU" sz="1900" dirty="0"/>
              <a:t>діяльність: підготовка і прийняття міжнародних актів і обов'язкових до виконання рекомендацій</a:t>
            </a:r>
            <a:r>
              <a:rPr lang="ru-RU" sz="1900" dirty="0" smtClean="0"/>
              <a:t>.</a:t>
            </a:r>
          </a:p>
          <a:p>
            <a:pPr marL="514350" lvl="0" indent="-514350" algn="just" fontAlgn="base">
              <a:spcAft>
                <a:spcPts val="600"/>
              </a:spcAft>
              <a:buFont typeface="+mj-lt"/>
              <a:buAutoNum type="romanUcPeriod"/>
            </a:pPr>
            <a:r>
              <a:rPr lang="ru-RU" sz="1900" dirty="0" smtClean="0"/>
              <a:t>Надання </a:t>
            </a:r>
            <a:r>
              <a:rPr lang="ru-RU" sz="1900" dirty="0"/>
              <a:t>послуг експертів: державам-членам для визначення їх політики в галузі розвитку і розробки проектів у формі технічного </a:t>
            </a:r>
            <a:r>
              <a:rPr lang="ru-RU" sz="1900" dirty="0" smtClean="0"/>
              <a:t>співробітництва</a:t>
            </a:r>
          </a:p>
          <a:p>
            <a:pPr marL="514350" lvl="0" indent="-514350" algn="just" fontAlgn="base">
              <a:spcAft>
                <a:spcPts val="600"/>
              </a:spcAft>
              <a:buFont typeface="+mj-lt"/>
              <a:buAutoNum type="romanUcPeriod"/>
            </a:pPr>
            <a:r>
              <a:rPr lang="ru-RU" sz="1900" dirty="0" smtClean="0"/>
              <a:t>Обмін </a:t>
            </a:r>
            <a:r>
              <a:rPr lang="ru-RU" sz="1900" dirty="0"/>
              <a:t>спеціалізованою інформацією</a:t>
            </a:r>
            <a:endParaRPr lang="ru-RU" sz="19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172061"/>
            <a:ext cx="3034453" cy="994703"/>
          </a:xfrm>
        </p:spPr>
        <p:txBody>
          <a:bodyPr/>
          <a:lstStyle/>
          <a:p>
            <a:r>
              <a:rPr lang="ru-RU" dirty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963952" y="705529"/>
            <a:ext cx="1142214" cy="1588"/>
          </a:xfrm>
          <a:prstGeom prst="line">
            <a:avLst/>
          </a:prstGeom>
          <a:ln w="38100" cap="rnd">
            <a:solidFill>
              <a:schemeClr val="bg1">
                <a:alpha val="38039"/>
              </a:schemeClr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01"/>
          <p:cNvSpPr txBox="1">
            <a:spLocks noChangeArrowheads="1"/>
          </p:cNvSpPr>
          <p:nvPr/>
        </p:nvSpPr>
        <p:spPr bwMode="auto">
          <a:xfrm>
            <a:off x="1535853" y="1038509"/>
            <a:ext cx="14519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UNESCO</a:t>
            </a: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 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Schools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918186"/>
            <a:ext cx="57990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Генеральний</a:t>
            </a: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директор ЮНЕСКО</a:t>
            </a: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21" name="Picture 2" descr="http://im7-tub.yandex.net/i?id=89910596-0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88371" y="2492896"/>
            <a:ext cx="3431836" cy="31766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88371" y="5668460"/>
            <a:ext cx="3431836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uk-UA" sz="2000" i="1" dirty="0"/>
              <a:t>Бокова Ірина Георгієва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980728"/>
            <a:ext cx="6000750" cy="40005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941168"/>
            <a:ext cx="7770440" cy="12310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i="1" dirty="0"/>
              <a:t>United Nations  Educational, Scientific  and  Cultural Organization</a:t>
            </a:r>
            <a:r>
              <a:rPr lang="en-US" sz="900" i="1" dirty="0"/>
              <a:t/>
            </a:r>
            <a:br>
              <a:rPr lang="en-US" sz="900" i="1" dirty="0"/>
            </a:br>
            <a:endParaRPr lang="uk-UA" sz="900" i="1" dirty="0"/>
          </a:p>
        </p:txBody>
      </p:sp>
    </p:spTree>
    <p:extLst>
      <p:ext uri="{BB962C8B-B14F-4D97-AF65-F5344CB8AC3E}">
        <p14:creationId xmlns:p14="http://schemas.microsoft.com/office/powerpoint/2010/main" val="1867103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2427" y="346738"/>
            <a:ext cx="3354247" cy="1383541"/>
          </a:xfrm>
        </p:spPr>
        <p:txBody>
          <a:bodyPr>
            <a:normAutofit/>
          </a:bodyPr>
          <a:lstStyle/>
          <a:p>
            <a:r>
              <a:rPr lang="ru-RU" dirty="0" smtClean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1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292" y="1945870"/>
            <a:ext cx="5943033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vi-VN" sz="2200" dirty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Організа́ція Об'є́днаних На́цій з пита́нь осві́ти, нау́ки і культу́ри  (ЮНЕСКО) 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ru-RU" sz="2000" dirty="0">
                <a:solidFill>
                  <a:prstClr val="black"/>
                </a:solidFill>
              </a:rPr>
              <a:t>До складу ЮНЕСКО </a:t>
            </a:r>
            <a:r>
              <a:rPr lang="ru-RU" sz="2000" dirty="0">
                <a:solidFill>
                  <a:prstClr val="black"/>
                </a:solidFill>
              </a:rPr>
              <a:t>входять</a:t>
            </a:r>
            <a:r>
              <a:rPr lang="ru-RU" sz="2000" dirty="0">
                <a:solidFill>
                  <a:prstClr val="black"/>
                </a:solidFill>
              </a:rPr>
              <a:t> 193 </a:t>
            </a:r>
            <a:r>
              <a:rPr lang="ru-RU" sz="2000" dirty="0">
                <a:solidFill>
                  <a:prstClr val="black"/>
                </a:solidFill>
              </a:rPr>
              <a:t>дійсних</a:t>
            </a:r>
            <a:r>
              <a:rPr lang="ru-RU" sz="2000" dirty="0">
                <a:solidFill>
                  <a:prstClr val="black"/>
                </a:solidFill>
              </a:rPr>
              <a:t> і 7 </a:t>
            </a:r>
            <a:r>
              <a:rPr lang="ru-RU" sz="2000" dirty="0">
                <a:solidFill>
                  <a:prstClr val="black"/>
                </a:solidFill>
              </a:rPr>
              <a:t>асоційованих</a:t>
            </a:r>
            <a:r>
              <a:rPr lang="ru-RU" sz="2000" dirty="0">
                <a:solidFill>
                  <a:prstClr val="black"/>
                </a:solidFill>
              </a:rPr>
              <a:t> держав-</a:t>
            </a:r>
            <a:r>
              <a:rPr lang="ru-RU" sz="2000" dirty="0">
                <a:solidFill>
                  <a:prstClr val="black"/>
                </a:solidFill>
              </a:rPr>
              <a:t>членів</a:t>
            </a:r>
            <a:r>
              <a:rPr lang="ru-RU" sz="2000" dirty="0">
                <a:solidFill>
                  <a:prstClr val="black"/>
                </a:solidFill>
              </a:rPr>
              <a:t>.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ru-RU" sz="2000" dirty="0">
                <a:solidFill>
                  <a:prstClr val="black"/>
                </a:solidFill>
              </a:rPr>
              <a:t>Керівними</a:t>
            </a:r>
            <a:r>
              <a:rPr lang="ru-RU" sz="2000" dirty="0">
                <a:solidFill>
                  <a:prstClr val="black"/>
                </a:solidFill>
              </a:rPr>
              <a:t> органами </a:t>
            </a:r>
            <a:r>
              <a:rPr lang="ru-RU" sz="2000" dirty="0">
                <a:solidFill>
                  <a:prstClr val="black"/>
                </a:solidFill>
              </a:rPr>
              <a:t>Організації</a:t>
            </a:r>
            <a:r>
              <a:rPr lang="ru-RU" sz="2000" dirty="0">
                <a:solidFill>
                  <a:prstClr val="black"/>
                </a:solidFill>
              </a:rPr>
              <a:t> є </a:t>
            </a:r>
            <a:r>
              <a:rPr lang="ru-RU" sz="2000" dirty="0">
                <a:solidFill>
                  <a:prstClr val="black"/>
                </a:solidFill>
              </a:rPr>
              <a:t>Генеральна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конференція</a:t>
            </a:r>
            <a:r>
              <a:rPr lang="ru-RU" sz="2000" dirty="0">
                <a:solidFill>
                  <a:prstClr val="black"/>
                </a:solidFill>
              </a:rPr>
              <a:t> та </a:t>
            </a:r>
            <a:r>
              <a:rPr lang="ru-RU" sz="2000" dirty="0">
                <a:solidFill>
                  <a:prstClr val="black"/>
                </a:solidFill>
              </a:rPr>
              <a:t>Виконавча</a:t>
            </a:r>
            <a:r>
              <a:rPr lang="ru-RU" sz="2000" dirty="0">
                <a:solidFill>
                  <a:prstClr val="black"/>
                </a:solidFill>
              </a:rPr>
              <a:t> рада. </a:t>
            </a:r>
          </a:p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ru-RU" sz="2000" dirty="0">
                <a:solidFill>
                  <a:prstClr val="black"/>
                </a:solidFill>
              </a:rPr>
              <a:t>Секретаріат</a:t>
            </a:r>
            <a:r>
              <a:rPr lang="ru-RU" sz="2000" dirty="0">
                <a:solidFill>
                  <a:prstClr val="black"/>
                </a:solidFill>
              </a:rPr>
              <a:t>, </a:t>
            </a:r>
            <a:r>
              <a:rPr lang="ru-RU" sz="2000" dirty="0">
                <a:solidFill>
                  <a:prstClr val="black"/>
                </a:solidFill>
              </a:rPr>
              <a:t>очолюваний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Генеральним</a:t>
            </a:r>
            <a:r>
              <a:rPr lang="ru-RU" sz="2000" dirty="0">
                <a:solidFill>
                  <a:prstClr val="black"/>
                </a:solidFill>
              </a:rPr>
              <a:t> директором, приводить до виконання </a:t>
            </a:r>
            <a:r>
              <a:rPr lang="ru-RU" sz="2000" dirty="0">
                <a:solidFill>
                  <a:prstClr val="black"/>
                </a:solidFill>
              </a:rPr>
              <a:t>рішення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цих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двох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органів</a:t>
            </a:r>
            <a:endParaRPr lang="uk-UA" sz="2000" dirty="0">
              <a:solidFill>
                <a:prstClr val="black"/>
              </a:solidFill>
            </a:endParaRPr>
          </a:p>
          <a:p>
            <a:pPr algn="just">
              <a:spcAft>
                <a:spcPts val="600"/>
              </a:spcAft>
            </a:pPr>
            <a:endParaRPr lang="vi-VN" sz="2200" dirty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16" name="Рисунок 15" descr="5ffa3dd01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8224" y="1918186"/>
            <a:ext cx="2376264" cy="388707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52252" y="990884"/>
            <a:ext cx="890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UNESCO</a:t>
            </a:r>
          </a:p>
          <a:p>
            <a:r>
              <a:rPr lang="en-US" sz="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Associated </a:t>
            </a:r>
          </a:p>
          <a:p>
            <a:r>
              <a:rPr lang="en-US" sz="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Schools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274638"/>
            <a:ext cx="252028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963952" y="705529"/>
            <a:ext cx="1142214" cy="1588"/>
          </a:xfrm>
          <a:prstGeom prst="line">
            <a:avLst/>
          </a:prstGeom>
          <a:ln w="38100" cap="rnd">
            <a:solidFill>
              <a:schemeClr val="bg1">
                <a:alpha val="38039"/>
              </a:schemeClr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01"/>
          <p:cNvSpPr txBox="1">
            <a:spLocks noChangeArrowheads="1"/>
          </p:cNvSpPr>
          <p:nvPr/>
        </p:nvSpPr>
        <p:spPr bwMode="auto">
          <a:xfrm>
            <a:off x="1535854" y="1038509"/>
            <a:ext cx="8759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UNESCO</a:t>
            </a: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 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Schools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1944136"/>
            <a:ext cx="2846689" cy="37171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2385285"/>
            <a:ext cx="540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Генеральна</a:t>
            </a:r>
            <a:r>
              <a:rPr lang="ru-RU" sz="2400" dirty="0"/>
              <a:t> </a:t>
            </a:r>
            <a:r>
              <a:rPr lang="ru-RU" sz="2400" dirty="0"/>
              <a:t>Конференція</a:t>
            </a:r>
            <a:r>
              <a:rPr lang="ru-RU" sz="2400" dirty="0"/>
              <a:t> </a:t>
            </a:r>
            <a:r>
              <a:rPr lang="ru-RU" sz="2400" dirty="0"/>
              <a:t>кожні</a:t>
            </a:r>
            <a:r>
              <a:rPr lang="ru-RU" sz="2400" dirty="0"/>
              <a:t> два роки </a:t>
            </a:r>
            <a:r>
              <a:rPr lang="ru-RU" sz="2400" dirty="0"/>
              <a:t>визначає</a:t>
            </a:r>
            <a:r>
              <a:rPr lang="ru-RU" sz="2400" dirty="0"/>
              <a:t> </a:t>
            </a:r>
            <a:r>
              <a:rPr lang="ru-RU" sz="2400" dirty="0"/>
              <a:t>цілі</a:t>
            </a:r>
            <a:r>
              <a:rPr lang="ru-RU" sz="2400" dirty="0"/>
              <a:t> та </a:t>
            </a:r>
            <a:r>
              <a:rPr lang="ru-RU" sz="2400" dirty="0"/>
              <a:t>пріоритетні</a:t>
            </a:r>
            <a:r>
              <a:rPr lang="ru-RU" sz="2400" dirty="0"/>
              <a:t> </a:t>
            </a:r>
            <a:r>
              <a:rPr lang="ru-RU" sz="2400" dirty="0"/>
              <a:t>напрями</a:t>
            </a:r>
            <a:r>
              <a:rPr lang="ru-RU" sz="2400" dirty="0"/>
              <a:t> </a:t>
            </a:r>
            <a:r>
              <a:rPr lang="ru-RU" sz="2400" dirty="0"/>
              <a:t>Організації</a:t>
            </a:r>
            <a:r>
              <a:rPr lang="ru-RU" sz="2400" dirty="0"/>
              <a:t> та </a:t>
            </a:r>
            <a:r>
              <a:rPr lang="ru-RU" sz="2400" dirty="0"/>
              <a:t>затверджує</a:t>
            </a:r>
            <a:r>
              <a:rPr lang="ru-RU" sz="2400" dirty="0"/>
              <a:t> </a:t>
            </a:r>
            <a:r>
              <a:rPr lang="ru-RU" sz="2400" dirty="0"/>
              <a:t>її</a:t>
            </a:r>
            <a:r>
              <a:rPr lang="ru-RU" sz="2400" dirty="0"/>
              <a:t> </a:t>
            </a:r>
            <a:r>
              <a:rPr lang="ru-RU" sz="2400" dirty="0" smtClean="0"/>
              <a:t>бюджет</a:t>
            </a:r>
          </a:p>
          <a:p>
            <a:endParaRPr lang="ru-RU" sz="2400" dirty="0"/>
          </a:p>
          <a:p>
            <a:r>
              <a:rPr lang="ru-RU" sz="2400" dirty="0"/>
              <a:t>Виконавча</a:t>
            </a:r>
            <a:r>
              <a:rPr lang="ru-RU" sz="2400" dirty="0"/>
              <a:t> Рада </a:t>
            </a:r>
            <a:r>
              <a:rPr lang="ru-RU" sz="2400" dirty="0"/>
              <a:t>збирається</a:t>
            </a:r>
            <a:r>
              <a:rPr lang="ru-RU" sz="2400" dirty="0"/>
              <a:t> два рази на </a:t>
            </a:r>
            <a:r>
              <a:rPr lang="ru-RU" sz="2400" dirty="0"/>
              <a:t>рік</a:t>
            </a:r>
            <a:r>
              <a:rPr lang="ru-RU" sz="2400" dirty="0"/>
              <a:t>, </a:t>
            </a:r>
            <a:r>
              <a:rPr lang="ru-RU" sz="2400" dirty="0"/>
              <a:t>щоб</a:t>
            </a:r>
            <a:r>
              <a:rPr lang="ru-RU" sz="2400" dirty="0"/>
              <a:t> </a:t>
            </a:r>
            <a:r>
              <a:rPr lang="ru-RU" sz="2400" dirty="0"/>
              <a:t>контролювати</a:t>
            </a:r>
            <a:r>
              <a:rPr lang="ru-RU" sz="2400" dirty="0"/>
              <a:t> виконання </a:t>
            </a:r>
            <a:r>
              <a:rPr lang="ru-RU" sz="2400" dirty="0"/>
              <a:t>програми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2615" y="140199"/>
            <a:ext cx="273630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963952" y="705529"/>
            <a:ext cx="1142214" cy="1588"/>
          </a:xfrm>
          <a:prstGeom prst="line">
            <a:avLst/>
          </a:prstGeom>
          <a:ln w="38100" cap="rnd">
            <a:solidFill>
              <a:schemeClr val="bg1">
                <a:alpha val="38039"/>
              </a:schemeClr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01"/>
          <p:cNvSpPr txBox="1">
            <a:spLocks noChangeArrowheads="1"/>
          </p:cNvSpPr>
          <p:nvPr/>
        </p:nvSpPr>
        <p:spPr bwMode="auto">
          <a:xfrm>
            <a:off x="1535853" y="1038509"/>
            <a:ext cx="1098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UNESCO</a:t>
            </a: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 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Schools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918186"/>
            <a:ext cx="857256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16" name="Рисунок 15" descr="5ffa3dd01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963" y="2571742"/>
            <a:ext cx="2125281" cy="228601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786050" y="2475739"/>
            <a:ext cx="600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Штаб-квартира ЮНЕСКО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знаходиться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Парижі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Вона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займає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будівлю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стилі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модерн,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урочисто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відкрите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 1958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році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нещодавно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реконструйоване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58" y="485776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Організація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має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також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понад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50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місцевих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представництв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всьому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світу</a:t>
            </a:r>
            <a:endParaRPr lang="ru-RU" sz="24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126341"/>
            <a:ext cx="3240360" cy="1143000"/>
          </a:xfrm>
        </p:spPr>
        <p:txBody>
          <a:bodyPr/>
          <a:lstStyle/>
          <a:p>
            <a:r>
              <a:rPr lang="ru-RU" dirty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963952" y="705529"/>
            <a:ext cx="1142214" cy="1588"/>
          </a:xfrm>
          <a:prstGeom prst="line">
            <a:avLst/>
          </a:prstGeom>
          <a:ln w="38100" cap="rnd">
            <a:solidFill>
              <a:schemeClr val="bg1">
                <a:alpha val="38039"/>
              </a:schemeClr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01"/>
          <p:cNvSpPr txBox="1">
            <a:spLocks noChangeArrowheads="1"/>
          </p:cNvSpPr>
          <p:nvPr/>
        </p:nvSpPr>
        <p:spPr bwMode="auto">
          <a:xfrm>
            <a:off x="1535853" y="1038509"/>
            <a:ext cx="1098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UNESCO</a:t>
            </a: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 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Schools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918187"/>
            <a:ext cx="1838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І</a:t>
            </a: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сторія</a:t>
            </a: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131840" y="2475739"/>
            <a:ext cx="56550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За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пропозицією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Конференції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міністрів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освіти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країн-союзників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Лондоні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1-16 листопада 1945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пройшла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Конференція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Організації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Об'єднаних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Націй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створення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Організації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питань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освіти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культури у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роботі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якої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взяли участь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представники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40 держав.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557462"/>
            <a:ext cx="2619375" cy="2965265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311290"/>
            <a:ext cx="2622107" cy="716246"/>
          </a:xfrm>
        </p:spPr>
        <p:txBody>
          <a:bodyPr>
            <a:normAutofit fontScale="90000"/>
          </a:bodyPr>
          <a:lstStyle/>
          <a:p>
            <a:r>
              <a:rPr lang="ru-RU" dirty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963952" y="705529"/>
            <a:ext cx="1142214" cy="1588"/>
          </a:xfrm>
          <a:prstGeom prst="line">
            <a:avLst/>
          </a:prstGeom>
          <a:ln w="38100" cap="rnd">
            <a:solidFill>
              <a:schemeClr val="bg1">
                <a:alpha val="38039"/>
              </a:schemeClr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01"/>
          <p:cNvSpPr txBox="1">
            <a:spLocks noChangeArrowheads="1"/>
          </p:cNvSpPr>
          <p:nvPr/>
        </p:nvSpPr>
        <p:spPr bwMode="auto">
          <a:xfrm>
            <a:off x="1535853" y="1018480"/>
            <a:ext cx="731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UNESCO</a:t>
            </a: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 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Schools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918186"/>
            <a:ext cx="857256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І</a:t>
            </a: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сторія</a:t>
            </a: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57158" y="2428868"/>
            <a:ext cx="84296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заключному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етапі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конференції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37 держав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підписали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Статут,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що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проголошує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народження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Організації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Об'єднаних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Націй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питань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освіти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науки і культури (ЮНЕСКО). Статут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був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підписаний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16 листопада 1945р. і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набув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чинності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в 4 листопада 1946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після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ратифікації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20 державами: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Австралією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Бразилією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Грецією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Данією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Домініканською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Республікою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Єгиптом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Індією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Канадою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Китаєм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Ліваном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Мексикою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Новою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Зеландією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Норвегією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Саудівською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Аравією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Сполученими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Штатами Америки 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Сполученим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Королівством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Туреччиною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Францією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Чехословаччиною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Південно-Африканською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Республікою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240856"/>
            <a:ext cx="2345432" cy="716246"/>
          </a:xfrm>
        </p:spPr>
        <p:txBody>
          <a:bodyPr>
            <a:normAutofit fontScale="90000"/>
          </a:bodyPr>
          <a:lstStyle/>
          <a:p>
            <a:r>
              <a:rPr lang="ru-RU" dirty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963952" y="705529"/>
            <a:ext cx="1142214" cy="1588"/>
          </a:xfrm>
          <a:prstGeom prst="line">
            <a:avLst/>
          </a:prstGeom>
          <a:ln w="38100" cap="rnd">
            <a:solidFill>
              <a:schemeClr val="bg1">
                <a:alpha val="38039"/>
              </a:schemeClr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01"/>
          <p:cNvSpPr txBox="1">
            <a:spLocks noChangeArrowheads="1"/>
          </p:cNvSpPr>
          <p:nvPr/>
        </p:nvSpPr>
        <p:spPr bwMode="auto">
          <a:xfrm>
            <a:off x="1535853" y="1038509"/>
            <a:ext cx="731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UNESCO</a:t>
            </a: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 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Schools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918186"/>
            <a:ext cx="27746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ЮНЕСКО зараз</a:t>
            </a: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467544" y="2475739"/>
            <a:ext cx="83192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2400" dirty="0">
                <a:latin typeface="Arial" pitchFamily="34" charset="0"/>
                <a:cs typeface="Arial" pitchFamily="34" charset="0"/>
              </a:rPr>
              <a:t>У 190 державах - членах ЮНЕСКО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створені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національні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комісії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до складу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яких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входять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представники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працівників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освіти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науки і культури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відповідних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країн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base"/>
            <a:r>
              <a:rPr lang="ru-RU" sz="2400" dirty="0">
                <a:latin typeface="Arial" pitchFamily="34" charset="0"/>
                <a:cs typeface="Arial" pitchFamily="34" charset="0"/>
              </a:rPr>
              <a:t>344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неурядових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організацій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(НУО)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підтримують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офіційні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відносини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з ЮНЕСКО, 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приблизно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1200 НВО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співпрацюють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Організацією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разовій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основі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base"/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simpleASPlogo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2977" y="324129"/>
            <a:ext cx="1000132" cy="66675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106" y="274638"/>
            <a:ext cx="2890664" cy="7162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ЮНЕСКО</a:t>
            </a:r>
            <a:endParaRPr lang="ru-RU" dirty="0"/>
          </a:p>
        </p:txBody>
      </p:sp>
      <p:pic>
        <p:nvPicPr>
          <p:cNvPr id="18" name="Picture 98" descr="unesco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159" y="347942"/>
            <a:ext cx="81961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963952" y="705529"/>
            <a:ext cx="1142214" cy="1588"/>
          </a:xfrm>
          <a:prstGeom prst="line">
            <a:avLst/>
          </a:prstGeom>
          <a:ln w="38100" cap="rnd">
            <a:solidFill>
              <a:schemeClr val="bg1">
                <a:alpha val="38039"/>
              </a:schemeClr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99"/>
          <p:cNvSpPr txBox="1">
            <a:spLocks noChangeArrowheads="1"/>
          </p:cNvSpPr>
          <p:nvPr/>
        </p:nvSpPr>
        <p:spPr bwMode="auto">
          <a:xfrm>
            <a:off x="0" y="1038509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United Nations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Educational,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Scientific and </a:t>
            </a:r>
            <a:endParaRPr kumimoji="0" lang="ru-RU" sz="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Cultural Organization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01"/>
          <p:cNvSpPr txBox="1">
            <a:spLocks noChangeArrowheads="1"/>
          </p:cNvSpPr>
          <p:nvPr/>
        </p:nvSpPr>
        <p:spPr bwMode="auto">
          <a:xfrm>
            <a:off x="1535853" y="1038509"/>
            <a:ext cx="9479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UNESCO</a:t>
            </a: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 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Schools</a:t>
            </a:r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918186"/>
            <a:ext cx="2702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ЮНЕСКО зараз</a:t>
            </a:r>
            <a:endParaRPr lang="ru-RU" sz="2200" dirty="0" smtClean="0">
              <a:solidFill>
                <a:schemeClr val="accent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0178" name="Picture 2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pic>
        <p:nvPicPr>
          <p:cNvPr id="50180" name="Picture 4" descr="http://www.unesco.org/new/typo3temp/pics/5ffa3dd015.jpg">
            <a:hlinkClick r:id="rId4" tooltip="© UNESCO/Michel Ravassard, © UNESCO/Michel Ravassard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99550" y="-7962900"/>
            <a:ext cx="1714500" cy="1152525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786050" y="2475739"/>
            <a:ext cx="6000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2400" dirty="0">
                <a:latin typeface="Arial" pitchFamily="34" charset="0"/>
                <a:cs typeface="Arial" pitchFamily="34" charset="0"/>
              </a:rPr>
              <a:t>6670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асоційованих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шкіл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допомагають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молоді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виховувати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собі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почуття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терпимості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розуміння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народів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інших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країн.6000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клубів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асоціацій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центрів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ЮНЕСКО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сприяють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просуванню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ідеалів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Організації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її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низовому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рівні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173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держав-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членів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розташовують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постійними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представництвами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Організації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Парижі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 fontAlgn="base"/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365914"/>
            <a:ext cx="2270626" cy="32233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959</TotalTime>
  <Words>604</Words>
  <Application>Microsoft Office PowerPoint</Application>
  <PresentationFormat>Экран (4:3)</PresentationFormat>
  <Paragraphs>109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Презентация PowerPoint</vt:lpstr>
      <vt:lpstr>United Nations  Educational, Scientific  and  Cultural Organization </vt:lpstr>
      <vt:lpstr>ЮНЕСКО</vt:lpstr>
      <vt:lpstr>ЮНЕСКО</vt:lpstr>
      <vt:lpstr>ЮНЕСКО</vt:lpstr>
      <vt:lpstr>ЮНЕСКО</vt:lpstr>
      <vt:lpstr>ЮНЕСКО</vt:lpstr>
      <vt:lpstr>ЮНЕСКО</vt:lpstr>
      <vt:lpstr>ЮНЕСКО</vt:lpstr>
      <vt:lpstr>ЮНЕСКО</vt:lpstr>
      <vt:lpstr>ЮНЕСКО</vt:lpstr>
      <vt:lpstr>ЮНЕСКО</vt:lpstr>
    </vt:vector>
  </TitlesOfParts>
  <Company>МОУ "Гимназия №6"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Бекар</dc:creator>
  <cp:lastModifiedBy>Роман</cp:lastModifiedBy>
  <cp:revision>102</cp:revision>
  <dcterms:created xsi:type="dcterms:W3CDTF">2010-11-18T14:06:13Z</dcterms:created>
  <dcterms:modified xsi:type="dcterms:W3CDTF">2013-10-03T18:42:23Z</dcterms:modified>
</cp:coreProperties>
</file>