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0" r:id="rId4"/>
    <p:sldId id="258" r:id="rId5"/>
    <p:sldId id="281" r:id="rId6"/>
    <p:sldId id="269" r:id="rId7"/>
    <p:sldId id="260" r:id="rId8"/>
    <p:sldId id="271" r:id="rId9"/>
    <p:sldId id="274" r:id="rId10"/>
    <p:sldId id="273" r:id="rId11"/>
    <p:sldId id="275" r:id="rId12"/>
    <p:sldId id="277" r:id="rId13"/>
    <p:sldId id="278" r:id="rId14"/>
    <p:sldId id="283" r:id="rId15"/>
    <p:sldId id="284" r:id="rId16"/>
    <p:sldId id="285" r:id="rId17"/>
    <p:sldId id="286" r:id="rId18"/>
    <p:sldId id="287" r:id="rId19"/>
    <p:sldId id="276" r:id="rId20"/>
    <p:sldId id="279" r:id="rId21"/>
    <p:sldId id="282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6%D0%B0%D0%B2%D0%BD%D0%B8%D0%B9_%D0%BA%D0%BE%D1%80%D0%B4%D0%BE%D0%BD" TargetMode="External"/><Relationship Id="rId2" Type="http://schemas.openxmlformats.org/officeDocument/2006/relationships/hyperlink" Target="http://uk.wikipedia.org/wiki/%D0%9A%D0%B8%D1%82%D0%B0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E%D1%87%D1%96%D0%B2%D0%BD%D0%B8%D0%BA%D0%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0%B8%D1%82%D0%B0%D0%B9_(%D1%86%D0%B8%D0%B2%D1%96%D0%BB%D1%96%D0%B7%D0%B0%D1%86%D1%96%D1%8F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B%D0%B8%D0%BD%D0%B0" TargetMode="External"/><Relationship Id="rId3" Type="http://schemas.openxmlformats.org/officeDocument/2006/relationships/hyperlink" Target="http://uk.wikipedia.org/wiki/%D0%A1%D1%82%D0%BE%D0%B2%D0%BF" TargetMode="External"/><Relationship Id="rId7" Type="http://schemas.openxmlformats.org/officeDocument/2006/relationships/hyperlink" Target="http://uk.wikipedia.org/wiki/%D0%A6%D0%B5%D0%B3%D0%BB%D0%B0" TargetMode="External"/><Relationship Id="rId2" Type="http://schemas.openxmlformats.org/officeDocument/2006/relationships/hyperlink" Target="http://uk.wikipedia.org/wiki/%D0%9A%D0%B8%D1%82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7%D0%B5%D1%80%D0%B5%D0%BF%D0%B8%D1%86%D1%8F" TargetMode="External"/><Relationship Id="rId5" Type="http://schemas.openxmlformats.org/officeDocument/2006/relationships/hyperlink" Target="http://uk.wikipedia.org/wiki/%D0%9F%D0%BE%D0%BA%D1%80%D1%96%D0%B2%D0%BB%D1%8F" TargetMode="External"/><Relationship Id="rId4" Type="http://schemas.openxmlformats.org/officeDocument/2006/relationships/hyperlink" Target="http://uk.wikipedia.org/wiki/%D0%91%D0%B0%D0%BB%D0%BA%D0%B0_(%D1%82%D0%B5%D1%85%D0%BD%D1%96%D0%BA%D0%B0)" TargetMode="External"/><Relationship Id="rId9" Type="http://schemas.openxmlformats.org/officeDocument/2006/relationships/hyperlink" Target="http://uk.wikipedia.org/wiki/%D0%91%D0%B0%D0%BC%D0%B1%D1%83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5%D0%BA%D1%96%D0%BD" TargetMode="External"/><Relationship Id="rId2" Type="http://schemas.openxmlformats.org/officeDocument/2006/relationships/hyperlink" Target="http://uk.wikipedia.org/wiki/%D0%97%D0%B0%D0%B1%D0%BE%D1%80%D0%BE%D0%BD%D0%B5%D0%BD%D0%B5_%D0%BC%D1%96%D1%81%D1%8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B%D0%BE%D1%80%D0%B5%D0%BD%D1%86%D1%96%D1%8F" TargetMode="External"/><Relationship Id="rId5" Type="http://schemas.openxmlformats.org/officeDocument/2006/relationships/hyperlink" Target="http://uk.wikipedia.org/w/index.php?title=%D0%A1%D0%B0%D0%BD%D1%82%D0%B0-%D0%9C%D0%B0%D1%80%D1%96%D1%8F-%D0%B4%D0%B5%D0%BB%D1%8C-%D0%A4%D1%8C%D0%BE%D1%80%D0%B5&amp;action=edit&amp;redlink=1" TargetMode="External"/><Relationship Id="rId4" Type="http://schemas.openxmlformats.org/officeDocument/2006/relationships/hyperlink" Target="http://uk.wikipedia.org/wiki/%D0%A0%D1%96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714356"/>
            <a:ext cx="77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Китайська архітектура </a:t>
            </a:r>
            <a:endParaRPr lang="ru-RU" sz="5400" dirty="0"/>
          </a:p>
        </p:txBody>
      </p:sp>
      <p:pic>
        <p:nvPicPr>
          <p:cNvPr id="6" name="Рисунок 5" descr="af148dea9ae94af7a97851b1de3fa0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43050"/>
            <a:ext cx="6858048" cy="445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720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досконалості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садово-паркова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 Китаю. </a:t>
            </a:r>
            <a:r>
              <a:rPr lang="ru-RU" dirty="0" err="1" smtClean="0"/>
              <a:t>Китайські</a:t>
            </a:r>
            <a:r>
              <a:rPr lang="ru-RU" dirty="0" smtClean="0"/>
              <a:t> сади </a:t>
            </a:r>
            <a:r>
              <a:rPr lang="ru-RU" dirty="0" err="1" smtClean="0"/>
              <a:t>і</a:t>
            </a:r>
            <a:r>
              <a:rPr lang="ru-RU" dirty="0" smtClean="0"/>
              <a:t> парки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вільним</a:t>
            </a:r>
            <a:r>
              <a:rPr lang="ru-RU" dirty="0" smtClean="0"/>
              <a:t> </a:t>
            </a:r>
            <a:r>
              <a:rPr lang="ru-RU" dirty="0" err="1" smtClean="0"/>
              <a:t>плануванням</a:t>
            </a:r>
            <a:r>
              <a:rPr lang="ru-RU" dirty="0" smtClean="0"/>
              <a:t> та </a:t>
            </a:r>
            <a:r>
              <a:rPr lang="ru-RU" dirty="0" err="1" smtClean="0"/>
              <a:t>мальовничими</a:t>
            </a:r>
            <a:r>
              <a:rPr lang="ru-RU" dirty="0" smtClean="0"/>
              <a:t> </a:t>
            </a:r>
            <a:r>
              <a:rPr lang="ru-RU" dirty="0" err="1" smtClean="0"/>
              <a:t>краєвидами</a:t>
            </a:r>
            <a:r>
              <a:rPr lang="ru-RU" dirty="0" smtClean="0"/>
              <a:t>. В них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в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: </a:t>
            </a:r>
            <a:r>
              <a:rPr lang="ru-RU" dirty="0" err="1" smtClean="0"/>
              <a:t>рельєф</a:t>
            </a:r>
            <a:r>
              <a:rPr lang="ru-RU" dirty="0" smtClean="0"/>
              <a:t>, </a:t>
            </a:r>
            <a:r>
              <a:rPr lang="ru-RU" dirty="0" err="1" smtClean="0"/>
              <a:t>водоймища</a:t>
            </a:r>
            <a:r>
              <a:rPr lang="ru-RU" dirty="0" smtClean="0"/>
              <a:t>, зелень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– </a:t>
            </a:r>
            <a:r>
              <a:rPr lang="ru-RU" dirty="0" err="1" smtClean="0"/>
              <a:t>містки</a:t>
            </a:r>
            <a:r>
              <a:rPr lang="ru-RU" dirty="0" smtClean="0"/>
              <a:t>, ворота, </a:t>
            </a:r>
            <a:r>
              <a:rPr lang="ru-RU" dirty="0" err="1" smtClean="0"/>
              <a:t>альтанки</a:t>
            </a:r>
            <a:r>
              <a:rPr lang="ru-RU" dirty="0" smtClean="0"/>
              <a:t>, </a:t>
            </a:r>
            <a:r>
              <a:rPr lang="ru-RU" dirty="0" err="1" smtClean="0"/>
              <a:t>галереї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</a:t>
            </a:r>
            <a:r>
              <a:rPr lang="ru-RU" dirty="0" smtClean="0"/>
              <a:t>(парки </a:t>
            </a:r>
            <a:r>
              <a:rPr lang="ru-RU" dirty="0" err="1" smtClean="0"/>
              <a:t>Іхеюань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Бейхай</a:t>
            </a:r>
            <a:r>
              <a:rPr lang="ru-RU" dirty="0" smtClean="0"/>
              <a:t> в </a:t>
            </a:r>
            <a:r>
              <a:rPr lang="ru-RU" dirty="0" err="1" smtClean="0"/>
              <a:t>Пекіні</a:t>
            </a:r>
            <a:r>
              <a:rPr lang="ru-RU" dirty="0" smtClean="0"/>
              <a:t>, парки </a:t>
            </a:r>
            <a:r>
              <a:rPr lang="ru-RU" dirty="0" err="1" smtClean="0"/>
              <a:t>Сучжоу</a:t>
            </a:r>
            <a:r>
              <a:rPr lang="ru-RU" dirty="0" smtClean="0"/>
              <a:t>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turist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e0a6ee08e8b88dae3d3375ad7998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6927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-beyhay_4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1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Великий </a:t>
            </a:r>
            <a:r>
              <a:rPr lang="ru-RU" dirty="0" err="1" smtClean="0"/>
              <a:t>китайський</a:t>
            </a:r>
            <a:r>
              <a:rPr lang="ru-RU" dirty="0" smtClean="0"/>
              <a:t> </a:t>
            </a:r>
            <a:r>
              <a:rPr lang="ru-RU" dirty="0" err="1" smtClean="0"/>
              <a:t>мур</a:t>
            </a:r>
            <a:r>
              <a:rPr lang="ru-RU" dirty="0" smtClean="0"/>
              <a:t> </a:t>
            </a:r>
            <a:r>
              <a:rPr lang="ru-RU" dirty="0" smtClean="0"/>
              <a:t> — </a:t>
            </a:r>
            <a:r>
              <a:rPr lang="ru-RU" dirty="0" err="1" smtClean="0"/>
              <a:t>серія</a:t>
            </a:r>
            <a:r>
              <a:rPr lang="ru-RU" dirty="0" smtClean="0"/>
              <a:t> </a:t>
            </a:r>
            <a:r>
              <a:rPr lang="ru-RU" dirty="0" err="1" smtClean="0"/>
              <a:t>кам'яних</a:t>
            </a:r>
            <a:r>
              <a:rPr lang="ru-RU" dirty="0" smtClean="0"/>
              <a:t> та </a:t>
            </a:r>
            <a:r>
              <a:rPr lang="ru-RU" dirty="0" err="1" smtClean="0"/>
              <a:t>земляних</a:t>
            </a:r>
            <a:r>
              <a:rPr lang="ru-RU" dirty="0" smtClean="0"/>
              <a:t> </a:t>
            </a:r>
            <a:r>
              <a:rPr lang="ru-RU" dirty="0" err="1" smtClean="0"/>
              <a:t>укріплень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 </a:t>
            </a:r>
            <a:r>
              <a:rPr lang="ru-RU" dirty="0" smtClean="0">
                <a:hlinkClick r:id="rId2" tooltip="Китай"/>
              </a:rPr>
              <a:t>Китаю</a:t>
            </a:r>
            <a:r>
              <a:rPr lang="ru-RU" dirty="0" smtClean="0"/>
              <a:t>, </a:t>
            </a:r>
            <a:r>
              <a:rPr lang="ru-RU" dirty="0" err="1" smtClean="0"/>
              <a:t>збудованих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північних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Державний кордон"/>
              </a:rPr>
              <a:t>кордонів</a:t>
            </a:r>
            <a:r>
              <a:rPr lang="ru-RU" dirty="0" smtClean="0"/>
              <a:t> 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вторгнень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Кочівники"/>
              </a:rPr>
              <a:t>кочових</a:t>
            </a:r>
            <a:r>
              <a:rPr lang="ru-RU" dirty="0" smtClean="0">
                <a:hlinkClick r:id="rId4" tooltip="Кочівники"/>
              </a:rPr>
              <a:t> </a:t>
            </a:r>
            <a:r>
              <a:rPr lang="ru-RU" dirty="0" smtClean="0">
                <a:hlinkClick r:id="rId4" tooltip="Кочівники"/>
              </a:rPr>
              <a:t>племен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Найстаріша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муру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збудована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сьомому</a:t>
            </a:r>
            <a:r>
              <a:rPr lang="ru-RU" dirty="0" smtClean="0"/>
              <a:t> </a:t>
            </a:r>
            <a:r>
              <a:rPr lang="ru-RU" dirty="0" err="1" smtClean="0"/>
              <a:t>столітті</a:t>
            </a:r>
            <a:r>
              <a:rPr lang="ru-RU" dirty="0" smtClean="0"/>
              <a:t> до н. </a:t>
            </a:r>
            <a:r>
              <a:rPr lang="ru-RU" dirty="0" smtClean="0"/>
              <a:t>е.</a:t>
            </a:r>
            <a:r>
              <a:rPr lang="ru-RU" dirty="0" smtClean="0"/>
              <a:t> 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секцій</a:t>
            </a:r>
            <a:r>
              <a:rPr lang="ru-RU" dirty="0" smtClean="0"/>
              <a:t> </a:t>
            </a:r>
            <a:r>
              <a:rPr lang="ru-RU" dirty="0" err="1" smtClean="0"/>
              <a:t>тривало</a:t>
            </a:r>
            <a:r>
              <a:rPr lang="ru-RU" dirty="0" smtClean="0"/>
              <a:t> аж до 16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включно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Великий </a:t>
            </a:r>
            <a:r>
              <a:rPr lang="ru-RU" dirty="0" err="1" smtClean="0"/>
              <a:t>китайський</a:t>
            </a:r>
            <a:r>
              <a:rPr lang="ru-RU" dirty="0" smtClean="0"/>
              <a:t> </a:t>
            </a:r>
            <a:r>
              <a:rPr lang="ru-RU" dirty="0" err="1" smtClean="0"/>
              <a:t>мур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Chemin_de_ronde_muraille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358214" cy="626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Chinese_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9652" cy="6322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Greatwall-S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215338" cy="616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20090529_Great_Wall_8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331895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7863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південно-західної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Китаю (</a:t>
            </a:r>
            <a:r>
              <a:rPr lang="ru-RU" dirty="0" err="1" smtClean="0"/>
              <a:t>Тібету</a:t>
            </a:r>
            <a:r>
              <a:rPr lang="ru-RU" dirty="0" smtClean="0"/>
              <a:t>)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величною</a:t>
            </a:r>
            <a:r>
              <a:rPr lang="ru-RU" dirty="0" smtClean="0"/>
              <a:t> простотою </a:t>
            </a:r>
            <a:r>
              <a:rPr lang="ru-RU" dirty="0" err="1" smtClean="0"/>
              <a:t>напівфортечних</a:t>
            </a:r>
            <a:r>
              <a:rPr lang="ru-RU" dirty="0" smtClean="0"/>
              <a:t> 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яскравими</a:t>
            </a:r>
            <a:r>
              <a:rPr lang="ru-RU" dirty="0" smtClean="0"/>
              <a:t> </a:t>
            </a:r>
            <a:r>
              <a:rPr lang="ru-RU" dirty="0" err="1" smtClean="0"/>
              <a:t>барвами</a:t>
            </a:r>
            <a:r>
              <a:rPr lang="ru-RU" dirty="0" smtClean="0"/>
              <a:t> (</a:t>
            </a:r>
            <a:r>
              <a:rPr lang="ru-RU" dirty="0" err="1" smtClean="0"/>
              <a:t>палац-фортеця</a:t>
            </a:r>
            <a:r>
              <a:rPr lang="ru-RU" dirty="0" smtClean="0"/>
              <a:t> </a:t>
            </a:r>
            <a:r>
              <a:rPr lang="ru-RU" dirty="0" err="1" smtClean="0"/>
              <a:t>Потала</a:t>
            </a:r>
            <a:r>
              <a:rPr lang="ru-RU" dirty="0" smtClean="0"/>
              <a:t> у </a:t>
            </a:r>
            <a:r>
              <a:rPr lang="ru-RU" dirty="0" err="1" smtClean="0"/>
              <a:t>Лхасі</a:t>
            </a:r>
            <a:r>
              <a:rPr lang="ru-RU" dirty="0" smtClean="0"/>
              <a:t>, 16 ст. та </a:t>
            </a:r>
            <a:r>
              <a:rPr lang="ru-RU" dirty="0" err="1" smtClean="0"/>
              <a:t>ін</a:t>
            </a:r>
            <a:r>
              <a:rPr lang="ru-RU" dirty="0" smtClean="0"/>
              <a:t>.).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Наприкінці</a:t>
            </a:r>
            <a:r>
              <a:rPr lang="ru-RU" dirty="0" smtClean="0"/>
              <a:t> 19 – початку 20 ст. у </a:t>
            </a:r>
            <a:r>
              <a:rPr lang="ru-RU" dirty="0" err="1" smtClean="0"/>
              <a:t>китайських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західноєвропейська</a:t>
            </a:r>
            <a:r>
              <a:rPr lang="ru-RU" dirty="0" smtClean="0"/>
              <a:t> </a:t>
            </a:r>
            <a:r>
              <a:rPr lang="ru-RU" dirty="0" err="1" smtClean="0"/>
              <a:t>еклектична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,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та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бідніші</a:t>
            </a:r>
            <a:r>
              <a:rPr lang="ru-RU" dirty="0" smtClean="0"/>
              <a:t> </a:t>
            </a:r>
            <a:r>
              <a:rPr lang="ru-RU" dirty="0" err="1" smtClean="0"/>
              <a:t>околиці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наш час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Китаю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розбудовуються</a:t>
            </a:r>
            <a:r>
              <a:rPr lang="ru-RU" dirty="0" smtClean="0"/>
              <a:t>.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типовим</a:t>
            </a:r>
            <a:r>
              <a:rPr lang="ru-RU" dirty="0" smtClean="0"/>
              <a:t> </a:t>
            </a:r>
            <a:r>
              <a:rPr lang="ru-RU" dirty="0" err="1" smtClean="0"/>
              <a:t>одноманітним</a:t>
            </a:r>
            <a:r>
              <a:rPr lang="ru-RU" dirty="0" smtClean="0"/>
              <a:t> </a:t>
            </a:r>
            <a:r>
              <a:rPr lang="ru-RU" dirty="0" err="1" smtClean="0"/>
              <a:t>забудовам</a:t>
            </a:r>
            <a:r>
              <a:rPr lang="ru-RU" dirty="0" smtClean="0"/>
              <a:t> </a:t>
            </a:r>
            <a:r>
              <a:rPr lang="ru-RU" dirty="0" err="1" smtClean="0"/>
              <a:t>приходять</a:t>
            </a:r>
            <a:r>
              <a:rPr lang="ru-RU" dirty="0" smtClean="0"/>
              <a:t> </a:t>
            </a:r>
            <a:r>
              <a:rPr lang="ru-RU" dirty="0" err="1" smtClean="0"/>
              <a:t>висотні</a:t>
            </a:r>
            <a:r>
              <a:rPr lang="ru-RU" dirty="0" smtClean="0"/>
              <a:t> та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Будуються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готелі</a:t>
            </a:r>
            <a:r>
              <a:rPr lang="ru-RU" dirty="0" smtClean="0"/>
              <a:t>, </a:t>
            </a:r>
            <a:r>
              <a:rPr lang="ru-RU" dirty="0" err="1" smtClean="0"/>
              <a:t>захмарні</a:t>
            </a:r>
            <a:r>
              <a:rPr lang="ru-RU" dirty="0" smtClean="0"/>
              <a:t>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, </a:t>
            </a:r>
            <a:r>
              <a:rPr lang="ru-RU" dirty="0" err="1" smtClean="0"/>
              <a:t>стадіони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Сучасний Китай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п'ятитисячолітню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Китай (цивілізація)"/>
              </a:rPr>
              <a:t>китайської</a:t>
            </a:r>
            <a:r>
              <a:rPr lang="ru-RU" dirty="0" smtClean="0">
                <a:hlinkClick r:id="rId2" tooltip="Китай (цивілізація)"/>
              </a:rPr>
              <a:t> </a:t>
            </a:r>
            <a:r>
              <a:rPr lang="ru-RU" dirty="0" err="1" smtClean="0">
                <a:hlinkClick r:id="rId2" tooltip="Китай (цивілізація)"/>
              </a:rPr>
              <a:t>цивілізації</a:t>
            </a:r>
            <a:r>
              <a:rPr lang="ru-RU" dirty="0" smtClean="0"/>
              <a:t> </a:t>
            </a: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по праву </a:t>
            </a:r>
            <a:r>
              <a:rPr lang="ru-RU" dirty="0" err="1" smtClean="0"/>
              <a:t>вважаються</a:t>
            </a:r>
            <a:r>
              <a:rPr lang="ru-RU" dirty="0" smtClean="0"/>
              <a:t> шедеврами </a:t>
            </a:r>
            <a:r>
              <a:rPr lang="ru-RU" dirty="0" err="1" smtClean="0"/>
              <a:t>світового</a:t>
            </a:r>
            <a:r>
              <a:rPr lang="ru-RU" dirty="0" smtClean="0"/>
              <a:t> масштабу.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оригінальність</a:t>
            </a:r>
            <a:r>
              <a:rPr lang="ru-RU" dirty="0" smtClean="0"/>
              <a:t> </a:t>
            </a:r>
            <a:r>
              <a:rPr lang="ru-RU" dirty="0" err="1" smtClean="0"/>
              <a:t>втілюють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старовини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китайського</a:t>
            </a:r>
            <a:r>
              <a:rPr lang="ru-RU" dirty="0" smtClean="0"/>
              <a:t> зодчества.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inm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358114" cy="603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icle_image-image-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36533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ijing_National_Aquatics_Centr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427770" cy="562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TempleofHeaven-Hallof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760267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8" y="1071546"/>
            <a:ext cx="6715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Переважна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стародавньому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2" tooltip="Китай"/>
              </a:rPr>
              <a:t>Китаї</a:t>
            </a:r>
            <a:r>
              <a:rPr lang="ru-RU" sz="2400" dirty="0" smtClean="0"/>
              <a:t> </a:t>
            </a:r>
            <a:r>
              <a:rPr lang="ru-RU" sz="2400" dirty="0" err="1" smtClean="0"/>
              <a:t>будувалися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дерева. </a:t>
            </a:r>
            <a:r>
              <a:rPr lang="ru-RU" sz="2400" dirty="0" err="1" smtClean="0"/>
              <a:t>Чи</a:t>
            </a:r>
            <a:r>
              <a:rPr lang="ru-RU" sz="2400" dirty="0" smtClean="0"/>
              <a:t> то </a:t>
            </a:r>
            <a:r>
              <a:rPr lang="ru-RU" sz="2400" dirty="0" err="1" smtClean="0"/>
              <a:t>житловий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імператорський</a:t>
            </a:r>
            <a:r>
              <a:rPr lang="ru-RU" sz="2400" dirty="0" smtClean="0"/>
              <a:t> палац, в першу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 в землю вбивали </a:t>
            </a:r>
            <a:r>
              <a:rPr lang="ru-RU" sz="2400" dirty="0" err="1" smtClean="0"/>
              <a:t>дерев'яні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3" tooltip="Стовп"/>
              </a:rPr>
              <a:t>стовпи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вгорі</a:t>
            </a:r>
            <a:r>
              <a:rPr lang="ru-RU" sz="2400" dirty="0" smtClean="0"/>
              <a:t> </a:t>
            </a:r>
            <a:r>
              <a:rPr lang="ru-RU" sz="2400" dirty="0" err="1" smtClean="0"/>
              <a:t>з'єднувались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Балка (техніка)"/>
              </a:rPr>
              <a:t>балками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підставі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зводилася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Покрівля"/>
              </a:rPr>
              <a:t>покрівля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покривалась</a:t>
            </a:r>
            <a:r>
              <a:rPr lang="ru-RU" sz="2400" dirty="0" smtClean="0"/>
              <a:t>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6" tooltip="Черепиця"/>
              </a:rPr>
              <a:t>черепицею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Прорізи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стовпами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заповнювалися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7" tooltip="Цегла"/>
              </a:rPr>
              <a:t>цеглою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 tooltip="Глина"/>
              </a:rPr>
              <a:t>глиною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9" tooltip="Бамбук"/>
              </a:rPr>
              <a:t>бамбуком</a:t>
            </a:r>
            <a:r>
              <a:rPr lang="ru-RU" sz="2400" dirty="0" smtClean="0"/>
              <a:t> 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. Таким чином, </a:t>
            </a:r>
            <a:r>
              <a:rPr lang="ru-RU" sz="2400" dirty="0" err="1" smtClean="0"/>
              <a:t>стіни</a:t>
            </a:r>
            <a:r>
              <a:rPr lang="ru-RU" sz="2400" dirty="0" smtClean="0"/>
              <a:t> не несли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несучої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8px-Xiao_yan_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857652" cy="6235927"/>
          </a:xfrm>
          <a:prstGeom prst="rect">
            <a:avLst/>
          </a:prstGeom>
        </p:spPr>
      </p:pic>
      <p:pic>
        <p:nvPicPr>
          <p:cNvPr id="4" name="Рисунок 3" descr="W020110414613825876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7"/>
            <a:ext cx="4714908" cy="623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китайці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«</a:t>
            </a:r>
            <a:r>
              <a:rPr lang="ru-RU" dirty="0" err="1" smtClean="0"/>
              <a:t>потоковий</a:t>
            </a:r>
            <a:r>
              <a:rPr lang="ru-RU" dirty="0" smtClean="0"/>
              <a:t> метод» в </a:t>
            </a:r>
            <a:r>
              <a:rPr lang="ru-RU" dirty="0" err="1" smtClean="0"/>
              <a:t>архітектурі</a:t>
            </a:r>
            <a:r>
              <a:rPr lang="ru-RU" dirty="0" smtClean="0"/>
              <a:t>. Стандартна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дозволяла точно знати </a:t>
            </a:r>
            <a:r>
              <a:rPr lang="ru-RU" dirty="0" err="1" smtClean="0"/>
              <a:t>розміри</a:t>
            </a:r>
            <a:r>
              <a:rPr lang="ru-RU" dirty="0" smtClean="0"/>
              <a:t> деталей,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вона </a:t>
            </a:r>
            <a:r>
              <a:rPr lang="ru-RU" dirty="0" err="1" smtClean="0"/>
              <a:t>зводилася</a:t>
            </a:r>
            <a:r>
              <a:rPr lang="ru-RU" dirty="0" smtClean="0"/>
              <a:t>. Тому </a:t>
            </a:r>
            <a:r>
              <a:rPr lang="ru-RU" dirty="0" err="1" smtClean="0"/>
              <a:t>будівельники</a:t>
            </a:r>
            <a:r>
              <a:rPr lang="ru-RU" dirty="0" smtClean="0"/>
              <a:t> могли </a:t>
            </a:r>
            <a:r>
              <a:rPr lang="ru-RU" dirty="0" err="1" smtClean="0"/>
              <a:t>виготовляти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зведення</a:t>
            </a:r>
            <a:r>
              <a:rPr lang="ru-RU" dirty="0" smtClean="0"/>
              <a:t> </a:t>
            </a:r>
            <a:r>
              <a:rPr lang="ru-RU" dirty="0" err="1" smtClean="0"/>
              <a:t>здійснювалося</a:t>
            </a:r>
            <a:r>
              <a:rPr lang="ru-RU" dirty="0" smtClean="0"/>
              <a:t> </a:t>
            </a:r>
            <a:r>
              <a:rPr lang="ru-RU" dirty="0" err="1" smtClean="0"/>
              <a:t>ударними</a:t>
            </a:r>
            <a:r>
              <a:rPr lang="ru-RU" dirty="0" smtClean="0"/>
              <a:t> темпами.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імператорська</a:t>
            </a:r>
            <a:r>
              <a:rPr lang="ru-RU" dirty="0" smtClean="0"/>
              <a:t> </a:t>
            </a:r>
            <a:r>
              <a:rPr lang="ru-RU" dirty="0" err="1" smtClean="0"/>
              <a:t>резиденція</a:t>
            </a:r>
            <a:r>
              <a:rPr lang="ru-RU" dirty="0" smtClean="0"/>
              <a:t> -</a:t>
            </a:r>
            <a:r>
              <a:rPr lang="ru-RU" dirty="0" err="1" smtClean="0">
                <a:hlinkClick r:id="rId2" tooltip="Заборонене місто"/>
              </a:rPr>
              <a:t>Заборонене</a:t>
            </a:r>
            <a:r>
              <a:rPr lang="ru-RU" dirty="0" smtClean="0">
                <a:hlinkClick r:id="rId2" tooltip="Заборонене місто"/>
              </a:rPr>
              <a:t> </a:t>
            </a:r>
            <a:r>
              <a:rPr lang="ru-RU" dirty="0" err="1" smtClean="0">
                <a:hlinkClick r:id="rId2" tooltip="Заборонене місто"/>
              </a:rPr>
              <a:t>місто</a:t>
            </a:r>
            <a:r>
              <a:rPr lang="ru-RU" dirty="0" smtClean="0"/>
              <a:t> в </a:t>
            </a:r>
            <a:r>
              <a:rPr lang="ru-RU" dirty="0" err="1" smtClean="0">
                <a:hlinkClick r:id="rId3" tooltip="Пекін"/>
              </a:rPr>
              <a:t>Пекіні</a:t>
            </a:r>
            <a:r>
              <a:rPr lang="ru-RU" dirty="0" smtClean="0"/>
              <a:t>,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площею</a:t>
            </a:r>
            <a:r>
              <a:rPr lang="ru-RU" dirty="0" smtClean="0"/>
              <a:t> 720 000 </a:t>
            </a:r>
            <a:r>
              <a:rPr lang="ru-RU" dirty="0" err="1" smtClean="0"/>
              <a:t>квадратних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за 13 </a:t>
            </a:r>
            <a:r>
              <a:rPr lang="ru-RU" dirty="0" err="1" smtClean="0">
                <a:hlinkClick r:id="rId4" tooltip="Рік"/>
              </a:rPr>
              <a:t>років</a:t>
            </a:r>
            <a:r>
              <a:rPr lang="ru-RU" dirty="0" smtClean="0"/>
              <a:t>. Для </a:t>
            </a:r>
            <a:r>
              <a:rPr lang="ru-RU" dirty="0" err="1" smtClean="0"/>
              <a:t>порівняння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спорудження</a:t>
            </a:r>
            <a:r>
              <a:rPr lang="ru-RU" dirty="0" smtClean="0"/>
              <a:t> купола собору </a:t>
            </a:r>
            <a:r>
              <a:rPr lang="ru-RU" dirty="0" err="1" smtClean="0">
                <a:hlinkClick r:id="rId5" tooltip="Санта-Марія-дель-Фьоре (ще не написана)"/>
              </a:rPr>
              <a:t>Санта-Марія-дель-Фьоре</a:t>
            </a:r>
            <a:r>
              <a:rPr lang="ru-RU" dirty="0" smtClean="0"/>
              <a:t> у </a:t>
            </a:r>
            <a:r>
              <a:rPr lang="ru-RU" dirty="0" err="1" smtClean="0">
                <a:hlinkClick r:id="rId6" tooltip="Флоренція"/>
              </a:rPr>
              <a:t>Флоренції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витрачено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800px-Gugun_panorama-200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358214" cy="2786082"/>
          </a:xfrm>
          <a:prstGeom prst="rect">
            <a:avLst/>
          </a:prstGeom>
        </p:spPr>
      </p:pic>
      <p:pic>
        <p:nvPicPr>
          <p:cNvPr id="4" name="Рисунок 3" descr="800px-Gugun_panorama-2005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835821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забудовувалися</a:t>
            </a:r>
            <a:r>
              <a:rPr lang="ru-RU" dirty="0" smtClean="0"/>
              <a:t>, в основному, </a:t>
            </a:r>
            <a:r>
              <a:rPr lang="ru-RU" dirty="0" err="1" smtClean="0"/>
              <a:t>одноповерховими</a:t>
            </a:r>
            <a:r>
              <a:rPr lang="ru-RU" dirty="0" smtClean="0"/>
              <a:t> </a:t>
            </a:r>
            <a:r>
              <a:rPr lang="ru-RU" dirty="0" err="1" smtClean="0"/>
              <a:t>будинками</a:t>
            </a:r>
            <a:r>
              <a:rPr lang="ru-RU" dirty="0" smtClean="0"/>
              <a:t>. </a:t>
            </a:r>
            <a:r>
              <a:rPr lang="ru-RU" dirty="0" err="1" smtClean="0"/>
              <a:t>Величезна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огороджувалася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мурами</a:t>
            </a:r>
            <a:r>
              <a:rPr lang="ru-RU" dirty="0" smtClean="0"/>
              <a:t>.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розміщалися</a:t>
            </a:r>
            <a:r>
              <a:rPr lang="ru-RU" dirty="0" smtClean="0"/>
              <a:t> </a:t>
            </a:r>
            <a:r>
              <a:rPr lang="ru-RU" dirty="0" err="1" smtClean="0"/>
              <a:t>палаци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сади </a:t>
            </a:r>
            <a:r>
              <a:rPr lang="ru-RU" dirty="0" err="1" smtClean="0"/>
              <a:t>чиновників</a:t>
            </a:r>
            <a:r>
              <a:rPr lang="ru-RU" dirty="0" smtClean="0"/>
              <a:t>, </a:t>
            </a:r>
            <a:r>
              <a:rPr lang="ru-RU" dirty="0" err="1" smtClean="0"/>
              <a:t>позаду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 – </a:t>
            </a:r>
            <a:r>
              <a:rPr lang="ru-RU" dirty="0" err="1" smtClean="0"/>
              <a:t>житла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людей. Вся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 smtClean="0"/>
              <a:t> </a:t>
            </a:r>
            <a:r>
              <a:rPr lang="ru-RU" dirty="0" err="1" smtClean="0"/>
              <a:t>вулицями</a:t>
            </a:r>
            <a:r>
              <a:rPr lang="ru-RU" dirty="0" smtClean="0"/>
              <a:t> </a:t>
            </a:r>
            <a:r>
              <a:rPr lang="ru-RU" dirty="0" err="1" smtClean="0"/>
              <a:t>поділялась</a:t>
            </a:r>
            <a:r>
              <a:rPr lang="ru-RU" dirty="0" smtClean="0"/>
              <a:t> на </a:t>
            </a:r>
            <a:r>
              <a:rPr lang="ru-RU" dirty="0" err="1" smtClean="0"/>
              <a:t>квартали</a:t>
            </a:r>
            <a:r>
              <a:rPr lang="ru-RU" dirty="0" smtClean="0"/>
              <a:t>. </a:t>
            </a:r>
            <a:r>
              <a:rPr lang="ru-RU" dirty="0" err="1" smtClean="0"/>
              <a:t>Житло</a:t>
            </a:r>
            <a:r>
              <a:rPr lang="ru-RU" dirty="0" smtClean="0"/>
              <a:t> </a:t>
            </a:r>
            <a:r>
              <a:rPr lang="ru-RU" dirty="0" err="1" smtClean="0"/>
              <a:t>складалося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одноповерхових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, </a:t>
            </a:r>
            <a:r>
              <a:rPr lang="ru-RU" dirty="0" err="1" smtClean="0"/>
              <a:t>скомпонованих</a:t>
            </a:r>
            <a:r>
              <a:rPr lang="ru-RU" dirty="0" smtClean="0"/>
              <a:t> в один </a:t>
            </a:r>
            <a:r>
              <a:rPr lang="ru-RU" dirty="0" err="1" smtClean="0"/>
              <a:t>двір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обнесених</a:t>
            </a:r>
            <a:r>
              <a:rPr lang="ru-RU" dirty="0" smtClean="0"/>
              <a:t> глухими </a:t>
            </a:r>
            <a:r>
              <a:rPr lang="ru-RU" dirty="0" err="1" smtClean="0"/>
              <a:t>стінами</a:t>
            </a:r>
            <a:r>
              <a:rPr lang="ru-RU" dirty="0" smtClean="0"/>
              <a:t>. </a:t>
            </a:r>
            <a:r>
              <a:rPr lang="ru-RU" dirty="0" err="1" smtClean="0"/>
              <a:t>Вікна</a:t>
            </a:r>
            <a:r>
              <a:rPr lang="ru-RU" dirty="0" smtClean="0"/>
              <a:t>,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</a:t>
            </a:r>
            <a:r>
              <a:rPr lang="ru-RU" dirty="0" err="1" smtClean="0"/>
              <a:t>виходили</a:t>
            </a:r>
            <a:r>
              <a:rPr lang="ru-RU" dirty="0" smtClean="0"/>
              <a:t> на </a:t>
            </a:r>
            <a:r>
              <a:rPr lang="ru-RU" dirty="0" err="1" smtClean="0"/>
              <a:t>подвір'я</a:t>
            </a:r>
            <a:r>
              <a:rPr lang="ru-RU" dirty="0" smtClean="0"/>
              <a:t>. У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цілого</a:t>
            </a:r>
            <a:r>
              <a:rPr lang="ru-RU" dirty="0" smtClean="0"/>
              <a:t> роду </a:t>
            </a:r>
            <a:r>
              <a:rPr lang="ru-RU" dirty="0" err="1" smtClean="0"/>
              <a:t>житло</a:t>
            </a:r>
            <a:r>
              <a:rPr lang="ru-RU" dirty="0" smtClean="0"/>
              <a:t> являло собою </a:t>
            </a:r>
            <a:r>
              <a:rPr lang="ru-RU" dirty="0" err="1" smtClean="0"/>
              <a:t>цілий</a:t>
            </a:r>
            <a:r>
              <a:rPr lang="ru-RU" dirty="0" smtClean="0"/>
              <a:t> комплекс </a:t>
            </a:r>
            <a:r>
              <a:rPr lang="ru-RU" dirty="0" err="1" smtClean="0"/>
              <a:t>будівель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сполученими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дворами.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nesisk pavilj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7759687" cy="5929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79</Words>
  <PresentationFormat>Экран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Великий китайський мур </vt:lpstr>
      <vt:lpstr>Слайд 15</vt:lpstr>
      <vt:lpstr>Слайд 16</vt:lpstr>
      <vt:lpstr>Слайд 17</vt:lpstr>
      <vt:lpstr>Слайд 18</vt:lpstr>
      <vt:lpstr>               Сучасний Китай</vt:lpstr>
      <vt:lpstr>Слайд 20</vt:lpstr>
      <vt:lpstr>Слайд 21</vt:lpstr>
      <vt:lpstr>Слайд 22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Китайська архітектура</dc:title>
  <cp:lastModifiedBy>Admin</cp:lastModifiedBy>
  <cp:revision>8</cp:revision>
  <dcterms:modified xsi:type="dcterms:W3CDTF">2012-04-25T16:17:57Z</dcterms:modified>
</cp:coreProperties>
</file>