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8229600" cy="1828800"/>
          </a:xfrm>
        </p:spPr>
        <p:txBody>
          <a:bodyPr/>
          <a:lstStyle/>
          <a:p>
            <a:r>
              <a:rPr lang="ru-RU" dirty="0" err="1" smtClean="0"/>
              <a:t>Економічн</a:t>
            </a:r>
            <a:r>
              <a:rPr lang="uk-UA" dirty="0" smtClean="0"/>
              <a:t>і системи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000240"/>
            <a:ext cx="6400800" cy="1752600"/>
          </a:xfrm>
        </p:spPr>
        <p:txBody>
          <a:bodyPr/>
          <a:lstStyle/>
          <a:p>
            <a:r>
              <a:rPr lang="uk-UA" dirty="0" smtClean="0"/>
              <a:t>Презентацію виконала </a:t>
            </a:r>
            <a:br>
              <a:rPr lang="uk-UA" dirty="0" smtClean="0"/>
            </a:br>
            <a:r>
              <a:rPr lang="uk-UA" dirty="0" smtClean="0"/>
              <a:t>учениця 10 класу</a:t>
            </a:r>
          </a:p>
          <a:p>
            <a:r>
              <a:rPr lang="uk-UA" dirty="0" smtClean="0"/>
              <a:t>Ніколаєнко Аліна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cs typeface="Arabic Typesetting" pitchFamily="66" charset="-78"/>
              </a:rPr>
              <a:t>Висновок:</a:t>
            </a:r>
            <a:endParaRPr lang="ru-RU" dirty="0">
              <a:cs typeface="Arabic Typesetting" pitchFamily="66" charset="-78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90" cy="3400436"/>
          </a:xfrm>
        </p:spPr>
        <p:txBody>
          <a:bodyPr/>
          <a:lstStyle/>
          <a:p>
            <a:r>
              <a:rPr lang="ru-RU" b="1" dirty="0" err="1" smtClean="0">
                <a:latin typeface="Monotype Corsiva" pitchFamily="66" charset="0"/>
              </a:rPr>
              <a:t>Економічна</a:t>
            </a:r>
            <a:r>
              <a:rPr lang="ru-RU" b="1" dirty="0" smtClean="0">
                <a:latin typeface="Monotype Corsiva" pitchFamily="66" charset="0"/>
              </a:rPr>
              <a:t> система – </a:t>
            </a:r>
            <a:r>
              <a:rPr lang="ru-RU" b="1" dirty="0" err="1" smtClean="0">
                <a:latin typeface="Monotype Corsiva" pitchFamily="66" charset="0"/>
              </a:rPr>
              <a:t>це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сукупність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всіх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видів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економічної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діяльності</a:t>
            </a:r>
            <a:r>
              <a:rPr lang="ru-RU" b="1" dirty="0" smtClean="0">
                <a:latin typeface="Monotype Corsiva" pitchFamily="66" charset="0"/>
              </a:rPr>
              <a:t> людей (</a:t>
            </a:r>
            <a:r>
              <a:rPr lang="ru-RU" b="1" dirty="0" err="1" smtClean="0">
                <a:latin typeface="Monotype Corsiva" pitchFamily="66" charset="0"/>
              </a:rPr>
              <a:t>механізмів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інститутів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функціонування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регулювання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національної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економіки</a:t>
            </a:r>
            <a:r>
              <a:rPr lang="ru-RU" b="1" dirty="0" smtClean="0">
                <a:latin typeface="Monotype Corsiva" pitchFamily="66" charset="0"/>
              </a:rPr>
              <a:t>) у </a:t>
            </a:r>
            <a:r>
              <a:rPr lang="ru-RU" b="1" dirty="0" err="1" smtClean="0">
                <a:latin typeface="Monotype Corsiva" pitchFamily="66" charset="0"/>
              </a:rPr>
              <a:t>процесі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виробництва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обміну</a:t>
            </a:r>
            <a:r>
              <a:rPr lang="ru-RU" b="1" dirty="0" smtClean="0">
                <a:latin typeface="Monotype Corsiva" pitchFamily="66" charset="0"/>
              </a:rPr>
              <a:t>, </a:t>
            </a:r>
            <a:r>
              <a:rPr lang="ru-RU" b="1" dirty="0" err="1" smtClean="0">
                <a:latin typeface="Monotype Corsiva" pitchFamily="66" charset="0"/>
              </a:rPr>
              <a:t>розподілу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і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споживання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товарів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і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послуг</a:t>
            </a:r>
            <a:r>
              <a:rPr lang="ru-RU" b="1" dirty="0" smtClean="0">
                <a:latin typeface="Monotype Corsiva" pitchFamily="66" charset="0"/>
              </a:rPr>
              <a:t>, а </a:t>
            </a:r>
            <a:r>
              <a:rPr lang="ru-RU" b="1" dirty="0" err="1" smtClean="0">
                <a:latin typeface="Monotype Corsiva" pitchFamily="66" charset="0"/>
              </a:rPr>
              <a:t>також</a:t>
            </a:r>
            <a:r>
              <a:rPr lang="ru-RU" b="1" dirty="0" smtClean="0">
                <a:latin typeface="Monotype Corsiva" pitchFamily="66" charset="0"/>
              </a:rPr>
              <a:t> у </a:t>
            </a:r>
            <a:r>
              <a:rPr lang="ru-RU" b="1" dirty="0" err="1" smtClean="0">
                <a:latin typeface="Monotype Corsiva" pitchFamily="66" charset="0"/>
              </a:rPr>
              <a:t>процесі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регулювання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такої</a:t>
            </a:r>
            <a:r>
              <a:rPr lang="ru-RU" b="1" dirty="0" smtClean="0">
                <a:latin typeface="Monotype Corsiva" pitchFamily="66" charset="0"/>
              </a:rPr>
              <a:t> </a:t>
            </a:r>
            <a:r>
              <a:rPr lang="ru-RU" b="1" dirty="0" err="1" smtClean="0">
                <a:latin typeface="Monotype Corsiva" pitchFamily="66" charset="0"/>
              </a:rPr>
              <a:t>діяльності</a:t>
            </a:r>
            <a:r>
              <a:rPr lang="ru-RU" b="1" dirty="0" smtClean="0">
                <a:latin typeface="Monotype Corsiva" pitchFamily="66" charset="0"/>
              </a:rPr>
              <a:t>. </a:t>
            </a:r>
            <a:endParaRPr lang="ru-RU" b="1" dirty="0">
              <a:latin typeface="Monotype Corsiva" pitchFamily="66" charset="0"/>
            </a:endParaRPr>
          </a:p>
        </p:txBody>
      </p:sp>
      <p:pic>
        <p:nvPicPr>
          <p:cNvPr id="4" name="Рисунок 3" descr="World-Economy1_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3857628"/>
            <a:ext cx="5357850" cy="30003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3008313" cy="1162050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>Сутність економічної системи: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1357298"/>
            <a:ext cx="3214710" cy="5000660"/>
          </a:xfrm>
        </p:spPr>
        <p:txBody>
          <a:bodyPr>
            <a:noAutofit/>
          </a:bodyPr>
          <a:lstStyle/>
          <a:p>
            <a:r>
              <a:rPr lang="ru-RU" sz="1800" b="1" dirty="0" err="1" smtClean="0"/>
              <a:t>Сукупність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певним</a:t>
            </a:r>
            <a:r>
              <a:rPr lang="ru-RU" sz="1800" b="1" dirty="0" smtClean="0"/>
              <a:t> чином </a:t>
            </a:r>
            <a:r>
              <a:rPr lang="ru-RU" sz="1800" b="1" dirty="0" err="1" smtClean="0"/>
              <a:t>упорядкованих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скоординованих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економічних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процесів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видів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економічної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діяльності</a:t>
            </a:r>
            <a:r>
              <a:rPr lang="ru-RU" sz="1800" b="1" dirty="0" smtClean="0"/>
              <a:t> у </a:t>
            </a:r>
            <a:r>
              <a:rPr lang="ru-RU" sz="1800" b="1" dirty="0" err="1" smtClean="0"/>
              <a:t>суспільстві</a:t>
            </a:r>
            <a:r>
              <a:rPr lang="ru-RU" sz="1800" b="1" dirty="0" smtClean="0"/>
              <a:t> на </a:t>
            </a:r>
            <a:r>
              <a:rPr lang="ru-RU" sz="1800" b="1" dirty="0" err="1" smtClean="0"/>
              <a:t>основі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існуючих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відносин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власності</a:t>
            </a:r>
            <a:r>
              <a:rPr lang="ru-RU" sz="1800" b="1" dirty="0" smtClean="0"/>
              <a:t> та </a:t>
            </a:r>
            <a:r>
              <a:rPr lang="ru-RU" sz="1800" b="1" dirty="0" err="1" smtClean="0"/>
              <a:t>господарських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механізмів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виробництва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розподілу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обміну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споживання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створеного</a:t>
            </a:r>
            <a:r>
              <a:rPr lang="ru-RU" sz="1800" b="1" dirty="0" smtClean="0"/>
              <a:t> продукту </a:t>
            </a:r>
            <a:r>
              <a:rPr lang="ru-RU" sz="1800" b="1" dirty="0" err="1" smtClean="0"/>
              <a:t>називається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економічною</a:t>
            </a:r>
            <a:r>
              <a:rPr lang="ru-RU" sz="1800" b="1" dirty="0" smtClean="0"/>
              <a:t> системою</a:t>
            </a:r>
            <a:r>
              <a:rPr lang="ru-RU" sz="1800" dirty="0" smtClean="0"/>
              <a:t>.</a:t>
            </a:r>
          </a:p>
          <a:p>
            <a:endParaRPr lang="ru-RU" sz="1800" dirty="0"/>
          </a:p>
        </p:txBody>
      </p:sp>
      <p:pic>
        <p:nvPicPr>
          <p:cNvPr id="5" name="Содержимое 4" descr="Economics_1_32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14810" y="500042"/>
            <a:ext cx="4670946" cy="364333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/>
              <a:t>Види економічних систем:</a:t>
            </a:r>
            <a:endParaRPr lang="ru-RU" sz="24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uk-UA" sz="2800" b="1" dirty="0" smtClean="0"/>
              <a:t>Традиційна;</a:t>
            </a:r>
          </a:p>
          <a:p>
            <a:pPr>
              <a:buFont typeface="Wingdings" pitchFamily="2" charset="2"/>
              <a:buChar char="Ø"/>
            </a:pPr>
            <a:endParaRPr lang="uk-UA" sz="2800" b="1" dirty="0" smtClean="0"/>
          </a:p>
          <a:p>
            <a:pPr>
              <a:buFont typeface="Wingdings" pitchFamily="2" charset="2"/>
              <a:buChar char="Ø"/>
            </a:pPr>
            <a:r>
              <a:rPr lang="uk-UA" sz="2800" b="1" dirty="0" smtClean="0"/>
              <a:t>Командна</a:t>
            </a:r>
          </a:p>
          <a:p>
            <a:pPr>
              <a:buFont typeface="Wingdings" pitchFamily="2" charset="2"/>
              <a:buChar char="Ø"/>
            </a:pPr>
            <a:endParaRPr lang="uk-UA" sz="2800" b="1" dirty="0" smtClean="0"/>
          </a:p>
          <a:p>
            <a:pPr>
              <a:buFont typeface="Wingdings" pitchFamily="2" charset="2"/>
              <a:buChar char="Ø"/>
            </a:pPr>
            <a:r>
              <a:rPr lang="uk-UA" sz="2800" b="1" dirty="0" smtClean="0"/>
              <a:t>Ринкова;</a:t>
            </a:r>
          </a:p>
          <a:p>
            <a:pPr>
              <a:buFont typeface="Wingdings" pitchFamily="2" charset="2"/>
              <a:buChar char="Ø"/>
            </a:pPr>
            <a:endParaRPr lang="uk-UA" sz="2800" b="1" dirty="0" smtClean="0"/>
          </a:p>
          <a:p>
            <a:pPr>
              <a:buFont typeface="Wingdings" pitchFamily="2" charset="2"/>
              <a:buChar char="Ø"/>
            </a:pPr>
            <a:r>
              <a:rPr lang="uk-UA" sz="2800" b="1" dirty="0" smtClean="0"/>
              <a:t>Змішана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4" descr="131212662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71934" y="1000108"/>
            <a:ext cx="4553650" cy="444739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0" y="-214338"/>
            <a:ext cx="3008313" cy="857232"/>
          </a:xfrm>
        </p:spPr>
        <p:txBody>
          <a:bodyPr/>
          <a:lstStyle/>
          <a:p>
            <a:r>
              <a:rPr lang="uk-UA" sz="3600" b="1" dirty="0" smtClean="0"/>
              <a:t>Командна</a:t>
            </a:r>
            <a:r>
              <a:rPr lang="uk-UA" dirty="0" smtClean="0"/>
              <a:t>: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2"/>
          </p:nvPr>
        </p:nvSpPr>
        <p:spPr>
          <a:xfrm>
            <a:off x="3286116" y="642918"/>
            <a:ext cx="4000528" cy="592935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800" b="1" dirty="0" err="1" smtClean="0"/>
              <a:t>Базується</a:t>
            </a:r>
            <a:r>
              <a:rPr lang="ru-RU" sz="1800" b="1" dirty="0" smtClean="0"/>
              <a:t> на </a:t>
            </a:r>
            <a:r>
              <a:rPr lang="ru-RU" sz="1800" b="1" dirty="0" err="1" smtClean="0"/>
              <a:t>пануванні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державної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власності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усі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фактори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виробництва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природні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ресурси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охоплені</a:t>
            </a:r>
            <a:r>
              <a:rPr lang="ru-RU" sz="1800" b="1" dirty="0" smtClean="0"/>
              <a:t> в основному державною формою </a:t>
            </a:r>
            <a:r>
              <a:rPr lang="ru-RU" sz="1800" b="1" dirty="0" err="1" smtClean="0"/>
              <a:t>власності</a:t>
            </a:r>
            <a:endParaRPr lang="ru-RU" sz="1800" b="1" dirty="0" smtClean="0"/>
          </a:p>
          <a:p>
            <a:pPr>
              <a:buFont typeface="Wingdings" pitchFamily="2" charset="2"/>
              <a:buChar char="Ø"/>
            </a:pPr>
            <a:r>
              <a:rPr lang="ru-RU" sz="1800" b="1" dirty="0" err="1" smtClean="0"/>
              <a:t>Панує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централізоване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планування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розподіл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економічних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ресурсів</a:t>
            </a:r>
            <a:r>
              <a:rPr lang="ru-RU" sz="1800" b="1" dirty="0" smtClean="0"/>
              <a:t>. Вона не </a:t>
            </a:r>
            <a:r>
              <a:rPr lang="ru-RU" sz="1800" b="1" dirty="0" err="1" smtClean="0"/>
              <a:t>визнає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конкуренції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вільного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ціноутворення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їй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притаманні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висока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затратність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виробництва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несприйнятливість</a:t>
            </a:r>
            <a:r>
              <a:rPr lang="ru-RU" sz="1800" b="1" dirty="0" smtClean="0"/>
              <a:t> до НТП, </a:t>
            </a:r>
            <a:r>
              <a:rPr lang="ru-RU" sz="1800" b="1" dirty="0" err="1" smtClean="0"/>
              <a:t>зрівняльний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розподіл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результатів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виробництва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відсутність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матеріальних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стимулів</a:t>
            </a:r>
            <a:r>
              <a:rPr lang="ru-RU" sz="1800" b="1" dirty="0" smtClean="0"/>
              <a:t> до </a:t>
            </a:r>
            <a:r>
              <a:rPr lang="ru-RU" sz="1800" b="1" dirty="0" err="1" smtClean="0"/>
              <a:t>ефективної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праці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хронічний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дефіцит</a:t>
            </a:r>
            <a:r>
              <a:rPr lang="ru-RU" sz="1800" b="1" dirty="0" smtClean="0"/>
              <a:t> (особливо </a:t>
            </a:r>
            <a:r>
              <a:rPr lang="ru-RU" sz="1800" b="1" dirty="0" err="1" smtClean="0"/>
              <a:t>товарів</a:t>
            </a:r>
            <a:r>
              <a:rPr lang="ru-RU" sz="1800" b="1" dirty="0" smtClean="0"/>
              <a:t> народного </a:t>
            </a:r>
            <a:r>
              <a:rPr lang="ru-RU" sz="1800" b="1" dirty="0" err="1" smtClean="0"/>
              <a:t>споживання</a:t>
            </a:r>
            <a:r>
              <a:rPr lang="ru-RU" sz="1800" b="1" dirty="0" smtClean="0"/>
              <a:t>) </a:t>
            </a:r>
            <a:r>
              <a:rPr lang="ru-RU" sz="1800" b="1" dirty="0" err="1" smtClean="0"/>
              <a:t>тощо</a:t>
            </a:r>
            <a:r>
              <a:rPr lang="ru-RU" sz="1800" b="1" dirty="0" smtClean="0"/>
              <a:t>. </a:t>
            </a:r>
          </a:p>
          <a:p>
            <a:r>
              <a:rPr lang="ru-RU" sz="1800" b="1" dirty="0" err="1" smtClean="0"/>
              <a:t>ормою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власності</a:t>
            </a:r>
            <a:endParaRPr lang="ru-RU" sz="1800" b="1" dirty="0"/>
          </a:p>
        </p:txBody>
      </p:sp>
      <p:pic>
        <p:nvPicPr>
          <p:cNvPr id="5" name="Содержимое 4" descr="1342213635_ruki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142852"/>
            <a:ext cx="2981316" cy="199641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0" y="0"/>
            <a:ext cx="5486400" cy="522288"/>
          </a:xfrm>
        </p:spPr>
        <p:txBody>
          <a:bodyPr>
            <a:noAutofit/>
          </a:bodyPr>
          <a:lstStyle/>
          <a:p>
            <a:r>
              <a:rPr lang="ru-RU" sz="4000" dirty="0" err="1" smtClean="0"/>
              <a:t>Традиц</a:t>
            </a:r>
            <a:r>
              <a:rPr lang="uk-UA" sz="4000" dirty="0" err="1" smtClean="0"/>
              <a:t>ійна</a:t>
            </a:r>
            <a:endParaRPr lang="ru-RU" sz="4000" dirty="0"/>
          </a:p>
        </p:txBody>
      </p:sp>
      <p:pic>
        <p:nvPicPr>
          <p:cNvPr id="5" name="Рисунок 4" descr="imgsiz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0175" b="10175"/>
          <a:stretch>
            <a:fillRect/>
          </a:stretch>
        </p:blipFill>
        <p:spPr>
          <a:xfrm>
            <a:off x="1" y="0"/>
            <a:ext cx="4286248" cy="262292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57588" y="642918"/>
            <a:ext cx="5286412" cy="4286280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Традиційна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система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слаборозвинутим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країнам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Характеризується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багатоукладністю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економіки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збереженням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натурально-общинних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господарювання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відсталою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технікою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широким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застосуванням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ручної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праці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нерозвиненою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інфраструктурою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найпростішими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формами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організації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праці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виробництва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бідністю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населення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6116" y="0"/>
            <a:ext cx="3008313" cy="857232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Ринкова:</a:t>
            </a:r>
            <a:endParaRPr lang="ru-RU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428992" y="857232"/>
            <a:ext cx="3500462" cy="4714908"/>
          </a:xfrm>
        </p:spPr>
        <p:txBody>
          <a:bodyPr>
            <a:normAutofit lnSpcReduction="10000"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800" b="1" dirty="0" err="1" smtClean="0"/>
              <a:t>характеризується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пануванням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приватної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власності</a:t>
            </a:r>
            <a:r>
              <a:rPr lang="ru-RU" sz="1800" b="1" dirty="0" smtClean="0"/>
              <a:t> на </a:t>
            </a:r>
            <a:r>
              <a:rPr lang="ru-RU" sz="1800" b="1" dirty="0" err="1" smtClean="0"/>
              <a:t>інвестиційні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ресурси</a:t>
            </a:r>
            <a:r>
              <a:rPr lang="ru-RU" sz="1800" b="1" dirty="0" smtClean="0"/>
              <a:t>,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sz="1800" b="1" dirty="0" err="1" smtClean="0"/>
              <a:t>передбачає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функціонування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великої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кількості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діючих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виробників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покупців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товарів</a:t>
            </a:r>
            <a:r>
              <a:rPr lang="ru-RU" sz="1800" b="1" dirty="0" smtClean="0"/>
              <a:t>, свободу </a:t>
            </a:r>
            <a:r>
              <a:rPr lang="ru-RU" sz="1800" b="1" dirty="0" err="1" smtClean="0"/>
              <a:t>вибору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підприємницької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діяльності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особисту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свободу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всіх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економічних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суб'єктів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однаковий</a:t>
            </a:r>
            <a:r>
              <a:rPr lang="ru-RU" sz="1800" b="1" dirty="0" smtClean="0"/>
              <a:t> доступ </a:t>
            </a:r>
            <a:r>
              <a:rPr lang="ru-RU" sz="1800" b="1" dirty="0" err="1" smtClean="0"/>
              <a:t>їх</a:t>
            </a:r>
            <a:r>
              <a:rPr lang="ru-RU" sz="1800" b="1" dirty="0" smtClean="0"/>
              <a:t> до </a:t>
            </a:r>
            <a:r>
              <a:rPr lang="ru-RU" sz="1800" b="1" dirty="0" err="1" smtClean="0"/>
              <a:t>ресурсів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науково-технічних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досягнень</a:t>
            </a:r>
            <a:r>
              <a:rPr lang="ru-RU" sz="1800" b="1" dirty="0" smtClean="0"/>
              <a:t>, </a:t>
            </a:r>
            <a:r>
              <a:rPr lang="ru-RU" sz="1800" b="1" dirty="0" err="1" smtClean="0"/>
              <a:t>інформації</a:t>
            </a:r>
            <a:r>
              <a:rPr lang="ru-RU" sz="1800" b="1" dirty="0" smtClean="0"/>
              <a:t>. </a:t>
            </a:r>
          </a:p>
          <a:p>
            <a:endParaRPr lang="ru-RU" dirty="0"/>
          </a:p>
        </p:txBody>
      </p:sp>
      <p:pic>
        <p:nvPicPr>
          <p:cNvPr id="5" name="Содержимое 4" descr="depozit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2" y="214290"/>
            <a:ext cx="3000364" cy="2250273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4" y="0"/>
            <a:ext cx="3008313" cy="785794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Змішана:</a:t>
            </a:r>
            <a:endParaRPr lang="ru-RU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4" y="928670"/>
            <a:ext cx="3008313" cy="46021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високий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рівнеь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продуктивних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сил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наявність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розвинутої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інфраструктури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суспільства</a:t>
            </a:r>
            <a:endPara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орієнтація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посилення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соціальної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спрямованості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розвитку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економіки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Збільшуються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затрати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освіту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медичне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обслуговування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створюються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державні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приватні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фонди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соціального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страхування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соціального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забезпечення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населення</a:t>
            </a: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  <p:pic>
        <p:nvPicPr>
          <p:cNvPr id="5" name="Содержимое 4" descr="Urokeconomiki_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96604" y="0"/>
            <a:ext cx="4035917" cy="32861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/>
              <a:t>Економічний кругообіг</a:t>
            </a:r>
            <a:endParaRPr lang="ru-RU" sz="3600" dirty="0"/>
          </a:p>
        </p:txBody>
      </p:sp>
      <p:pic>
        <p:nvPicPr>
          <p:cNvPr id="5" name="Рисунок 4" descr="25.gif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2300" r="2300"/>
          <a:stretch>
            <a:fillRect/>
          </a:stretch>
        </p:blipFill>
        <p:spPr>
          <a:xfrm>
            <a:off x="1785938" y="3429000"/>
            <a:ext cx="5357830" cy="334864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Економічний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кругообіг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—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рух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витрат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доходів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грошей,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ресурсів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продукції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сферах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економічної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діяльності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кругообігу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виділяють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фінансовий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грошовий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сектор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матеріальний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охоплює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рух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товарів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надання</a:t>
            </a:r>
            <a:r>
              <a:rPr lang="ru-RU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8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послуг</a:t>
            </a:r>
            <a:endParaRPr lang="ru-RU" sz="8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341845067_photo_1_3_1history_02-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14876" y="4286256"/>
            <a:ext cx="4214842" cy="23210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Суб'єкти економічного кругообігу:</a:t>
            </a:r>
            <a:endParaRPr lang="ru-RU" dirty="0"/>
          </a:p>
        </p:txBody>
      </p:sp>
      <p:pic>
        <p:nvPicPr>
          <p:cNvPr id="6" name="Содержимое 5" descr="images (1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14876" y="1857364"/>
            <a:ext cx="4237772" cy="2214578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7" name="Рисунок 6" descr="images (2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2500306"/>
            <a:ext cx="4000496" cy="278608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</TotalTime>
  <Words>333</Words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Економічні системи</vt:lpstr>
      <vt:lpstr>Сутність економічної системи:</vt:lpstr>
      <vt:lpstr>Види економічних систем:</vt:lpstr>
      <vt:lpstr>Командна:</vt:lpstr>
      <vt:lpstr>Традиційна</vt:lpstr>
      <vt:lpstr>Ринкова:</vt:lpstr>
      <vt:lpstr>Змішана:</vt:lpstr>
      <vt:lpstr>Економічний кругообіг</vt:lpstr>
      <vt:lpstr>Суб'єкти економічного кругообігу:</vt:lpstr>
      <vt:lpstr>Висновок: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</dc:creator>
  <cp:lastModifiedBy>Admin</cp:lastModifiedBy>
  <cp:revision>10</cp:revision>
  <dcterms:created xsi:type="dcterms:W3CDTF">2013-12-10T18:19:34Z</dcterms:created>
  <dcterms:modified xsi:type="dcterms:W3CDTF">2015-02-10T14:51:18Z</dcterms:modified>
</cp:coreProperties>
</file>