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5D89"/>
    <a:srgbClr val="FF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179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279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08112"/>
          </a:xfrm>
          <a:solidFill>
            <a:schemeClr val="accent2">
              <a:lumMod val="20000"/>
              <a:lumOff val="80000"/>
              <a:alpha val="97000"/>
            </a:schemeClr>
          </a:soli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33388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EEA10-405A-4442-8DD2-F7AC360FA6F3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9428C-8F32-494F-93D7-6620B5C93D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84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179562"/>
          </a:xfrm>
        </p:spPr>
        <p:txBody>
          <a:bodyPr>
            <a:normAutofit fontScale="90000"/>
          </a:bodyPr>
          <a:lstStyle/>
          <a:p>
            <a:r>
              <a:rPr lang="uk-UA" i="1" dirty="0" smtClean="0">
                <a:solidFill>
                  <a:schemeClr val="accent6">
                    <a:lumMod val="50000"/>
                  </a:schemeClr>
                </a:solidFill>
              </a:rPr>
              <a:t>Література другої половини 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XIX </a:t>
            </a:r>
            <a:r>
              <a:rPr lang="uk-UA" i="1" dirty="0" smtClean="0">
                <a:solidFill>
                  <a:schemeClr val="accent6">
                    <a:lumMod val="50000"/>
                  </a:schemeClr>
                </a:solidFill>
              </a:rPr>
              <a:t>століття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083836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08112"/>
          </a:xfrm>
        </p:spPr>
        <p:txBody>
          <a:bodyPr/>
          <a:lstStyle/>
          <a:p>
            <a:r>
              <a:rPr lang="uk-UA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Передмодернізм</a:t>
            </a:r>
            <a:endParaRPr lang="ru-RU" i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Досить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складний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комплекс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являють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собою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нереалістичні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течії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кінця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століття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точніше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останньої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третини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Сукупність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цих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напрямків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часто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називають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передмодернізмом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дом\Desktop\Світова літ-ра\408px-Charles_Baudela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2475736" cy="36407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6021288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Шарль </a:t>
            </a:r>
            <a:r>
              <a:rPr lang="ru-RU" sz="1600" b="1" dirty="0" err="1" smtClean="0"/>
              <a:t>П'єр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Бодлер</a:t>
            </a:r>
            <a:endParaRPr lang="ru-RU" sz="1600" dirty="0"/>
          </a:p>
        </p:txBody>
      </p:sp>
      <p:pic>
        <p:nvPicPr>
          <p:cNvPr id="5123" name="Picture 3" descr="C:\Users\дом\Desktop\Світова літ-ра\Netsurf17_-_Paul_Verla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924944"/>
            <a:ext cx="2448272" cy="32518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87824" y="6021288"/>
            <a:ext cx="2520280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Поль </a:t>
            </a:r>
            <a:r>
              <a:rPr lang="ru-RU" b="1" dirty="0" err="1" smtClean="0"/>
              <a:t>Марі</a:t>
            </a:r>
            <a:r>
              <a:rPr lang="ru-RU" b="1" dirty="0" smtClean="0"/>
              <a:t> Верлен</a:t>
            </a:r>
            <a:endParaRPr lang="ru-RU" dirty="0"/>
          </a:p>
        </p:txBody>
      </p:sp>
      <p:pic>
        <p:nvPicPr>
          <p:cNvPr id="5124" name="Picture 4" descr="C:\Users\дом\Desktop\Світова літ-ра\Arthur_Remb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852936"/>
            <a:ext cx="2825690" cy="364046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372200" y="5949280"/>
            <a:ext cx="194421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Артюр Рембо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2">
              <a:lumMod val="20000"/>
              <a:lumOff val="80000"/>
              <a:alpha val="71000"/>
            </a:schemeClr>
          </a:solidFill>
        </p:spPr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Презентацію підготувала учениця 6-А класу Анжела Слюсаренко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412776"/>
            <a:ext cx="6426759" cy="26468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1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Кінець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2">
              <a:lumMod val="20000"/>
              <a:lumOff val="80000"/>
              <a:alpha val="77000"/>
            </a:schemeClr>
          </a:solidFill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Література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другої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половини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19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століття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— </a:t>
            </a:r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умовний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період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 </a:t>
            </a:r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історії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літератури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середини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XIX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століття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до 1890-х </a:t>
            </a:r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років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b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8724452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</a:rPr>
              <a:t>Художньо-зображальні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</a:rPr>
              <a:t>системи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Просвітництво</a:t>
            </a:r>
            <a:endParaRPr lang="ru-RU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Реалізм</a:t>
            </a:r>
            <a:endParaRPr lang="ru-RU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Натуралізм</a:t>
            </a:r>
            <a:endParaRPr lang="ru-RU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Романтизм</a:t>
            </a:r>
          </a:p>
          <a:p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Поєднання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напрямків</a:t>
            </a:r>
            <a:endParaRPr lang="ru-RU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Передмодернізм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Просвітництво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i="1" dirty="0" smtClean="0">
                <a:solidFill>
                  <a:srgbClr val="FF0000"/>
                </a:solidFill>
              </a:rPr>
              <a:t>Для розвинених літератур Сходу у 19 ст. характерними були  просвітницькі тенденції, що набули тут ряд специфічних особливостей, відмінних від західного Просвітництва. Одним з основних стимулів східної просвіти було усвідомлення необхідності протистояти Європі, що нерідко поєднувалось з антиколоніальними тенденціями. 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08112"/>
          </a:xfrm>
        </p:spPr>
        <p:txBody>
          <a:bodyPr/>
          <a:lstStyle/>
          <a:p>
            <a:r>
              <a:rPr lang="uk-UA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Реалізм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Незважаючи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значну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нерівномірність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літературного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велику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різноманітність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художніх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напрямків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для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періоду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виділити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домінанту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літературного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процесу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інтенсивний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реалізму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різному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проявляється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різному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історико-культурному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оточенні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певні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спільні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риси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дом\Desktop\Світова літ-ра\437px-Maupassant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996952"/>
            <a:ext cx="2311469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дом\Desktop\Світова літ-ра\472px-Bel-Ami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996952"/>
            <a:ext cx="2618310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75656" y="6309320"/>
            <a:ext cx="1728192" cy="369332"/>
          </a:xfrm>
          <a:prstGeom prst="rect">
            <a:avLst/>
          </a:prstGeom>
          <a:ln>
            <a:solidFill>
              <a:srgbClr val="D95D8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Гі</a:t>
            </a:r>
            <a:r>
              <a:rPr lang="ru-RU" dirty="0" smtClean="0"/>
              <a:t> де Мопассан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39952" y="6093296"/>
            <a:ext cx="4248472" cy="646331"/>
          </a:xfrm>
          <a:prstGeom prst="rect">
            <a:avLst/>
          </a:prstGeom>
          <a:ln>
            <a:solidFill>
              <a:srgbClr val="D95D8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Ілюстрація</a:t>
            </a:r>
            <a:r>
              <a:rPr lang="ru-RU" dirty="0" smtClean="0"/>
              <a:t> до роману «</a:t>
            </a:r>
            <a:r>
              <a:rPr lang="ru-RU" dirty="0" err="1" smtClean="0"/>
              <a:t>Любий</a:t>
            </a:r>
            <a:r>
              <a:rPr lang="ru-RU" dirty="0" smtClean="0"/>
              <a:t> друг» </a:t>
            </a:r>
            <a:r>
              <a:rPr lang="ru-RU" dirty="0" err="1" smtClean="0"/>
              <a:t>Гі</a:t>
            </a:r>
            <a:r>
              <a:rPr lang="ru-RU" dirty="0" smtClean="0"/>
              <a:t> де Мопассана.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08112"/>
          </a:xfrm>
        </p:spPr>
        <p:txBody>
          <a:bodyPr/>
          <a:lstStyle/>
          <a:p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Реалізм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 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Росії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російська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стає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однією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найрозвиненіших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наступні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частково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втрачається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Росії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формується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тип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письменника-громадянина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участь у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соціально-політичних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перипетіях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часто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революційній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боротьбі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Олександр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Герцен, 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Микола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Чернишевський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ru-RU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дом\Desktop\Світова літ-ра\Alexander_Herz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4014216" cy="53858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5877272"/>
            <a:ext cx="309634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Олександр</a:t>
            </a:r>
            <a:r>
              <a:rPr lang="ru-RU" b="1" dirty="0" smtClean="0"/>
              <a:t> </a:t>
            </a:r>
            <a:r>
              <a:rPr lang="ru-RU" b="1" dirty="0" err="1" smtClean="0"/>
              <a:t>Іванович</a:t>
            </a:r>
            <a:r>
              <a:rPr lang="ru-RU" b="1" dirty="0" smtClean="0"/>
              <a:t> Герцен</a:t>
            </a:r>
            <a:endParaRPr lang="ru-RU" dirty="0"/>
          </a:p>
        </p:txBody>
      </p:sp>
      <p:pic>
        <p:nvPicPr>
          <p:cNvPr id="2051" name="Picture 3" descr="C:\Users\дом\Desktop\Світова літ-ра\Nikolay_Chernyshevs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24744"/>
            <a:ext cx="4392488" cy="538026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88024" y="5877272"/>
            <a:ext cx="396044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Чернишевський Микола Гаврилович</a:t>
            </a:r>
            <a:endParaRPr lang="uk-UA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08112"/>
          </a:xfrm>
        </p:spPr>
        <p:txBody>
          <a:bodyPr/>
          <a:lstStyle/>
          <a:p>
            <a:r>
              <a:rPr lang="ru-RU" dirty="0" smtClean="0"/>
              <a:t>Натура</a:t>
            </a:r>
            <a:r>
              <a:rPr lang="uk-UA" dirty="0" err="1" smtClean="0"/>
              <a:t>лізм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(</a:t>
            </a:r>
            <a:r>
              <a:rPr lang="ru-RU" sz="2000" dirty="0" smtClean="0">
                <a:solidFill>
                  <a:srgbClr val="7030A0"/>
                </a:solidFill>
              </a:rPr>
              <a:t>франц. </a:t>
            </a:r>
            <a:r>
              <a:rPr lang="en-US" sz="2000" dirty="0" err="1" smtClean="0">
                <a:solidFill>
                  <a:srgbClr val="7030A0"/>
                </a:solidFill>
              </a:rPr>
              <a:t>naturalisme</a:t>
            </a:r>
            <a:r>
              <a:rPr lang="en-US" sz="2000" dirty="0" smtClean="0">
                <a:solidFill>
                  <a:srgbClr val="7030A0"/>
                </a:solidFill>
              </a:rPr>
              <a:t>, </a:t>
            </a:r>
            <a:r>
              <a:rPr lang="ru-RU" sz="2000" dirty="0" err="1" smtClean="0">
                <a:solidFill>
                  <a:srgbClr val="7030A0"/>
                </a:solidFill>
              </a:rPr>
              <a:t>від</a:t>
            </a:r>
            <a:r>
              <a:rPr lang="ru-RU" sz="2000" dirty="0" smtClean="0">
                <a:solidFill>
                  <a:srgbClr val="7030A0"/>
                </a:solidFill>
              </a:rPr>
              <a:t> лат. </a:t>
            </a:r>
            <a:r>
              <a:rPr lang="en-US" sz="2000" dirty="0" err="1" smtClean="0">
                <a:solidFill>
                  <a:srgbClr val="7030A0"/>
                </a:solidFill>
              </a:rPr>
              <a:t>naturalis</a:t>
            </a:r>
            <a:r>
              <a:rPr lang="en-US" sz="2000" dirty="0" smtClean="0">
                <a:solidFill>
                  <a:srgbClr val="7030A0"/>
                </a:solidFill>
              </a:rPr>
              <a:t> — </a:t>
            </a:r>
            <a:r>
              <a:rPr lang="ru-RU" sz="2000" dirty="0" err="1" smtClean="0">
                <a:solidFill>
                  <a:srgbClr val="7030A0"/>
                </a:solidFill>
              </a:rPr>
              <a:t>природний</a:t>
            </a:r>
            <a:r>
              <a:rPr lang="ru-RU" sz="2000" dirty="0" smtClean="0">
                <a:solidFill>
                  <a:srgbClr val="7030A0"/>
                </a:solidFill>
              </a:rPr>
              <a:t>) — </a:t>
            </a:r>
            <a:r>
              <a:rPr lang="ru-RU" sz="2000" dirty="0" err="1" smtClean="0">
                <a:solidFill>
                  <a:srgbClr val="7030A0"/>
                </a:solidFill>
              </a:rPr>
              <a:t>напрям</a:t>
            </a:r>
            <a:r>
              <a:rPr lang="ru-RU" sz="2000" dirty="0" smtClean="0">
                <a:solidFill>
                  <a:srgbClr val="7030A0"/>
                </a:solidFill>
              </a:rPr>
              <a:t> у </a:t>
            </a:r>
            <a:r>
              <a:rPr lang="ru-RU" sz="2000" dirty="0" err="1" smtClean="0">
                <a:solidFill>
                  <a:srgbClr val="7030A0"/>
                </a:solidFill>
              </a:rPr>
              <a:t>літературі</a:t>
            </a:r>
            <a:r>
              <a:rPr lang="ru-RU" sz="2000" dirty="0" smtClean="0">
                <a:solidFill>
                  <a:srgbClr val="7030A0"/>
                </a:solidFill>
              </a:rPr>
              <a:t> та </a:t>
            </a:r>
            <a:r>
              <a:rPr lang="ru-RU" sz="2000" dirty="0" err="1" smtClean="0">
                <a:solidFill>
                  <a:srgbClr val="7030A0"/>
                </a:solidFill>
              </a:rPr>
              <a:t>мистецтві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Європи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і</a:t>
            </a:r>
            <a:r>
              <a:rPr lang="ru-RU" sz="2000" dirty="0" smtClean="0">
                <a:solidFill>
                  <a:srgbClr val="7030A0"/>
                </a:solidFill>
              </a:rPr>
              <a:t> США, </a:t>
            </a:r>
            <a:r>
              <a:rPr lang="ru-RU" sz="2000" dirty="0" err="1" smtClean="0">
                <a:solidFill>
                  <a:srgbClr val="7030A0"/>
                </a:solidFill>
              </a:rPr>
              <a:t>що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виник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і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склався</a:t>
            </a:r>
            <a:r>
              <a:rPr lang="ru-RU" sz="2000" dirty="0" smtClean="0">
                <a:solidFill>
                  <a:srgbClr val="7030A0"/>
                </a:solidFill>
              </a:rPr>
              <a:t> в </a:t>
            </a:r>
            <a:r>
              <a:rPr lang="ru-RU" sz="2000" dirty="0" err="1" smtClean="0">
                <a:solidFill>
                  <a:srgbClr val="7030A0"/>
                </a:solidFill>
              </a:rPr>
              <a:t>останні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десятиріччя</a:t>
            </a:r>
            <a:r>
              <a:rPr lang="ru-RU" sz="2000" dirty="0" smtClean="0">
                <a:solidFill>
                  <a:srgbClr val="7030A0"/>
                </a:solidFill>
              </a:rPr>
              <a:t> 19 ст. на </a:t>
            </a:r>
            <a:r>
              <a:rPr lang="ru-RU" sz="2000" dirty="0" err="1" smtClean="0">
                <a:solidFill>
                  <a:srgbClr val="7030A0"/>
                </a:solidFill>
              </a:rPr>
              <a:t>основі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філософії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позитивізму</a:t>
            </a:r>
            <a:r>
              <a:rPr lang="ru-RU" sz="2000" dirty="0" smtClean="0">
                <a:solidFill>
                  <a:srgbClr val="7030A0"/>
                </a:solidFill>
              </a:rPr>
              <a:t> (О. Конт) </a:t>
            </a:r>
            <a:r>
              <a:rPr lang="ru-RU" sz="2000" dirty="0" err="1" smtClean="0">
                <a:solidFill>
                  <a:srgbClr val="7030A0"/>
                </a:solidFill>
              </a:rPr>
              <a:t>й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естетичної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теорії</a:t>
            </a:r>
            <a:r>
              <a:rPr lang="ru-RU" sz="2000" dirty="0" smtClean="0">
                <a:solidFill>
                  <a:srgbClr val="7030A0"/>
                </a:solidFill>
              </a:rPr>
              <a:t> І. </a:t>
            </a:r>
            <a:r>
              <a:rPr lang="ru-RU" sz="2000" dirty="0" err="1" smtClean="0">
                <a:solidFill>
                  <a:srgbClr val="7030A0"/>
                </a:solidFill>
              </a:rPr>
              <a:t>Тена</a:t>
            </a:r>
            <a:r>
              <a:rPr lang="ru-RU" sz="2000" dirty="0" smtClean="0">
                <a:solidFill>
                  <a:srgbClr val="7030A0"/>
                </a:solidFill>
              </a:rPr>
              <a:t>. На </a:t>
            </a:r>
            <a:r>
              <a:rPr lang="ru-RU" sz="2000" dirty="0" err="1" smtClean="0">
                <a:solidFill>
                  <a:srgbClr val="7030A0"/>
                </a:solidFill>
              </a:rPr>
              <a:t>теорію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й</a:t>
            </a:r>
            <a:r>
              <a:rPr lang="ru-RU" sz="2000" dirty="0" smtClean="0">
                <a:solidFill>
                  <a:srgbClr val="7030A0"/>
                </a:solidFill>
              </a:rPr>
              <a:t> практику </a:t>
            </a:r>
            <a:r>
              <a:rPr lang="ru-RU" sz="2000" dirty="0" err="1" smtClean="0">
                <a:solidFill>
                  <a:srgbClr val="7030A0"/>
                </a:solidFill>
              </a:rPr>
              <a:t>натуралізму</a:t>
            </a:r>
            <a:r>
              <a:rPr lang="ru-RU" sz="2000" dirty="0" smtClean="0">
                <a:solidFill>
                  <a:srgbClr val="7030A0"/>
                </a:solidFill>
              </a:rPr>
              <a:t> великий </a:t>
            </a:r>
            <a:r>
              <a:rPr lang="ru-RU" sz="2000" dirty="0" err="1" smtClean="0">
                <a:solidFill>
                  <a:srgbClr val="7030A0"/>
                </a:solidFill>
              </a:rPr>
              <a:t>вплив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зробили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успіхи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природничих</a:t>
            </a:r>
            <a:r>
              <a:rPr lang="ru-RU" sz="2000" dirty="0" smtClean="0">
                <a:solidFill>
                  <a:srgbClr val="7030A0"/>
                </a:solidFill>
              </a:rPr>
              <a:t> наук у 2-й пол. 19 ст. </a:t>
            </a:r>
            <a:endParaRPr lang="ru-RU" sz="24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дом\Desktop\Світова літ-ра\Emile_Z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212976"/>
            <a:ext cx="2376264" cy="295844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91880" y="328498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err="1" smtClean="0">
                <a:solidFill>
                  <a:srgbClr val="D95D89"/>
                </a:solidFill>
              </a:rPr>
              <a:t>Еміль</a:t>
            </a:r>
            <a:r>
              <a:rPr lang="ru-RU" i="1" dirty="0" smtClean="0">
                <a:solidFill>
                  <a:srgbClr val="D95D89"/>
                </a:solidFill>
              </a:rPr>
              <a:t> Золя</a:t>
            </a:r>
            <a:endParaRPr lang="ru-RU" i="1" dirty="0">
              <a:solidFill>
                <a:srgbClr val="D95D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08112"/>
          </a:xfrm>
        </p:spPr>
        <p:txBody>
          <a:bodyPr>
            <a:normAutofit fontScale="90000"/>
          </a:bodyPr>
          <a:lstStyle/>
          <a:p>
            <a:r>
              <a:rPr lang="ru-RU" sz="6700" b="1" dirty="0" smtClean="0">
                <a:solidFill>
                  <a:srgbClr val="D95D89"/>
                </a:solidFill>
              </a:rPr>
              <a:t>Романтизм</a:t>
            </a:r>
            <a:endParaRPr lang="ru-RU" dirty="0">
              <a:solidFill>
                <a:srgbClr val="D95D8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229600" cy="4525963"/>
          </a:xfrm>
        </p:spPr>
        <p:txBody>
          <a:bodyPr>
            <a:normAutofit/>
          </a:bodyPr>
          <a:lstStyle/>
          <a:p>
            <a:r>
              <a:rPr lang="ru-RU" sz="18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Хоч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8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цей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визначальним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художньо-зображальна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система </a:t>
            </a:r>
            <a:r>
              <a:rPr lang="ru-RU" sz="18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реалізму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18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переривається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становлення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літератури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романтизму. </a:t>
            </a:r>
            <a:r>
              <a:rPr lang="ru-RU" sz="18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Останній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найінтенсивніше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розвивається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8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країнах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для </a:t>
            </a:r>
            <a:r>
              <a:rPr lang="ru-RU" sz="18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характерне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пізніше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формування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реалізму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Чітко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розмежувати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два </a:t>
            </a:r>
            <a:r>
              <a:rPr lang="ru-RU" sz="18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напрями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неможливо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хронологічно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вони </a:t>
            </a:r>
            <a:r>
              <a:rPr lang="ru-RU" sz="18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співіснували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8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дом\Desktop\Світова літ-ра\Victor_Hu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068960"/>
            <a:ext cx="2586338" cy="342064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07904" y="3140968"/>
            <a:ext cx="2808312" cy="369332"/>
          </a:xfrm>
          <a:prstGeom prst="rect">
            <a:avLst/>
          </a:prstGeom>
          <a:noFill/>
          <a:ln>
            <a:solidFill>
              <a:srgbClr val="D95D8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Віктор Гюго</a:t>
            </a:r>
            <a:endParaRPr lang="uk-UA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Поєднання</a:t>
            </a:r>
            <a:r>
              <a:rPr lang="ru-RU" b="1" dirty="0" smtClean="0"/>
              <a:t> </a:t>
            </a:r>
            <a:r>
              <a:rPr lang="ru-RU" b="1" dirty="0" err="1" smtClean="0"/>
              <a:t>напрямків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романтизму та </a:t>
            </a:r>
            <a:r>
              <a:rPr lang="ru-RU" b="1" dirty="0" err="1" smtClean="0"/>
              <a:t>реалізму</a:t>
            </a:r>
            <a:endParaRPr lang="ru-RU" dirty="0"/>
          </a:p>
        </p:txBody>
      </p:sp>
      <p:pic>
        <p:nvPicPr>
          <p:cNvPr id="4098" name="Picture 2" descr="C:\Users\дом\Desktop\Світова літ-ра\467px-Twain19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2880320" cy="36944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5877272"/>
            <a:ext cx="2592288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err="1" smtClean="0"/>
              <a:t>Марк</a:t>
            </a:r>
            <a:r>
              <a:rPr lang="uk-UA" dirty="0" smtClean="0"/>
              <a:t> Твен</a:t>
            </a:r>
            <a:endParaRPr lang="ru-RU" dirty="0"/>
          </a:p>
        </p:txBody>
      </p:sp>
      <p:pic>
        <p:nvPicPr>
          <p:cNvPr id="4099" name="Picture 3" descr="C:\Users\дом\Desktop\Світова літ-ра\Walt_Whitman_-_George_Collins_C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16832"/>
            <a:ext cx="2967355" cy="36724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932040" y="5949280"/>
            <a:ext cx="2736304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Волт</a:t>
            </a:r>
            <a:r>
              <a:rPr lang="ru-RU" b="1" dirty="0" smtClean="0"/>
              <a:t> </a:t>
            </a:r>
            <a:r>
              <a:rPr lang="ru-RU" b="1" dirty="0" err="1" smtClean="0"/>
              <a:t>Вітмен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ітератур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Література</Template>
  <TotalTime>108</TotalTime>
  <Words>186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Література</vt:lpstr>
      <vt:lpstr>Література другої половини XIX століття</vt:lpstr>
      <vt:lpstr> Література другої половини 19 століття — умовний період в історії літератури від середини XIX століття до 1890-х років.  </vt:lpstr>
      <vt:lpstr>Художньо-зображальні системи</vt:lpstr>
      <vt:lpstr>Просвітництво</vt:lpstr>
      <vt:lpstr>Реалізм</vt:lpstr>
      <vt:lpstr>Реалізм у Росії</vt:lpstr>
      <vt:lpstr>Натуралізм</vt:lpstr>
      <vt:lpstr>Романтизм</vt:lpstr>
      <vt:lpstr>Поєднання напрямків романтизму та реалізму</vt:lpstr>
      <vt:lpstr>Передмодернізм</vt:lpstr>
      <vt:lpstr>   Презентацію підготувала учениця 6-А класу Анжела Слюсаренко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Література другої половини XIX століття</dc:title>
  <dc:creator>дом</dc:creator>
  <cp:lastModifiedBy>дом</cp:lastModifiedBy>
  <cp:revision>13</cp:revision>
  <dcterms:created xsi:type="dcterms:W3CDTF">2014-03-28T10:05:25Z</dcterms:created>
  <dcterms:modified xsi:type="dcterms:W3CDTF">2014-03-30T15:47:53Z</dcterms:modified>
</cp:coreProperties>
</file>