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74" r:id="rId6"/>
    <p:sldId id="262" r:id="rId7"/>
    <p:sldId id="263" r:id="rId8"/>
    <p:sldId id="264" r:id="rId9"/>
    <p:sldId id="276" r:id="rId10"/>
    <p:sldId id="275" r:id="rId11"/>
    <p:sldId id="277" r:id="rId12"/>
    <p:sldId id="278" r:id="rId13"/>
    <p:sldId id="266" r:id="rId14"/>
    <p:sldId id="271" r:id="rId15"/>
    <p:sldId id="272" r:id="rId16"/>
    <p:sldId id="273" r:id="rId17"/>
    <p:sldId id="269" r:id="rId18"/>
    <p:sldId id="270" r:id="rId1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462B-69A3-44D5-A445-AE8248B45517}" type="datetimeFigureOut">
              <a:rPr lang="uk-UA" smtClean="0"/>
              <a:t>10.05.2014</a:t>
            </a:fld>
            <a:endParaRPr lang="uk-U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D6DB-2BE0-4585-813F-402FCBFBF015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462B-69A3-44D5-A445-AE8248B45517}" type="datetimeFigureOut">
              <a:rPr lang="uk-UA" smtClean="0"/>
              <a:t>10.05.2014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D6DB-2BE0-4585-813F-402FCBFBF01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462B-69A3-44D5-A445-AE8248B45517}" type="datetimeFigureOut">
              <a:rPr lang="uk-UA" smtClean="0"/>
              <a:t>10.05.2014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D6DB-2BE0-4585-813F-402FCBFBF01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462B-69A3-44D5-A445-AE8248B45517}" type="datetimeFigureOut">
              <a:rPr lang="uk-UA" smtClean="0"/>
              <a:t>10.05.2014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D6DB-2BE0-4585-813F-402FCBFBF01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462B-69A3-44D5-A445-AE8248B45517}" type="datetimeFigureOut">
              <a:rPr lang="uk-UA" smtClean="0"/>
              <a:t>10.05.2014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D6DB-2BE0-4585-813F-402FCBFBF015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462B-69A3-44D5-A445-AE8248B45517}" type="datetimeFigureOut">
              <a:rPr lang="uk-UA" smtClean="0"/>
              <a:t>10.05.2014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D6DB-2BE0-4585-813F-402FCBFBF01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462B-69A3-44D5-A445-AE8248B45517}" type="datetimeFigureOut">
              <a:rPr lang="uk-UA" smtClean="0"/>
              <a:t>10.05.2014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D6DB-2BE0-4585-813F-402FCBFBF01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462B-69A3-44D5-A445-AE8248B45517}" type="datetimeFigureOut">
              <a:rPr lang="uk-UA" smtClean="0"/>
              <a:t>10.05.2014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D6DB-2BE0-4585-813F-402FCBFBF01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462B-69A3-44D5-A445-AE8248B45517}" type="datetimeFigureOut">
              <a:rPr lang="uk-UA" smtClean="0"/>
              <a:t>10.05.2014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D6DB-2BE0-4585-813F-402FCBFBF01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462B-69A3-44D5-A445-AE8248B45517}" type="datetimeFigureOut">
              <a:rPr lang="uk-UA" smtClean="0"/>
              <a:t>10.05.2014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D6DB-2BE0-4585-813F-402FCBFBF01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462B-69A3-44D5-A445-AE8248B45517}" type="datetimeFigureOut">
              <a:rPr lang="uk-UA" smtClean="0"/>
              <a:t>10.05.2014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E69D6DB-2BE0-4585-813F-402FCBFBF015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F4462B-69A3-44D5-A445-AE8248B45517}" type="datetimeFigureOut">
              <a:rPr lang="uk-UA" smtClean="0"/>
              <a:t>10.05.2014</a:t>
            </a:fld>
            <a:endParaRPr lang="uk-U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69D6DB-2BE0-4585-813F-402FCBFBF015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eamcity.com.ua/doc/16/1/102/" TargetMode="Externa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rnnova.ru/ua/diesel-engine-works.html" TargetMode="External"/><Relationship Id="rId5" Type="http://schemas.openxmlformats.org/officeDocument/2006/relationships/hyperlink" Target="http://uk.wikipedia.org/wiki/&#1044;&#1080;&#1079;&#1077;&#1083;&#1100;&#1085;&#1080;&#1081;_&#1076;&#1074;&#1080;&#1075;&#1091;&#1085;" TargetMode="External"/><Relationship Id="rId4" Type="http://schemas.openxmlformats.org/officeDocument/2006/relationships/hyperlink" Target="http://znaimo.com.ua/&#1044;&#1080;&#1079;&#1077;&#1083;&#1100;&#1085;&#1080;&#1081;_&#1076;&#1074;&#1080;&#1075;&#1091;&#1085;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>
            <a:noAutofit/>
          </a:bodyPr>
          <a:lstStyle/>
          <a:p>
            <a:r>
              <a:rPr lang="uk-UA" sz="7200" dirty="0" smtClean="0"/>
              <a:t>Дизельний двигун</a:t>
            </a:r>
            <a:endParaRPr lang="uk-UA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4941168"/>
            <a:ext cx="3848472" cy="1777752"/>
          </a:xfrm>
        </p:spPr>
        <p:txBody>
          <a:bodyPr/>
          <a:lstStyle/>
          <a:p>
            <a:r>
              <a:rPr lang="uk-UA" dirty="0" smtClean="0"/>
              <a:t>Підготувала </a:t>
            </a:r>
          </a:p>
          <a:p>
            <a:r>
              <a:rPr lang="uk-UA" dirty="0" smtClean="0"/>
              <a:t>учениця 8 класу </a:t>
            </a:r>
            <a:r>
              <a:rPr lang="uk-UA" dirty="0" err="1" smtClean="0"/>
              <a:t>Павліковська</a:t>
            </a:r>
            <a:r>
              <a:rPr lang="uk-UA" dirty="0" smtClean="0"/>
              <a:t> Оксана</a:t>
            </a:r>
            <a:endParaRPr lang="uk-UA" dirty="0"/>
          </a:p>
        </p:txBody>
      </p:sp>
      <p:pic>
        <p:nvPicPr>
          <p:cNvPr id="1028" name="Picture 4" descr="C:\Users\user\Desktop\загруженное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08920"/>
            <a:ext cx="4993336" cy="3112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248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800" dirty="0" smtClean="0">
                <a:solidFill>
                  <a:schemeClr val="bg2">
                    <a:lumMod val="75000"/>
                  </a:schemeClr>
                </a:solidFill>
              </a:rPr>
              <a:t>2-й такт</a:t>
            </a:r>
            <a:endParaRPr lang="uk-UA" sz="4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Поршень </a:t>
            </a:r>
            <a:r>
              <a:rPr lang="uk-UA" sz="2800" dirty="0"/>
              <a:t>йде вгору, і повітря в циліндрі стискається у декілька разів (від 14 до 25), нагріваючись при цьому до 700-800 градусів за Цельсієм</a:t>
            </a:r>
            <a:r>
              <a:rPr lang="uk-UA" sz="2800" dirty="0" smtClean="0"/>
              <a:t>.</a:t>
            </a:r>
            <a:endParaRPr lang="uk-UA" sz="28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836712"/>
            <a:ext cx="3168352" cy="5401958"/>
          </a:xfrm>
        </p:spPr>
      </p:pic>
    </p:spTree>
    <p:extLst>
      <p:ext uri="{BB962C8B-B14F-4D97-AF65-F5344CB8AC3E}">
        <p14:creationId xmlns:p14="http://schemas.microsoft.com/office/powerpoint/2010/main" val="126729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  <p:sndAc>
          <p:stSnd>
            <p:snd r:embed="rId2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400" dirty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uk-UA" sz="4400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uk-UA" sz="4800" dirty="0">
                <a:solidFill>
                  <a:schemeClr val="bg2">
                    <a:lumMod val="75000"/>
                  </a:schemeClr>
                </a:solidFill>
              </a:rPr>
              <a:t>3-й </a:t>
            </a:r>
            <a:r>
              <a:rPr lang="uk-UA" sz="4800" dirty="0" smtClean="0">
                <a:solidFill>
                  <a:schemeClr val="bg2">
                    <a:lumMod val="75000"/>
                  </a:schemeClr>
                </a:solidFill>
              </a:rPr>
              <a:t>такт </a:t>
            </a:r>
            <a:endParaRPr lang="uk-UA" sz="4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uk-UA" sz="2800" dirty="0" smtClean="0"/>
              <a:t>Як </a:t>
            </a:r>
            <a:r>
              <a:rPr lang="uk-UA" sz="2800" dirty="0"/>
              <a:t>тільки поршень досягає верхньої крапки, в циліндр уприскується паливо. Горіння. Повітряна суміш розширяється, поршень йде вниз.</a:t>
            </a:r>
          </a:p>
          <a:p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908720"/>
            <a:ext cx="3168352" cy="5687038"/>
          </a:xfrm>
        </p:spPr>
      </p:pic>
    </p:spTree>
    <p:extLst>
      <p:ext uri="{BB962C8B-B14F-4D97-AF65-F5344CB8AC3E}">
        <p14:creationId xmlns:p14="http://schemas.microsoft.com/office/powerpoint/2010/main" val="955596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  <p:sndAc>
          <p:stSnd>
            <p:snd r:embed="rId2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/>
            </a:r>
            <a:br>
              <a:rPr lang="uk-UA" dirty="0"/>
            </a:br>
            <a:r>
              <a:rPr lang="uk-UA" sz="4800" dirty="0">
                <a:solidFill>
                  <a:schemeClr val="bg2">
                    <a:lumMod val="75000"/>
                  </a:schemeClr>
                </a:solidFill>
              </a:rPr>
              <a:t>4-й </a:t>
            </a:r>
            <a:r>
              <a:rPr lang="uk-UA" sz="4800" dirty="0" smtClean="0">
                <a:solidFill>
                  <a:schemeClr val="bg2">
                    <a:lumMod val="75000"/>
                  </a:schemeClr>
                </a:solidFill>
              </a:rPr>
              <a:t>такт</a:t>
            </a:r>
            <a:endParaRPr lang="uk-UA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uk-UA" sz="3200" dirty="0" smtClean="0"/>
              <a:t>Поршень </a:t>
            </a:r>
            <a:r>
              <a:rPr lang="uk-UA" sz="3200" dirty="0"/>
              <a:t>опускається вниз, гази віддаляються через відкритий клапан випуску.</a:t>
            </a:r>
          </a:p>
          <a:p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836712"/>
            <a:ext cx="3600400" cy="5448648"/>
          </a:xfrm>
        </p:spPr>
      </p:pic>
    </p:spTree>
    <p:extLst>
      <p:ext uri="{BB962C8B-B14F-4D97-AF65-F5344CB8AC3E}">
        <p14:creationId xmlns:p14="http://schemas.microsoft.com/office/powerpoint/2010/main" val="428931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3094112" cy="1162050"/>
          </a:xfrm>
        </p:spPr>
        <p:txBody>
          <a:bodyPr/>
          <a:lstStyle/>
          <a:p>
            <a:pPr algn="ctr"/>
            <a:r>
              <a:rPr lang="uk-UA" sz="4000" dirty="0">
                <a:solidFill>
                  <a:schemeClr val="bg2">
                    <a:lumMod val="75000"/>
                  </a:schemeClr>
                </a:solidFill>
              </a:rPr>
              <a:t>Розріз 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дизеля</a:t>
            </a:r>
            <a:endParaRPr lang="uk-UA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23528" y="1676400"/>
            <a:ext cx="3105472" cy="457200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1 – генератор</a:t>
            </a:r>
          </a:p>
          <a:p>
            <a:r>
              <a:rPr lang="uk-UA" sz="2400" dirty="0" smtClean="0"/>
              <a:t>2 </a:t>
            </a:r>
            <a:r>
              <a:rPr lang="uk-UA" sz="2400" dirty="0"/>
              <a:t>- повітряний </a:t>
            </a:r>
            <a:r>
              <a:rPr lang="uk-UA" sz="2400" dirty="0" smtClean="0"/>
              <a:t>фільтр</a:t>
            </a:r>
          </a:p>
          <a:p>
            <a:r>
              <a:rPr lang="uk-UA" sz="2400" dirty="0" smtClean="0"/>
              <a:t> </a:t>
            </a:r>
            <a:r>
              <a:rPr lang="uk-UA" sz="2400" dirty="0"/>
              <a:t>3 - паливна </a:t>
            </a:r>
            <a:r>
              <a:rPr lang="uk-UA" sz="2400" dirty="0" smtClean="0"/>
              <a:t>форсунка</a:t>
            </a:r>
          </a:p>
          <a:p>
            <a:r>
              <a:rPr lang="uk-UA" sz="2400" dirty="0" smtClean="0"/>
              <a:t>4 </a:t>
            </a:r>
            <a:r>
              <a:rPr lang="uk-UA" sz="2400" dirty="0"/>
              <a:t>- паливний </a:t>
            </a:r>
            <a:r>
              <a:rPr lang="uk-UA" sz="2400" dirty="0" smtClean="0"/>
              <a:t>трубопровід</a:t>
            </a:r>
          </a:p>
          <a:p>
            <a:r>
              <a:rPr lang="uk-UA" sz="2400" dirty="0" smtClean="0"/>
              <a:t>5 </a:t>
            </a:r>
            <a:r>
              <a:rPr lang="uk-UA" sz="2400" dirty="0"/>
              <a:t>- свічка </a:t>
            </a:r>
            <a:r>
              <a:rPr lang="uk-UA" sz="2400" dirty="0" smtClean="0"/>
              <a:t>розжарювання</a:t>
            </a:r>
          </a:p>
          <a:p>
            <a:r>
              <a:rPr lang="uk-UA" sz="2400" dirty="0" smtClean="0"/>
              <a:t>6 – ПНВТ</a:t>
            </a:r>
          </a:p>
          <a:p>
            <a:r>
              <a:rPr lang="uk-UA" sz="2400" dirty="0" smtClean="0"/>
              <a:t>7 </a:t>
            </a:r>
            <a:r>
              <a:rPr lang="uk-UA" sz="2400" dirty="0"/>
              <a:t>- фільтр охолоджуючої рідини - масла.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836712"/>
            <a:ext cx="4192893" cy="5743689"/>
          </a:xfrm>
        </p:spPr>
      </p:pic>
    </p:spTree>
    <p:extLst>
      <p:ext uri="{BB962C8B-B14F-4D97-AF65-F5344CB8AC3E}">
        <p14:creationId xmlns:p14="http://schemas.microsoft.com/office/powerpoint/2010/main" val="2711617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  <p:sndAc>
          <p:stSnd>
            <p:snd r:embed="rId2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dirty="0" smtClean="0">
                <a:solidFill>
                  <a:schemeClr val="bg2">
                    <a:lumMod val="75000"/>
                  </a:schemeClr>
                </a:solidFill>
              </a:rPr>
              <a:t>Плюси та мінуси дизельного двигуна</a:t>
            </a:r>
            <a:endParaRPr lang="uk-UA" sz="6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44824"/>
            <a:ext cx="6624736" cy="4880223"/>
          </a:xfrm>
        </p:spPr>
      </p:pic>
    </p:spTree>
    <p:extLst>
      <p:ext uri="{BB962C8B-B14F-4D97-AF65-F5344CB8AC3E}">
        <p14:creationId xmlns:p14="http://schemas.microsoft.com/office/powerpoint/2010/main" val="2918633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  <p:sndAc>
          <p:stSnd>
            <p:snd r:embed="rId2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2743200" cy="1162050"/>
          </a:xfrm>
        </p:spPr>
        <p:txBody>
          <a:bodyPr/>
          <a:lstStyle/>
          <a:p>
            <a:pPr algn="ctr"/>
            <a:r>
              <a:rPr lang="uk-UA" sz="5400" dirty="0" smtClean="0">
                <a:solidFill>
                  <a:schemeClr val="bg2">
                    <a:lumMod val="75000"/>
                  </a:schemeClr>
                </a:solidFill>
              </a:rPr>
              <a:t>Плюси </a:t>
            </a:r>
            <a:endParaRPr lang="uk-UA" sz="5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51520" y="1700808"/>
            <a:ext cx="4464496" cy="4824536"/>
          </a:xfrm>
        </p:spPr>
        <p:txBody>
          <a:bodyPr>
            <a:normAutofit fontScale="92500"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dirty="0" err="1"/>
              <a:t>Найголовніший</a:t>
            </a:r>
            <a:r>
              <a:rPr lang="ru-RU" sz="2400" dirty="0"/>
              <a:t> плюс, </a:t>
            </a:r>
            <a:r>
              <a:rPr lang="ru-RU" sz="2400" dirty="0" err="1"/>
              <a:t>це</a:t>
            </a:r>
            <a:r>
              <a:rPr lang="ru-RU" sz="2400" dirty="0"/>
              <a:t> - </a:t>
            </a:r>
            <a:r>
              <a:rPr lang="ru-RU" sz="2400" dirty="0" err="1"/>
              <a:t>дешеве</a:t>
            </a:r>
            <a:r>
              <a:rPr lang="ru-RU" sz="2400" dirty="0"/>
              <a:t> </a:t>
            </a:r>
            <a:r>
              <a:rPr lang="ru-RU" sz="2400" dirty="0" err="1"/>
              <a:t>паливо</a:t>
            </a:r>
            <a:r>
              <a:rPr lang="ru-RU" sz="2400" dirty="0"/>
              <a:t>!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err="1" smtClean="0"/>
              <a:t>Дизельний</a:t>
            </a:r>
            <a:r>
              <a:rPr lang="ru-RU" sz="2400" dirty="0" smtClean="0"/>
              <a:t> </a:t>
            </a:r>
            <a:r>
              <a:rPr lang="ru-RU" sz="2400" dirty="0" err="1"/>
              <a:t>двигун</a:t>
            </a:r>
            <a:r>
              <a:rPr lang="ru-RU" sz="2400" dirty="0"/>
              <a:t> в </a:t>
            </a:r>
            <a:r>
              <a:rPr lang="ru-RU" sz="2400" dirty="0" err="1"/>
              <a:t>порівнянні</a:t>
            </a:r>
            <a:r>
              <a:rPr lang="ru-RU" sz="2400" dirty="0"/>
              <a:t> з </a:t>
            </a:r>
            <a:r>
              <a:rPr lang="ru-RU" sz="2400" dirty="0" err="1"/>
              <a:t>бензиновим</a:t>
            </a:r>
            <a:r>
              <a:rPr lang="ru-RU" sz="2400" dirty="0"/>
              <a:t> такого ж </a:t>
            </a:r>
            <a:r>
              <a:rPr lang="ru-RU" sz="2400" dirty="0" err="1"/>
              <a:t>об'єму</a:t>
            </a:r>
            <a:r>
              <a:rPr lang="ru-RU" sz="2400" dirty="0"/>
              <a:t> </a:t>
            </a:r>
            <a:r>
              <a:rPr lang="ru-RU" sz="2400" dirty="0" err="1"/>
              <a:t>відрізняється</a:t>
            </a:r>
            <a:r>
              <a:rPr lang="ru-RU" sz="2400" dirty="0"/>
              <a:t> </a:t>
            </a:r>
            <a:r>
              <a:rPr lang="ru-RU" sz="2400" dirty="0" err="1"/>
              <a:t>набагато</a:t>
            </a:r>
            <a:r>
              <a:rPr lang="ru-RU" sz="2400" dirty="0"/>
              <a:t> </a:t>
            </a:r>
            <a:r>
              <a:rPr lang="ru-RU" sz="2400" dirty="0" err="1"/>
              <a:t>вищим</a:t>
            </a:r>
            <a:r>
              <a:rPr lang="ru-RU" sz="2400" dirty="0"/>
              <a:t> моментом, </a:t>
            </a:r>
            <a:r>
              <a:rPr lang="ru-RU" sz="2400" dirty="0" err="1"/>
              <a:t>що</a:t>
            </a:r>
            <a:r>
              <a:rPr lang="ru-RU" sz="2400" dirty="0"/>
              <a:t> крутить. </a:t>
            </a:r>
            <a:r>
              <a:rPr lang="ru-RU" sz="2400" dirty="0" err="1"/>
              <a:t>Це</a:t>
            </a:r>
            <a:r>
              <a:rPr lang="ru-RU" sz="2400" dirty="0"/>
              <a:t> особливо </a:t>
            </a:r>
            <a:r>
              <a:rPr lang="ru-RU" sz="2400" dirty="0" err="1"/>
              <a:t>важливо</a:t>
            </a:r>
            <a:r>
              <a:rPr lang="ru-RU" sz="2400" dirty="0"/>
              <a:t> для легких </a:t>
            </a:r>
            <a:r>
              <a:rPr lang="ru-RU" sz="2400" dirty="0" err="1"/>
              <a:t>фургонів</a:t>
            </a:r>
            <a:r>
              <a:rPr lang="ru-RU" sz="2400" dirty="0"/>
              <a:t> і </a:t>
            </a:r>
            <a:r>
              <a:rPr lang="ru-RU" sz="2400" dirty="0" err="1"/>
              <a:t>універсалів</a:t>
            </a:r>
            <a:r>
              <a:rPr lang="ru-RU" sz="2400" dirty="0"/>
              <a:t>. А на </a:t>
            </a:r>
            <a:r>
              <a:rPr lang="ru-RU" sz="2400" dirty="0" err="1"/>
              <a:t>вантажівки</a:t>
            </a:r>
            <a:r>
              <a:rPr lang="ru-RU" sz="2400" dirty="0"/>
              <a:t>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двигунів</a:t>
            </a:r>
            <a:r>
              <a:rPr lang="ru-RU" sz="2400" dirty="0"/>
              <a:t> і не </a:t>
            </a:r>
            <a:r>
              <a:rPr lang="ru-RU" sz="2400" dirty="0" err="1"/>
              <a:t>ставлять</a:t>
            </a:r>
            <a:r>
              <a:rPr lang="ru-RU" sz="2400" dirty="0"/>
              <a:t>. Великий момент, </a:t>
            </a:r>
            <a:r>
              <a:rPr lang="ru-RU" sz="2400" dirty="0" err="1"/>
              <a:t>що</a:t>
            </a:r>
            <a:r>
              <a:rPr lang="ru-RU" sz="2400" dirty="0"/>
              <a:t> крутить, </a:t>
            </a:r>
            <a:r>
              <a:rPr lang="ru-RU" sz="2400" dirty="0" err="1"/>
              <a:t>допомагає</a:t>
            </a:r>
            <a:r>
              <a:rPr lang="ru-RU" sz="2400" dirty="0"/>
              <a:t> в </a:t>
            </a:r>
            <a:r>
              <a:rPr lang="ru-RU" sz="2400" dirty="0" err="1"/>
              <a:t>місті</a:t>
            </a:r>
            <a:r>
              <a:rPr lang="ru-RU" sz="2400" dirty="0"/>
              <a:t>, в пробках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їхати</a:t>
            </a:r>
            <a:r>
              <a:rPr lang="ru-RU" sz="2400" dirty="0"/>
              <a:t> на </a:t>
            </a:r>
            <a:r>
              <a:rPr lang="ru-RU" sz="2400" dirty="0" err="1"/>
              <a:t>холостих</a:t>
            </a:r>
            <a:r>
              <a:rPr lang="ru-RU" sz="2400" dirty="0"/>
              <a:t> оборотах.</a:t>
            </a:r>
          </a:p>
          <a:p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92696"/>
            <a:ext cx="3097854" cy="6015832"/>
          </a:xfrm>
        </p:spPr>
      </p:pic>
    </p:spTree>
    <p:extLst>
      <p:ext uri="{BB962C8B-B14F-4D97-AF65-F5344CB8AC3E}">
        <p14:creationId xmlns:p14="http://schemas.microsoft.com/office/powerpoint/2010/main" val="3396680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  <p:sndAc>
          <p:stSnd>
            <p:snd r:embed="rId2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4752528" cy="983706"/>
          </a:xfrm>
        </p:spPr>
        <p:txBody>
          <a:bodyPr/>
          <a:lstStyle/>
          <a:p>
            <a:pPr algn="ctr"/>
            <a:r>
              <a:rPr lang="uk-UA" sz="6000" dirty="0" smtClean="0">
                <a:solidFill>
                  <a:schemeClr val="bg2">
                    <a:lumMod val="75000"/>
                  </a:schemeClr>
                </a:solidFill>
              </a:rPr>
              <a:t>Мінуси </a:t>
            </a:r>
            <a:endParaRPr lang="uk-UA" sz="6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51520" y="1484784"/>
            <a:ext cx="8640960" cy="5256584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sz="1800" dirty="0"/>
              <a:t>Головний негативний момент: дизель дорогий. </a:t>
            </a:r>
            <a:r>
              <a:rPr lang="uk-UA" sz="1800" dirty="0" smtClean="0"/>
              <a:t>Причому </a:t>
            </a:r>
            <a:r>
              <a:rPr lang="uk-UA" sz="1800" dirty="0"/>
              <a:t>як у виготовленні, так і в обслуговуванні. 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800" dirty="0"/>
              <a:t>У дизельного двигуна паливо загорається </a:t>
            </a:r>
            <a:r>
              <a:rPr lang="uk-UA" sz="1800" dirty="0" smtClean="0"/>
              <a:t>від температури </a:t>
            </a:r>
            <a:r>
              <a:rPr lang="uk-UA" sz="1800" dirty="0"/>
              <a:t>стислого повітря. В результаті воно не встигає перемішатися з повітрям, і утворюють при згоранні </a:t>
            </a:r>
            <a:r>
              <a:rPr lang="en-US" sz="1800" dirty="0"/>
              <a:t>CH </a:t>
            </a:r>
            <a:r>
              <a:rPr lang="uk-UA" sz="1800" dirty="0"/>
              <a:t>і саджу. </a:t>
            </a:r>
            <a:r>
              <a:rPr lang="uk-UA" sz="1800" dirty="0" smtClean="0"/>
              <a:t>Через </a:t>
            </a:r>
            <a:r>
              <a:rPr lang="uk-UA" sz="1800" dirty="0"/>
              <a:t>неоднорідність </a:t>
            </a:r>
            <a:r>
              <a:rPr lang="uk-UA" sz="1800" dirty="0" smtClean="0"/>
              <a:t>                                                                              хімічного </a:t>
            </a:r>
            <a:r>
              <a:rPr lang="uk-UA" sz="1800" dirty="0"/>
              <a:t>складу вихлопних газів </a:t>
            </a:r>
            <a:r>
              <a:rPr lang="uk-UA" sz="1800" dirty="0" smtClean="0"/>
              <a:t>                                                                           каталізатор </a:t>
            </a:r>
            <a:r>
              <a:rPr lang="uk-UA" sz="1800" dirty="0"/>
              <a:t>також має складніший пристрій.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800" dirty="0"/>
              <a:t>Вібрації і шум до останнього </a:t>
            </a:r>
            <a:r>
              <a:rPr lang="uk-UA" sz="1800" dirty="0" smtClean="0"/>
              <a:t>                                                                                         моменту </a:t>
            </a:r>
            <a:r>
              <a:rPr lang="uk-UA" sz="1800" dirty="0"/>
              <a:t>були невід’ємними від </a:t>
            </a:r>
            <a:r>
              <a:rPr lang="uk-UA" sz="1800" dirty="0" smtClean="0"/>
              <a:t>                                                                слова </a:t>
            </a:r>
            <a:r>
              <a:rPr lang="uk-UA" sz="1800" dirty="0"/>
              <a:t>«дизель». З ними борються, </a:t>
            </a:r>
            <a:r>
              <a:rPr lang="uk-UA" sz="1800" dirty="0" smtClean="0"/>
              <a:t>                                                                                        укутуючи </a:t>
            </a:r>
            <a:r>
              <a:rPr lang="uk-UA" sz="1800" dirty="0"/>
              <a:t>моторний відсік </a:t>
            </a:r>
            <a:r>
              <a:rPr lang="uk-UA" sz="1800" dirty="0" smtClean="0"/>
              <a:t>                                                                                       рулонами </a:t>
            </a:r>
            <a:r>
              <a:rPr lang="uk-UA" sz="1800" dirty="0"/>
              <a:t>ізоляції, </a:t>
            </a:r>
            <a:r>
              <a:rPr lang="uk-UA" sz="1800" dirty="0" smtClean="0"/>
              <a:t>врівноважуючи                                             </a:t>
            </a:r>
            <a:r>
              <a:rPr lang="uk-UA" sz="1800" dirty="0"/>
              <a:t>моменти і калібруючи блоки управління</a:t>
            </a:r>
          </a:p>
          <a:p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573016"/>
            <a:ext cx="4176464" cy="3132348"/>
          </a:xfrm>
        </p:spPr>
      </p:pic>
    </p:spTree>
    <p:extLst>
      <p:ext uri="{BB962C8B-B14F-4D97-AF65-F5344CB8AC3E}">
        <p14:creationId xmlns:p14="http://schemas.microsoft.com/office/powerpoint/2010/main" val="1076593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  <p:sndAc>
          <p:stSnd>
            <p:snd r:embed="rId2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600" dirty="0" smtClean="0"/>
              <a:t>Цікаві факти</a:t>
            </a:r>
            <a:endParaRPr lang="uk-UA" sz="6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Є легенда, що звук роботи дизельного двигуна на неодружених оборотах збігається за частотою з муркотінням кота. Цей звук не тільки заспокоює людину, але і володіє цілющими властивостями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28895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dirty="0" smtClean="0">
                <a:solidFill>
                  <a:schemeClr val="bg2">
                    <a:lumMod val="75000"/>
                  </a:schemeClr>
                </a:solidFill>
              </a:rPr>
              <a:t>Використана література</a:t>
            </a:r>
            <a:endParaRPr lang="uk-UA" sz="6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http://www.dreamcity.com.ua/doc/16/1/102</a:t>
            </a:r>
            <a:r>
              <a:rPr lang="en-US" dirty="0" smtClean="0">
                <a:hlinkClick r:id="rId3"/>
              </a:rPr>
              <a:t>/</a:t>
            </a:r>
            <a:endParaRPr lang="uk-UA" dirty="0" smtClean="0"/>
          </a:p>
          <a:p>
            <a:r>
              <a:rPr lang="en-US" dirty="0">
                <a:hlinkClick r:id="rId4"/>
              </a:rPr>
              <a:t>http://znaimo.com.ua/</a:t>
            </a:r>
            <a:r>
              <a:rPr lang="uk-UA" dirty="0" smtClean="0">
                <a:hlinkClick r:id="rId4"/>
              </a:rPr>
              <a:t>Дизельний_двигун</a:t>
            </a:r>
            <a:endParaRPr lang="uk-UA" dirty="0" smtClean="0"/>
          </a:p>
          <a:p>
            <a:r>
              <a:rPr lang="en-US" dirty="0">
                <a:hlinkClick r:id="rId5"/>
              </a:rPr>
              <a:t>http://uk.wikipedia.org/wiki/</a:t>
            </a:r>
            <a:r>
              <a:rPr lang="uk-UA" dirty="0" smtClean="0">
                <a:hlinkClick r:id="rId5"/>
              </a:rPr>
              <a:t>Дизельний_двигун</a:t>
            </a:r>
            <a:endParaRPr lang="uk-UA" dirty="0" smtClean="0"/>
          </a:p>
          <a:p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www.vrnnova.ru/ua/diesel-engine-works.html</a:t>
            </a:r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14540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7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600" dirty="0" smtClean="0">
                <a:solidFill>
                  <a:schemeClr val="bg2">
                    <a:lumMod val="75000"/>
                  </a:schemeClr>
                </a:solidFill>
              </a:rPr>
              <a:t>Дизельний двигун</a:t>
            </a:r>
            <a:endParaRPr lang="uk-UA" sz="6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916832"/>
            <a:ext cx="5626968" cy="4407768"/>
          </a:xfrm>
        </p:spPr>
        <p:txBody>
          <a:bodyPr>
            <a:normAutofit/>
          </a:bodyPr>
          <a:lstStyle/>
          <a:p>
            <a:r>
              <a:rPr lang="uk-UA" dirty="0"/>
              <a:t>Дизельний двигун - поршневий двигун внутрішнього згоряння, що працює за принципом займання розпорошеного палива від зіткнення з розігрітим стисненим повітрям. </a:t>
            </a:r>
            <a:r>
              <a:rPr lang="uk-UA" dirty="0" smtClean="0"/>
              <a:t>Дизельні </a:t>
            </a:r>
            <a:r>
              <a:rPr lang="uk-UA" dirty="0"/>
              <a:t>двигуни працюють на дизельному паливі (у просторіччі - "солярка").</a:t>
            </a:r>
          </a:p>
        </p:txBody>
      </p:sp>
      <p:pic>
        <p:nvPicPr>
          <p:cNvPr id="2050" name="Picture 2" descr="C:\Users\user\Desktop\forsunka_dvigu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878498"/>
            <a:ext cx="3127626" cy="4099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744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14352"/>
            <a:ext cx="3672408" cy="1186456"/>
          </a:xfrm>
        </p:spPr>
        <p:txBody>
          <a:bodyPr/>
          <a:lstStyle/>
          <a:p>
            <a:pPr algn="ctr"/>
            <a:r>
              <a:rPr lang="uk-UA" sz="4800" dirty="0" smtClean="0">
                <a:solidFill>
                  <a:schemeClr val="bg2">
                    <a:lumMod val="75000"/>
                  </a:schemeClr>
                </a:solidFill>
              </a:rPr>
              <a:t>Історія двигуна</a:t>
            </a:r>
            <a:endParaRPr lang="uk-UA" sz="4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3526160" cy="4776936"/>
          </a:xfrm>
        </p:spPr>
        <p:txBody>
          <a:bodyPr>
            <a:normAutofit/>
          </a:bodyPr>
          <a:lstStyle/>
          <a:p>
            <a:r>
              <a:rPr lang="uk-UA" sz="2000" dirty="0"/>
              <a:t>В 1890 Рудольф Дизель розвинув теорію "економічного термічного двигуна", який, завдяки сильному стисненню в циліндрах, значно покращує свою ефективність. Він отримав патент на свій двигун 23 лютого 1893. Перший функціонуючий зразок, названий "Дизель-мотором", був побудований Дизелем до початку 1897, і 28 січня того ж року він був успішно випробуваний.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974" y="1340768"/>
            <a:ext cx="4576528" cy="5230316"/>
          </a:xfrm>
        </p:spPr>
      </p:pic>
    </p:spTree>
    <p:extLst>
      <p:ext uri="{BB962C8B-B14F-4D97-AF65-F5344CB8AC3E}">
        <p14:creationId xmlns:p14="http://schemas.microsoft.com/office/powerpoint/2010/main" val="202469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703912"/>
          </a:xfrm>
        </p:spPr>
        <p:txBody>
          <a:bodyPr>
            <a:normAutofit fontScale="92500"/>
          </a:bodyPr>
          <a:lstStyle/>
          <a:p>
            <a:r>
              <a:rPr lang="uk-UA" dirty="0"/>
              <a:t> Цікаво, що в написаній ним книзі </a:t>
            </a:r>
            <a:r>
              <a:rPr lang="uk-UA" dirty="0" smtClean="0"/>
              <a:t>ідеальним паливом був кам'яновугільний пил. </a:t>
            </a:r>
            <a:r>
              <a:rPr lang="uk-UA" dirty="0"/>
              <a:t>Експерименти ж показали неможливість використання вугільного пилу як паливо - перш за все через високі </a:t>
            </a:r>
            <a:r>
              <a:rPr lang="uk-UA" dirty="0" smtClean="0"/>
              <a:t>абразивні властивості пилу; також </a:t>
            </a:r>
            <a:r>
              <a:rPr lang="uk-UA" dirty="0"/>
              <a:t>спостерігалися великі проблеми з подачею пилу в циліндри. Зате була відкрита дорога до використання в якості палива важких нафтових фракцій. Хоча Дизель і був першим, хто запатентував двигун із запалюванням від стиснення, інженер по імені </a:t>
            </a:r>
            <a:r>
              <a:rPr lang="uk-UA" dirty="0" err="1"/>
              <a:t>Екройд</a:t>
            </a:r>
            <a:r>
              <a:rPr lang="uk-UA" dirty="0"/>
              <a:t> Стюарт раніше висловлював схожі ідеї. Він запропонував двигун, в якому повітря </a:t>
            </a:r>
            <a:r>
              <a:rPr lang="uk-UA" dirty="0" smtClean="0"/>
              <a:t>втягувалося </a:t>
            </a:r>
            <a:r>
              <a:rPr lang="uk-UA" dirty="0"/>
              <a:t>в циліндр, </a:t>
            </a:r>
            <a:r>
              <a:rPr lang="uk-UA" dirty="0" smtClean="0"/>
              <a:t>стискалося, </a:t>
            </a:r>
            <a:r>
              <a:rPr lang="uk-UA" dirty="0"/>
              <a:t>а потім </a:t>
            </a:r>
            <a:r>
              <a:rPr lang="uk-UA" dirty="0" smtClean="0"/>
              <a:t>нагніталося в </a:t>
            </a:r>
            <a:r>
              <a:rPr lang="uk-UA" dirty="0"/>
              <a:t>ємність, у яку впорскується паливо. Для запуску двигуна ємність нагрівалася лампою зовні, і після запуску самостійна робота підтримувалася без підведення тепла зовні.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4134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470" y="734398"/>
            <a:ext cx="4680520" cy="5976664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У 1898 році на </a:t>
            </a:r>
            <a:r>
              <a:rPr lang="uk-UA" dirty="0" err="1"/>
              <a:t>Путіловському</a:t>
            </a:r>
            <a:r>
              <a:rPr lang="uk-UA" dirty="0"/>
              <a:t> заводі в Петербурзі інженером Густавом </a:t>
            </a:r>
            <a:r>
              <a:rPr lang="uk-UA" dirty="0" err="1"/>
              <a:t>Трінклером</a:t>
            </a:r>
            <a:r>
              <a:rPr lang="uk-UA" dirty="0"/>
              <a:t> був побудований перший у світі "Безкомпресорний нафтовий двигун високого тиску", тобто дизельний двигун у його сучасному вигляді з форкамерою, який назвали "</a:t>
            </a:r>
            <a:r>
              <a:rPr lang="uk-UA" dirty="0" err="1"/>
              <a:t>Трінклер-мотором</a:t>
            </a:r>
            <a:r>
              <a:rPr lang="uk-UA" dirty="0"/>
              <a:t>". При зіставленні двигунів споруди "Дизель-мотора" і "</a:t>
            </a:r>
            <a:r>
              <a:rPr lang="uk-UA" dirty="0" err="1"/>
              <a:t>Трінклер</a:t>
            </a:r>
            <a:r>
              <a:rPr lang="uk-UA" dirty="0"/>
              <a:t> - мотора" російська конструкція, що з'явилася на півтора року пізніше німецької і випробувана на рік пізніше, виявилася набагато досконалішою і перспективною. "</a:t>
            </a:r>
            <a:r>
              <a:rPr lang="uk-UA" dirty="0" err="1"/>
              <a:t>Трінклер-мотори</a:t>
            </a:r>
            <a:r>
              <a:rPr lang="uk-UA" dirty="0"/>
              <a:t>" не мали повітряного компресора, а підведення тепла в них був більш поступовим і розтягнутим у часі в порівнянні з двигуном Дизеля. Російська конструкція виявилася простіше, надійніше і перспективніше німецької. </a:t>
            </a:r>
          </a:p>
          <a:p>
            <a:endParaRPr lang="uk-UA" dirty="0"/>
          </a:p>
        </p:txBody>
      </p:sp>
      <p:pic>
        <p:nvPicPr>
          <p:cNvPr id="1026" name="Picture 2" descr="C:\Users\user\Desktop\trinkl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990" y="836712"/>
            <a:ext cx="4116124" cy="5772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120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991944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У 1898 р. </a:t>
            </a:r>
            <a:r>
              <a:rPr lang="uk-UA" dirty="0" err="1" smtClean="0"/>
              <a:t>Еммануель</a:t>
            </a:r>
            <a:r>
              <a:rPr lang="uk-UA" dirty="0" smtClean="0"/>
              <a:t> Нобель придбав ліцензію на двигун внутрішнього згоряння Рудольфа Дизеля. Двигун пристосували для роботи на нафті, а не на гасі. </a:t>
            </a:r>
          </a:p>
          <a:p>
            <a:r>
              <a:rPr lang="uk-UA" dirty="0" smtClean="0"/>
              <a:t>З 1899 р. Механічний завод "Людвіг Нобель" в Петербурзі розгорнув масове виробництво дизелів. У 1900 р на Всесвітній виставці в Парижі двигун Дизеля одержав Гран-прі, чому сприяла звістка, що завод Нобеля в Петербурзі налагодив випуск двигунів, що працювали на сирій нафті. Цей двигун отримав в Європі назву "російський дизель". </a:t>
            </a:r>
          </a:p>
          <a:p>
            <a:r>
              <a:rPr lang="uk-UA" dirty="0" smtClean="0"/>
              <a:t>В даний час використовується термін "двигун Дизеля", "дизельний двигун" або просто "дизель«. Близько 20-30 років такі двигуни широко застосовувалися в стаціонарних механізмах і силових установках морських суден, однак існуючі тоді системи вприскування палива не дозволяли застосовувати дизелі у </a:t>
            </a:r>
            <a:r>
              <a:rPr lang="uk-UA" dirty="0" err="1" smtClean="0"/>
              <a:t>високоспритних</a:t>
            </a:r>
            <a:r>
              <a:rPr lang="uk-UA" dirty="0" smtClean="0"/>
              <a:t> агрегатах. Невелика швидкість обертання, значну вагу повітряного компресора, необхідного для роботи системи упорскування палива зробили неможливим застосування перших дизелів на автотранспорті.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7157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chemeClr val="bg2">
                    <a:lumMod val="75000"/>
                  </a:schemeClr>
                </a:solidFill>
              </a:rPr>
              <a:t>Удосконалення двигуна</a:t>
            </a:r>
            <a:endParaRPr lang="uk-UA" sz="5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В 20-і роки XX століття німецький інженер Роберт Бош удосконалив вбудований паливний насос високого тиску, пристрій, який широко застосовується і в наш час. Використання гідравлічної системи для нагнітання і уприскування палива дозволило відмовитися від окремого повітряного компресора і зробило можливим подальше збільшення швидкості обертання. Затребуваний в такому вигляді високооборотний дизель став користуватися все більшою популярністю як силовий агрегат для допоміжного та громадського транспорту, однак доводи на користь двигунів з електричним запалюванням (традиційний принцип роботи, легкість і невелика ціна виробництва) дозволяли їм користуватися великим попитом для установки на пасажирських і невеликих вантажних автомобілях, В 50 - 60-і роки дизель встановлюється у великих кількостях на вантажні автомобілі і автофургони, а в 70-ті роки після різкого зростання цін на паливо на нього звертають серйозну увагу світові виробники недорогих маленьких пасажирських автомобілів.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0816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 smtClean="0">
                <a:solidFill>
                  <a:schemeClr val="bg2">
                    <a:lumMod val="75000"/>
                  </a:schemeClr>
                </a:solidFill>
              </a:rPr>
              <a:t>Принцип дії</a:t>
            </a:r>
            <a:endParaRPr lang="uk-UA" sz="72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 автомобілях використовується чотиритактний двигун внутрішнього згоряння. Повітря та пальне впускають в клапани, розміщені  вгорі. Вибух пального, яке спалахнуло, штовхає поршень униз, а той за допомогою шатуна повертає колінчастий вал, що через коробку передач передає обертання на колеса.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7214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uk-UA" sz="4800" dirty="0" smtClean="0">
                <a:solidFill>
                  <a:schemeClr val="bg2">
                    <a:lumMod val="75000"/>
                  </a:schemeClr>
                </a:solidFill>
              </a:rPr>
              <a:t>1-й такт  </a:t>
            </a:r>
            <a:endParaRPr lang="uk-UA" sz="4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sz="2800" dirty="0" smtClean="0"/>
              <a:t> </a:t>
            </a:r>
            <a:r>
              <a:rPr lang="ru-RU" sz="2800" dirty="0"/>
              <a:t>Поршень </a:t>
            </a:r>
            <a:r>
              <a:rPr lang="ru-RU" sz="2800" dirty="0" err="1"/>
              <a:t>опускається</a:t>
            </a:r>
            <a:r>
              <a:rPr lang="ru-RU" sz="2800" dirty="0"/>
              <a:t> вниз, до </a:t>
            </a:r>
            <a:r>
              <a:rPr lang="ru-RU" sz="2800" dirty="0" err="1"/>
              <a:t>нижньої</a:t>
            </a:r>
            <a:r>
              <a:rPr lang="ru-RU" sz="2800" dirty="0"/>
              <a:t> точки </a:t>
            </a:r>
            <a:r>
              <a:rPr lang="ru-RU" sz="2800" dirty="0" err="1"/>
              <a:t>свого</a:t>
            </a:r>
            <a:r>
              <a:rPr lang="ru-RU" sz="2800" dirty="0"/>
              <a:t> ходу, в </a:t>
            </a:r>
            <a:r>
              <a:rPr lang="ru-RU" sz="2800" dirty="0" err="1"/>
              <a:t>циліндр</a:t>
            </a:r>
            <a:r>
              <a:rPr lang="ru-RU" sz="2800" dirty="0"/>
              <a:t> </a:t>
            </a:r>
            <a:r>
              <a:rPr lang="ru-RU" sz="2800" dirty="0" err="1"/>
              <a:t>поступає</a:t>
            </a:r>
            <a:r>
              <a:rPr lang="ru-RU" sz="2800" dirty="0"/>
              <a:t> </a:t>
            </a:r>
            <a:r>
              <a:rPr lang="ru-RU" sz="2800" dirty="0" err="1"/>
              <a:t>свіже</a:t>
            </a:r>
            <a:r>
              <a:rPr lang="ru-RU" sz="2800" dirty="0"/>
              <a:t> </a:t>
            </a:r>
            <a:r>
              <a:rPr lang="ru-RU" sz="2800" dirty="0" err="1"/>
              <a:t>повітря</a:t>
            </a:r>
            <a:r>
              <a:rPr lang="ru-RU" sz="2800" dirty="0"/>
              <a:t> через клапан </a:t>
            </a:r>
            <a:r>
              <a:rPr lang="ru-RU" sz="2800" dirty="0" err="1"/>
              <a:t>впускання</a:t>
            </a:r>
            <a:r>
              <a:rPr lang="ru-RU" sz="2800" dirty="0"/>
              <a:t>. </a:t>
            </a:r>
          </a:p>
          <a:p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836712"/>
            <a:ext cx="3960440" cy="5595104"/>
          </a:xfrm>
        </p:spPr>
      </p:pic>
    </p:spTree>
    <p:extLst>
      <p:ext uri="{BB962C8B-B14F-4D97-AF65-F5344CB8AC3E}">
        <p14:creationId xmlns:p14="http://schemas.microsoft.com/office/powerpoint/2010/main" val="1616955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  <p:sndAc>
          <p:stSnd>
            <p:snd r:embed="rId2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230</TotalTime>
  <Words>1004</Words>
  <Application>Microsoft Office PowerPoint</Application>
  <PresentationFormat>Экран (4:3)</PresentationFormat>
  <Paragraphs>47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Дизельний двигун</vt:lpstr>
      <vt:lpstr>Дизельний двигун</vt:lpstr>
      <vt:lpstr>Історія двигуна</vt:lpstr>
      <vt:lpstr>Презентация PowerPoint</vt:lpstr>
      <vt:lpstr>Презентация PowerPoint</vt:lpstr>
      <vt:lpstr>Презентация PowerPoint</vt:lpstr>
      <vt:lpstr>Удосконалення двигуна</vt:lpstr>
      <vt:lpstr>Принцип дії</vt:lpstr>
      <vt:lpstr>1-й такт  </vt:lpstr>
      <vt:lpstr>2-й такт</vt:lpstr>
      <vt:lpstr> 3-й такт </vt:lpstr>
      <vt:lpstr> 4-й такт</vt:lpstr>
      <vt:lpstr>Розріз дизеля</vt:lpstr>
      <vt:lpstr>Плюси та мінуси дизельного двигуна</vt:lpstr>
      <vt:lpstr>Плюси </vt:lpstr>
      <vt:lpstr>Мінуси </vt:lpstr>
      <vt:lpstr>Цікаві факти</vt:lpstr>
      <vt:lpstr>Використана література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Дизельний двигун</dc:title>
  <dc:creator>user</dc:creator>
  <cp:lastModifiedBy>user</cp:lastModifiedBy>
  <cp:revision>15</cp:revision>
  <dcterms:created xsi:type="dcterms:W3CDTF">2014-05-10T14:04:05Z</dcterms:created>
  <dcterms:modified xsi:type="dcterms:W3CDTF">2014-05-10T19:41:01Z</dcterms:modified>
</cp:coreProperties>
</file>