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41B-52C2-46ED-B517-F67B95C446F0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3E42-5B75-4A19-9352-9273D957C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41B-52C2-46ED-B517-F67B95C446F0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3E42-5B75-4A19-9352-9273D957C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41B-52C2-46ED-B517-F67B95C446F0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3E42-5B75-4A19-9352-9273D957C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41B-52C2-46ED-B517-F67B95C446F0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3E42-5B75-4A19-9352-9273D957C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41B-52C2-46ED-B517-F67B95C446F0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3E42-5B75-4A19-9352-9273D957C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41B-52C2-46ED-B517-F67B95C446F0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3E42-5B75-4A19-9352-9273D957C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41B-52C2-46ED-B517-F67B95C446F0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3E42-5B75-4A19-9352-9273D957C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41B-52C2-46ED-B517-F67B95C446F0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3E42-5B75-4A19-9352-9273D957C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41B-52C2-46ED-B517-F67B95C446F0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3E42-5B75-4A19-9352-9273D957C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41B-52C2-46ED-B517-F67B95C446F0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3E42-5B75-4A19-9352-9273D957C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A41B-52C2-46ED-B517-F67B95C446F0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3E42-5B75-4A19-9352-9273D957C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BA41B-52C2-46ED-B517-F67B95C446F0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73E42-5B75-4A19-9352-9273D957C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>
          <a:ln w="17780" cmpd="sng">
            <a:solidFill>
              <a:schemeClr val="accent1">
                <a:tint val="3000"/>
              </a:schemeClr>
            </a:solidFill>
            <a:prstDash val="solid"/>
            <a:miter lim="800000"/>
          </a:ln>
          <a:gradFill>
            <a:gsLst>
              <a:gs pos="10000">
                <a:schemeClr val="accent1">
                  <a:tint val="63000"/>
                  <a:sat val="105000"/>
                </a:schemeClr>
              </a:gs>
              <a:gs pos="90000">
                <a:schemeClr val="accent1">
                  <a:shade val="50000"/>
                  <a:satMod val="100000"/>
                </a:schemeClr>
              </a:gs>
            </a:gsLst>
            <a:lin ang="5400000"/>
          </a:gradFill>
          <a:effectLst>
            <a:outerShdw blurRad="55000" dist="50800" dir="5400000" algn="tl">
              <a:srgbClr val="000000">
                <a:alpha val="33000"/>
              </a:srgbClr>
            </a:outerShdw>
          </a:effectLst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1">
              <a:lumMod val="50000"/>
            </a:schemeClr>
          </a:solidFill>
          <a:latin typeface="Constant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1">
              <a:lumMod val="50000"/>
            </a:schemeClr>
          </a:solidFill>
          <a:latin typeface="Constant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Constant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50000"/>
            </a:schemeClr>
          </a:solidFill>
          <a:latin typeface="Constant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1">
              <a:lumMod val="50000"/>
            </a:schemeClr>
          </a:solidFill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Девіантна поведінка підлітків: демократичні свободи чи «соціальні дефекти»?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4429132"/>
            <a:ext cx="6400800" cy="1752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ідготувала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Санжаровська Ольга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Делінквентна поведінка</a:t>
            </a:r>
            <a:endParaRPr lang="ru-RU" dirty="0"/>
          </a:p>
        </p:txBody>
      </p:sp>
      <p:pic>
        <p:nvPicPr>
          <p:cNvPr id="4" name="Содержимое 3" descr="arres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1604" y="1366204"/>
            <a:ext cx="5857916" cy="549179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Адиктивна</a:t>
            </a:r>
            <a:r>
              <a:rPr lang="uk-UA" dirty="0" smtClean="0"/>
              <a:t> поведінка</a:t>
            </a:r>
            <a:endParaRPr lang="ru-RU" dirty="0"/>
          </a:p>
        </p:txBody>
      </p:sp>
      <p:pic>
        <p:nvPicPr>
          <p:cNvPr id="4" name="Содержимое 3" descr="16479428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428736"/>
            <a:ext cx="3711290" cy="4525963"/>
          </a:xfrm>
        </p:spPr>
      </p:pic>
      <p:pic>
        <p:nvPicPr>
          <p:cNvPr id="5" name="Рисунок 4" descr="originnal_439115088a54cc4a54576f80b6fdfd9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29190" y="1428736"/>
            <a:ext cx="3357586" cy="46195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Патохарактерологічний</a:t>
            </a:r>
            <a:r>
              <a:rPr lang="uk-UA" dirty="0" smtClean="0"/>
              <a:t> тип девіантної поведінки</a:t>
            </a:r>
            <a:endParaRPr lang="ru-RU" dirty="0"/>
          </a:p>
        </p:txBody>
      </p:sp>
      <p:pic>
        <p:nvPicPr>
          <p:cNvPr id="4" name="Содержимое 3" descr="1_450_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1714488"/>
            <a:ext cx="6929486" cy="461965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Психопатологічний тип девіантної поведінки</a:t>
            </a:r>
            <a:endParaRPr lang="ru-RU" dirty="0"/>
          </a:p>
        </p:txBody>
      </p:sp>
      <p:pic>
        <p:nvPicPr>
          <p:cNvPr id="4" name="Содержимое 3" descr="14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1714488"/>
            <a:ext cx="7143800" cy="476253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Девіації</a:t>
            </a:r>
            <a:r>
              <a:rPr lang="uk-UA" dirty="0" smtClean="0"/>
              <a:t>, зумовлені </a:t>
            </a:r>
            <a:r>
              <a:rPr lang="uk-UA" dirty="0" err="1" smtClean="0"/>
              <a:t>гіперздібностями</a:t>
            </a:r>
            <a:r>
              <a:rPr lang="uk-UA" dirty="0" smtClean="0"/>
              <a:t> людини </a:t>
            </a:r>
            <a:endParaRPr lang="ru-RU" dirty="0"/>
          </a:p>
        </p:txBody>
      </p:sp>
      <p:pic>
        <p:nvPicPr>
          <p:cNvPr id="4" name="Содержимое 3" descr="1279877867_90ac0833-3c59-4b9e-b54e-458693b2a22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1643050"/>
            <a:ext cx="6000792" cy="488464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Причини появи відхилень поведінки у дітей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rizgi608543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brizgi608543</Template>
  <TotalTime>24</TotalTime>
  <Words>39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brizgi608543</vt:lpstr>
      <vt:lpstr>Девіантна поведінка підлітків: демократичні свободи чи «соціальні дефекти»? </vt:lpstr>
      <vt:lpstr>Делінквентна поведінка</vt:lpstr>
      <vt:lpstr>Адиктивна поведінка</vt:lpstr>
      <vt:lpstr>Патохарактерологічний тип девіантної поведінки</vt:lpstr>
      <vt:lpstr>Психопатологічний тип девіантної поведінки</vt:lpstr>
      <vt:lpstr>Девіації, зумовлені гіперздібностями людини </vt:lpstr>
      <vt:lpstr>Причини появи відхилень поведінки у дітей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Девіантна поведінка підлітків: демократичні свободи чи «соціальні дефекти»?</dc:title>
  <dc:creator>USER1</dc:creator>
  <cp:lastModifiedBy>USER1</cp:lastModifiedBy>
  <cp:revision>3</cp:revision>
  <dcterms:created xsi:type="dcterms:W3CDTF">2013-02-26T05:18:55Z</dcterms:created>
  <dcterms:modified xsi:type="dcterms:W3CDTF">2013-02-26T05:43:25Z</dcterms:modified>
</cp:coreProperties>
</file>