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0" r:id="rId5"/>
    <p:sldId id="261" r:id="rId6"/>
    <p:sldId id="262" r:id="rId7"/>
    <p:sldId id="263" r:id="rId8"/>
    <p:sldId id="264" r:id="rId9"/>
    <p:sldId id="265" r:id="rId10"/>
    <p:sldId id="266" r:id="rId11"/>
    <p:sldId id="268" r:id="rId12"/>
    <p:sldId id="270" r:id="rId13"/>
    <p:sldId id="271" r:id="rId14"/>
    <p:sldId id="273" r:id="rId15"/>
    <p:sldId id="274" r:id="rId16"/>
    <p:sldId id="276" r:id="rId17"/>
    <p:sldId id="277" r:id="rId18"/>
    <p:sldId id="279" r:id="rId19"/>
    <p:sldId id="280" r:id="rId20"/>
    <p:sldId id="281" r:id="rId21"/>
    <p:sldId id="283" r:id="rId22"/>
    <p:sldId id="284" r:id="rId23"/>
    <p:sldId id="286" r:id="rId24"/>
    <p:sldId id="287" r:id="rId25"/>
    <p:sldId id="288" r:id="rId26"/>
    <p:sldId id="289" r:id="rId27"/>
    <p:sldId id="290" r:id="rId28"/>
    <p:sldId id="291" r:id="rId29"/>
    <p:sldId id="292" r:id="rId30"/>
    <p:sldId id="293" r:id="rId31"/>
    <p:sldId id="294" r:id="rId32"/>
    <p:sldId id="295" r:id="rId33"/>
    <p:sldId id="304" r:id="rId34"/>
    <p:sldId id="305" r:id="rId35"/>
    <p:sldId id="306" r:id="rId3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2"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AABDB3A-EA1D-4DF1-AAEF-9044124377E0}" type="datetimeFigureOut">
              <a:rPr lang="uk-UA" smtClean="0"/>
              <a:t>16.12.2013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normAutofit/>
          </a:bodyPr>
          <a:lstStyle/>
          <a:p>
            <a:fld id="{48733CAB-7BE6-4022-A8CB-949DE51ADDD5}"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AABDB3A-EA1D-4DF1-AAEF-9044124377E0}" type="datetimeFigureOut">
              <a:rPr lang="uk-UA" smtClean="0"/>
              <a:t>16.12.2013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8733CAB-7BE6-4022-A8CB-949DE51ADDD5}"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AABDB3A-EA1D-4DF1-AAEF-9044124377E0}" type="datetimeFigureOut">
              <a:rPr lang="uk-UA" smtClean="0"/>
              <a:t>16.12.2013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8733CAB-7BE6-4022-A8CB-949DE51ADDD5}"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685800" y="1600201"/>
            <a:ext cx="77724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AABDB3A-EA1D-4DF1-AAEF-9044124377E0}" type="datetimeFigureOut">
              <a:rPr lang="uk-UA" smtClean="0"/>
              <a:t>16.12.2013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8733CAB-7BE6-4022-A8CB-949DE51ADDD5}"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AABDB3A-EA1D-4DF1-AAEF-9044124377E0}" type="datetimeFigureOut">
              <a:rPr lang="uk-UA" smtClean="0"/>
              <a:t>16.12.2013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8733CAB-7BE6-4022-A8CB-949DE51ADDD5}"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AABDB3A-EA1D-4DF1-AAEF-9044124377E0}" type="datetimeFigureOut">
              <a:rPr lang="uk-UA" smtClean="0"/>
              <a:t>16.12.2013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8733CAB-7BE6-4022-A8CB-949DE51ADDD5}" type="slidenum">
              <a:rPr lang="uk-UA" smtClean="0"/>
              <a:t>‹#›</a:t>
            </a:fld>
            <a:endParaRPr lang="uk-UA"/>
          </a:p>
        </p:txBody>
      </p:sp>
      <p:sp>
        <p:nvSpPr>
          <p:cNvPr id="13" name="Content Placeholder 12"/>
          <p:cNvSpPr>
            <a:spLocks noGrp="1"/>
          </p:cNvSpPr>
          <p:nvPr>
            <p:ph sz="quarter" idx="13"/>
          </p:nvPr>
        </p:nvSpPr>
        <p:spPr>
          <a:xfrm>
            <a:off x="6858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AABDB3A-EA1D-4DF1-AAEF-9044124377E0}" type="datetimeFigureOut">
              <a:rPr lang="uk-UA" smtClean="0"/>
              <a:t>16.12.2013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8733CAB-7BE6-4022-A8CB-949DE51ADDD5}" type="slidenum">
              <a:rPr lang="uk-UA" smtClean="0"/>
              <a:t>‹#›</a:t>
            </a:fld>
            <a:endParaRPr lang="uk-UA"/>
          </a:p>
        </p:txBody>
      </p:sp>
      <p:sp>
        <p:nvSpPr>
          <p:cNvPr id="15" name="Content Placeholder 14"/>
          <p:cNvSpPr>
            <a:spLocks noGrp="1"/>
          </p:cNvSpPr>
          <p:nvPr>
            <p:ph sz="quarter" idx="13"/>
          </p:nvPr>
        </p:nvSpPr>
        <p:spPr>
          <a:xfrm>
            <a:off x="6858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AABDB3A-EA1D-4DF1-AAEF-9044124377E0}" type="datetimeFigureOut">
              <a:rPr lang="uk-UA" smtClean="0"/>
              <a:t>16.12.2013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8733CAB-7BE6-4022-A8CB-949DE51ADDD5}"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AABDB3A-EA1D-4DF1-AAEF-9044124377E0}" type="datetimeFigureOut">
              <a:rPr lang="uk-UA" smtClean="0"/>
              <a:t>16.12.2013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8733CAB-7BE6-4022-A8CB-949DE51ADDD5}"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AABDB3A-EA1D-4DF1-AAEF-9044124377E0}" type="datetimeFigureOut">
              <a:rPr lang="uk-UA" smtClean="0"/>
              <a:t>16.12.2013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8733CAB-7BE6-4022-A8CB-949DE51ADDD5}" type="slidenum">
              <a:rPr lang="uk-UA" smtClean="0"/>
              <a:t>‹#›</a:t>
            </a:fld>
            <a:endParaRPr lang="uk-UA"/>
          </a:p>
        </p:txBody>
      </p:sp>
      <p:sp>
        <p:nvSpPr>
          <p:cNvPr id="13" name="Content Placeholder 12"/>
          <p:cNvSpPr>
            <a:spLocks noGrp="1"/>
          </p:cNvSpPr>
          <p:nvPr>
            <p:ph sz="quarter" idx="13"/>
          </p:nvPr>
        </p:nvSpPr>
        <p:spPr>
          <a:xfrm>
            <a:off x="4572000" y="609600"/>
            <a:ext cx="38862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AABDB3A-EA1D-4DF1-AAEF-9044124377E0}" type="datetimeFigureOut">
              <a:rPr lang="uk-UA" smtClean="0"/>
              <a:t>16.12.2013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8733CAB-7BE6-4022-A8CB-949DE51ADDD5}" type="slidenum">
              <a:rPr lang="uk-UA" smtClean="0"/>
              <a:t>‹#›</a:t>
            </a:fld>
            <a:endParaRPr lang="uk-UA"/>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2AABDB3A-EA1D-4DF1-AAEF-9044124377E0}" type="datetimeFigureOut">
              <a:rPr lang="uk-UA" smtClean="0"/>
              <a:t>16.12.2013</a:t>
            </a:fld>
            <a:endParaRPr lang="uk-UA"/>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uk-UA"/>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48733CAB-7BE6-4022-A8CB-949DE51ADDD5}"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29.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91925" y="2708920"/>
            <a:ext cx="5656539" cy="1107996"/>
          </a:xfrm>
          <a:prstGeom prst="rect">
            <a:avLst/>
          </a:prstGeom>
          <a:noFill/>
        </p:spPr>
        <p:txBody>
          <a:bodyPr wrap="square" lIns="91440" tIns="45720" rIns="91440" bIns="45720">
            <a:spAutoFit/>
          </a:bodyPr>
          <a:lstStyle/>
          <a:p>
            <a:pPr algn="ctr"/>
            <a:r>
              <a:rPr lang="uk-UA"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Ринок праці</a:t>
            </a:r>
            <a:endParaRPr lang="uk-UA"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42307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856984" cy="3888432"/>
          </a:xfrm>
        </p:spPr>
        <p:txBody>
          <a:bodyPr>
            <a:normAutofit/>
          </a:bodyPr>
          <a:lstStyle/>
          <a:p>
            <a:pPr marL="68580" indent="0">
              <a:buNone/>
            </a:pPr>
            <a:r>
              <a:rPr lang="uk-UA" sz="1800" dirty="0" smtClean="0"/>
              <a:t>Купівля </a:t>
            </a:r>
            <a:r>
              <a:rPr lang="uk-UA" sz="1800" dirty="0"/>
              <a:t>товару «робоча сила» називається найманням на роботу. При цьому робоча сила називається найманою робочою силою, а працівник — найманим працівником. Працівник продає свою робочу силу підприємцю на певний період, залишаючись власником цього товару</a:t>
            </a:r>
            <a:r>
              <a:rPr lang="uk-UA" sz="1800" dirty="0" smtClean="0"/>
              <a:t>.</a:t>
            </a:r>
            <a:r>
              <a:rPr lang="uk-UA" sz="1800" dirty="0"/>
              <a:t> Найманий працівник і підприємець юридично рівноправні і користуються правами людини й громадянина однаковою мірою. Відносини між найманим працівником та роботодавцем оформлюються трудовим договором (контрактом). У цьому документі вказуються взаємні права й обов’язки обох сторін щодо виконання умов купівлі-продажу робочої сили. Згідно з трудовим договором найманий працівник повинен працювати в організації підприємця за певною професією, кваліфікацією, мати певне робоче місце й дотримуватися режиму праці цієї організації. </a:t>
            </a:r>
          </a:p>
        </p:txBody>
      </p:sp>
      <p:pic>
        <p:nvPicPr>
          <p:cNvPr id="5122" name="Picture 2" descr="C:\Users\Anny\AppData\Local\Microsoft\Windows\Temporary Internet Files\Content.IE5\9PS0GJAP\MC9000159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2310" y="3645024"/>
            <a:ext cx="3784186" cy="2221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3579981"/>
            <a:ext cx="5184576" cy="2308324"/>
          </a:xfrm>
          <a:prstGeom prst="rect">
            <a:avLst/>
          </a:prstGeom>
          <a:noFill/>
        </p:spPr>
        <p:txBody>
          <a:bodyPr wrap="square" rtlCol="0">
            <a:spAutoFit/>
          </a:bodyPr>
          <a:lstStyle/>
          <a:p>
            <a:r>
              <a:rPr lang="uk-UA" dirty="0"/>
              <a:t>Підприємець зобов’язаний виплачувати найманому працівникові заробітну плату відповідно до його кваліфікації і виконаної роботи, забезпечувати умови праці, які передбачені законодавством про працю та зайнятість, колективним договором </a:t>
            </a:r>
            <a:r>
              <a:rPr lang="uk-UA" dirty="0" smtClean="0"/>
              <a:t>і      ……</a:t>
            </a:r>
            <a:r>
              <a:rPr lang="uk-UA" dirty="0" smtClean="0">
                <a:effectLst>
                  <a:outerShdw blurRad="38100" dist="38100" dir="2700000" algn="tl">
                    <a:srgbClr val="000000">
                      <a:alpha val="43137"/>
                    </a:srgbClr>
                  </a:outerShdw>
                </a:effectLst>
              </a:rPr>
              <a:t>трудовим</a:t>
            </a:r>
            <a:r>
              <a:rPr lang="uk-UA" dirty="0" smtClean="0"/>
              <a:t> </a:t>
            </a:r>
            <a:r>
              <a:rPr lang="uk-UA" dirty="0"/>
              <a:t>договором (контрактом).</a:t>
            </a:r>
          </a:p>
          <a:p>
            <a:endParaRPr lang="uk-UA" dirty="0"/>
          </a:p>
        </p:txBody>
      </p:sp>
    </p:spTree>
    <p:extLst>
      <p:ext uri="{BB962C8B-B14F-4D97-AF65-F5344CB8AC3E}">
        <p14:creationId xmlns:p14="http://schemas.microsoft.com/office/powerpoint/2010/main" val="67184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6120680"/>
          </a:xfrm>
        </p:spPr>
        <p:txBody>
          <a:bodyPr>
            <a:normAutofit fontScale="92500" lnSpcReduction="10000"/>
          </a:bodyPr>
          <a:lstStyle/>
          <a:p>
            <a:pPr marL="68580" indent="0">
              <a:buNone/>
            </a:pPr>
            <a:r>
              <a:rPr lang="uk-UA" dirty="0"/>
              <a:t>Елементами ринку праці є також попит на робочу силу та її пропозиція. Попит може бути індивідуальним і сукупним.</a:t>
            </a:r>
          </a:p>
          <a:p>
            <a:pPr marL="68580" indent="0">
              <a:buNone/>
            </a:pPr>
            <a:r>
              <a:rPr lang="uk-UA" u="sng" dirty="0"/>
              <a:t>Сукупний попит на робочу силу</a:t>
            </a:r>
            <a:r>
              <a:rPr lang="uk-UA" dirty="0"/>
              <a:t> — це ринковий попит усіх фірм, організацій, що діють на ринку.</a:t>
            </a:r>
          </a:p>
          <a:p>
            <a:pPr marL="68580" indent="0">
              <a:buNone/>
            </a:pPr>
            <a:r>
              <a:rPr lang="uk-UA" u="sng" dirty="0"/>
              <a:t>Індивідуальний попит на робочу силу</a:t>
            </a:r>
            <a:r>
              <a:rPr lang="uk-UA" dirty="0"/>
              <a:t> — це попит окремого роботодавця (підприємця, фірми). Він залежить від:</a:t>
            </a:r>
          </a:p>
          <a:p>
            <a:r>
              <a:rPr lang="uk-UA" dirty="0"/>
              <a:t>попиту на продукцію фірми, тому що робоча сила необхідна як ресурс для виробництва інших товарів і послуг, тобто попит на робочу силу залежить від попиту на продукт фірми, організації;</a:t>
            </a:r>
          </a:p>
          <a:p>
            <a:r>
              <a:rPr lang="uk-UA" dirty="0"/>
              <a:t>стану виробництва, зокрема особливостей технологічного процесу, розмірів та ефективності капіталу, який використовується, методів організації виробництва й праці тощо;</a:t>
            </a:r>
          </a:p>
          <a:p>
            <a:r>
              <a:rPr lang="uk-UA" dirty="0"/>
              <a:t>якості праці, що визначається рівнем освіти, професійністю, продуктивністю працівника;</a:t>
            </a:r>
          </a:p>
          <a:p>
            <a:pPr algn="r"/>
            <a:r>
              <a:rPr lang="uk-UA" dirty="0"/>
              <a:t>фонду заробітної плати, який роботодавець може запропонувати для наймання певної кількості працівників, оскільки чим більший загальний розмір цього фонду, тим більше найманих працівників може найняти роботодавець, і навпаки, чим вища заробітна плата кожного працівника, тим менша кількість їх за допомогою фонду зарплати </a:t>
            </a:r>
            <a:endParaRPr lang="uk-UA" dirty="0" smtClean="0"/>
          </a:p>
          <a:p>
            <a:pPr marL="68580" indent="0" algn="r">
              <a:buNone/>
            </a:pPr>
            <a:r>
              <a:rPr lang="uk-UA" dirty="0" smtClean="0"/>
              <a:t>буде </a:t>
            </a:r>
            <a:r>
              <a:rPr lang="uk-UA" dirty="0"/>
              <a:t>найнята.</a:t>
            </a:r>
          </a:p>
          <a:p>
            <a:pPr algn="r"/>
            <a:endParaRPr lang="uk-UA" dirty="0"/>
          </a:p>
          <a:p>
            <a:pPr algn="r"/>
            <a:endParaRPr lang="uk-UA" dirty="0"/>
          </a:p>
        </p:txBody>
      </p:sp>
    </p:spTree>
    <p:extLst>
      <p:ext uri="{BB962C8B-B14F-4D97-AF65-F5344CB8AC3E}">
        <p14:creationId xmlns:p14="http://schemas.microsoft.com/office/powerpoint/2010/main" val="3081375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8191" y="116632"/>
            <a:ext cx="8928992" cy="4608512"/>
          </a:xfrm>
        </p:spPr>
        <p:txBody>
          <a:bodyPr>
            <a:noAutofit/>
          </a:bodyPr>
          <a:lstStyle/>
          <a:p>
            <a:pPr marL="68580" indent="0">
              <a:buNone/>
            </a:pPr>
            <a:r>
              <a:rPr lang="uk-UA" sz="2300" dirty="0"/>
              <a:t>Регулювання попиту на робочу силу потребує аналізу факторів, які впливають на нього. Збільшення попиту можна досягти з допомогою його стимулювання через створення нових постійних або тимчасових робочих місць, розвиток нестандартних форм зайнятості, прямих інвестицій у створення і реконструкцію робочих місць. Зростанню попиту сприяє також: упровадження пільгового оподаткування й кредитування для тих галузей і регіонів, в яких доцільно збільшити кількість робочих місць; застосування прямих виплат підприємствам за кожного найманого працівника, відшкодування підприємству витрат, пов’язаних із пошуком, навчанням та найманням на </a:t>
            </a:r>
            <a:endParaRPr lang="uk-UA" sz="2300" dirty="0" smtClean="0"/>
          </a:p>
          <a:p>
            <a:pPr marL="68580" indent="0">
              <a:buNone/>
            </a:pPr>
            <a:r>
              <a:rPr lang="uk-UA" sz="2300" dirty="0"/>
              <a:t>р</a:t>
            </a:r>
            <a:r>
              <a:rPr lang="uk-UA" sz="2300" dirty="0" smtClean="0"/>
              <a:t>оботу працівників</a:t>
            </a:r>
            <a:r>
              <a:rPr lang="uk-UA" sz="2300" dirty="0"/>
              <a:t>.</a:t>
            </a:r>
          </a:p>
        </p:txBody>
      </p:sp>
      <p:pic>
        <p:nvPicPr>
          <p:cNvPr id="6146" name="Picture 2" descr="C:\Users\Anny\AppData\Local\Microsoft\Windows\Temporary Internet Files\Content.IE5\0BH02MOA\MC9000451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103738"/>
            <a:ext cx="1852471" cy="199496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nny\AppData\Local\Microsoft\Windows\Temporary Internet Files\Content.IE5\9PS0GJAP\MC9000451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1030" y="4543895"/>
            <a:ext cx="1793138" cy="111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58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56984" cy="5760640"/>
          </a:xfrm>
        </p:spPr>
        <p:txBody>
          <a:bodyPr>
            <a:normAutofit lnSpcReduction="10000"/>
          </a:bodyPr>
          <a:lstStyle/>
          <a:p>
            <a:pPr marL="68580" indent="0">
              <a:buNone/>
            </a:pPr>
            <a:r>
              <a:rPr lang="uk-UA" dirty="0"/>
              <a:t>Водночас мають бути установлені певні юридичні обмеження щодо зростання зайнятості, зокрема через надання можливості індивідуального регулювання робочого часу, зняття обмежень щодо скорочення кількості працівників, можливості звільнення їх у разі зменшення обсягу робіт.</a:t>
            </a:r>
          </a:p>
          <a:p>
            <a:pPr marL="68580" indent="0">
              <a:buNone/>
            </a:pPr>
            <a:r>
              <a:rPr lang="uk-UA" dirty="0"/>
              <a:t>Держава повинна економічно заінтересовувати підприємства брати участь у забезпеченні зайнятості менш конкурентоспроможних верств населення, таких як молодь, інваліди, жінки з малими дітьми. Для цього доцільно встановлювати пільги щодо плати до бюджету за використання робочої сили цих груп населення, дотації для створення спеціалізованих робочих місць, організації </a:t>
            </a:r>
            <a:r>
              <a:rPr lang="uk-UA" dirty="0" err="1"/>
              <a:t>профнавчання</a:t>
            </a:r>
            <a:r>
              <a:rPr lang="uk-UA" dirty="0"/>
              <a:t> тощо</a:t>
            </a:r>
            <a:r>
              <a:rPr lang="uk-UA" dirty="0" smtClean="0"/>
              <a:t>. </a:t>
            </a:r>
          </a:p>
          <a:p>
            <a:pPr marL="68580" indent="0" algn="r">
              <a:buNone/>
            </a:pPr>
            <a:r>
              <a:rPr lang="uk-UA" dirty="0"/>
              <a:t>У разі скорочення попиту на робочу силу доцільна жорсткіша кредитна політика, установлення додаткового податку за використання праці трудівників, зменшення інвестицій тощо</a:t>
            </a:r>
            <a:r>
              <a:rPr lang="uk-UA" dirty="0" smtClean="0"/>
              <a:t>. </a:t>
            </a:r>
            <a:r>
              <a:rPr lang="uk-UA" dirty="0"/>
              <a:t>Формування попиту на робочу силу здійснюється під впливом таких факторів: приросту величини трудових ресурсів, співвідношення зайнятого і незайнятого населення, використання </a:t>
            </a:r>
            <a:r>
              <a:rPr lang="uk-UA" dirty="0" err="1"/>
              <a:t>малоконкурентних</a:t>
            </a:r>
            <a:r>
              <a:rPr lang="uk-UA" dirty="0"/>
              <a:t> груп населення, особливостей пенсійного законодавства, а також кадрової політики на </a:t>
            </a:r>
            <a:r>
              <a:rPr lang="uk-UA" dirty="0" smtClean="0"/>
              <a:t>кожному підприємстві</a:t>
            </a:r>
            <a:r>
              <a:rPr lang="uk-UA" dirty="0"/>
              <a:t>.</a:t>
            </a:r>
          </a:p>
          <a:p>
            <a:pPr marL="68580" indent="0">
              <a:buNone/>
            </a:pPr>
            <a:endParaRPr lang="uk-UA" dirty="0"/>
          </a:p>
          <a:p>
            <a:pPr marL="68580" indent="0">
              <a:buNone/>
            </a:pPr>
            <a:endParaRPr lang="uk-UA" dirty="0"/>
          </a:p>
          <a:p>
            <a:endParaRPr lang="uk-UA" dirty="0"/>
          </a:p>
        </p:txBody>
      </p:sp>
    </p:spTree>
    <p:extLst>
      <p:ext uri="{BB962C8B-B14F-4D97-AF65-F5344CB8AC3E}">
        <p14:creationId xmlns:p14="http://schemas.microsoft.com/office/powerpoint/2010/main" val="330475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3733800"/>
          </a:xfrm>
        </p:spPr>
        <p:txBody>
          <a:bodyPr>
            <a:normAutofit/>
          </a:bodyPr>
          <a:lstStyle/>
          <a:p>
            <a:pPr marL="68580" indent="0">
              <a:buNone/>
            </a:pPr>
            <a:r>
              <a:rPr lang="uk-UA" dirty="0"/>
              <a:t>Пропозиція робочої сили характеризує чисельність працездатних людей з урахуванням її статі, віку, освіти, професії, кваліфікації та ін.</a:t>
            </a:r>
          </a:p>
          <a:p>
            <a:pPr marL="68580" indent="0">
              <a:buNone/>
            </a:pPr>
            <a:r>
              <a:rPr lang="uk-UA" dirty="0" smtClean="0"/>
              <a:t>Співвідношення </a:t>
            </a:r>
            <a:r>
              <a:rPr lang="uk-UA" dirty="0"/>
              <a:t>між попитом на робочу силу та її пропозицією характеризується навантаженням на одне вільне робоче місце.</a:t>
            </a:r>
          </a:p>
          <a:p>
            <a:pPr marL="68580" indent="0">
              <a:buNone/>
            </a:pPr>
            <a:r>
              <a:rPr lang="uk-UA" dirty="0"/>
              <a:t>За останні роки в Україні спостерігається зниження навантаження на одне вільне робоче місце, яке на 1 січня 2002 р. в середньому по Україні становило 11 осіб, що наполовину менше ніж на цю дату 2000 р., на третину — ніж на початок 2001 р. Дисбаланс між пропозицією робочої сили та попитом на неї зменшується по всіх групах професій. У 2001 р. найвищим був попит на професії, пов’язані з наявністю високого рівня освіти та кваліфікації.</a:t>
            </a:r>
          </a:p>
          <a:p>
            <a:endParaRPr lang="uk-UA" dirty="0"/>
          </a:p>
        </p:txBody>
      </p:sp>
      <p:pic>
        <p:nvPicPr>
          <p:cNvPr id="7171" name="Picture 3" descr="C:\Users\Anny\AppData\Local\Microsoft\Windows\Temporary Internet Files\Content.IE5\0BH02MOA\MP90030290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789040"/>
            <a:ext cx="2220807" cy="158417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Anny\AppData\Local\Microsoft\Windows\Temporary Internet Files\Content.IE5\OBNIV21E\MP9003029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914814"/>
            <a:ext cx="2448272" cy="174643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Anny\AppData\Local\Microsoft\Windows\Temporary Internet Files\Content.IE5\0BH02MOA\MP90030290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8404" y="4058830"/>
            <a:ext cx="2448272" cy="174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4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169" y="116632"/>
            <a:ext cx="9036496" cy="6145948"/>
          </a:xfrm>
        </p:spPr>
        <p:txBody>
          <a:bodyPr>
            <a:normAutofit/>
          </a:bodyPr>
          <a:lstStyle/>
          <a:p>
            <a:pPr marL="68580" indent="0">
              <a:buNone/>
            </a:pPr>
            <a:r>
              <a:rPr lang="uk-UA" u="sng" dirty="0"/>
              <a:t>Кон’юнктура ринку</a:t>
            </a:r>
            <a:r>
              <a:rPr lang="uk-UA" dirty="0"/>
              <a:t> — це співвідношення попиту і пропозиції праці на даний період, яке визначає ставки заробітної плати на конкретні види праці та рівень зайнятості населення.</a:t>
            </a:r>
          </a:p>
          <a:p>
            <a:pPr marL="68580" indent="0">
              <a:buNone/>
            </a:pPr>
            <a:r>
              <a:rPr lang="uk-UA" dirty="0"/>
              <a:t>Виділяють три типи кон’юнктури:</a:t>
            </a:r>
          </a:p>
          <a:p>
            <a:r>
              <a:rPr lang="uk-UA" u="sng" dirty="0" err="1"/>
              <a:t>трудодефіцитна</a:t>
            </a:r>
            <a:r>
              <a:rPr lang="uk-UA" dirty="0"/>
              <a:t>, коли на ринку праці спостерігається нестача пропозиції праці;</a:t>
            </a:r>
          </a:p>
          <a:p>
            <a:r>
              <a:rPr lang="uk-UA" u="sng" dirty="0" err="1"/>
              <a:t>трудонадлишкова</a:t>
            </a:r>
            <a:r>
              <a:rPr lang="uk-UA" dirty="0"/>
              <a:t>, коли існує велика кількість безробітних і відповідно надлишок пропозиції праці;</a:t>
            </a:r>
          </a:p>
          <a:p>
            <a:r>
              <a:rPr lang="uk-UA" u="sng" dirty="0"/>
              <a:t>рівноважна</a:t>
            </a:r>
            <a:r>
              <a:rPr lang="uk-UA" dirty="0"/>
              <a:t>, коли попит на працю відповідає її пропозиції</a:t>
            </a:r>
            <a:r>
              <a:rPr lang="uk-UA" dirty="0" smtClean="0"/>
              <a:t>.</a:t>
            </a:r>
          </a:p>
          <a:p>
            <a:endParaRPr lang="uk-UA" dirty="0"/>
          </a:p>
          <a:p>
            <a:pPr marL="68580" indent="0">
              <a:buNone/>
            </a:pPr>
            <a:r>
              <a:rPr lang="uk-UA" dirty="0"/>
              <a:t>Кожен тип ринкової кон’юнктури, властивий тому чи іншому регіонові або сфері прикладання праці, утворює в сукупності загальний ринок праці в країні.</a:t>
            </a:r>
          </a:p>
          <a:p>
            <a:pPr marL="68580" indent="0" algn="r">
              <a:buNone/>
            </a:pPr>
            <a:r>
              <a:rPr lang="uk-UA" dirty="0"/>
              <a:t>Співвідношення попиту на робочу силу та її пропозиції складається під впливом конкретної економічної і соціально-політичної ситуації, зміни ціни робочої сили (оплати праці), рівня реальних доходів </a:t>
            </a:r>
            <a:endParaRPr lang="uk-UA" dirty="0" smtClean="0"/>
          </a:p>
          <a:p>
            <a:pPr marL="68580" indent="0" algn="r">
              <a:buNone/>
            </a:pPr>
            <a:r>
              <a:rPr lang="uk-UA" dirty="0" smtClean="0"/>
              <a:t>населення</a:t>
            </a:r>
            <a:r>
              <a:rPr lang="uk-UA" dirty="0"/>
              <a:t>.</a:t>
            </a:r>
          </a:p>
          <a:p>
            <a:endParaRPr lang="uk-UA" dirty="0"/>
          </a:p>
        </p:txBody>
      </p:sp>
      <p:pic>
        <p:nvPicPr>
          <p:cNvPr id="8194" name="Picture 2" descr="C:\Users\Anny\AppData\Local\Microsoft\Windows\Temporary Internet Files\Content.IE5\MPSX3A50\MC9003120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415" y="5667160"/>
            <a:ext cx="1296144" cy="119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5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512" y="3151584"/>
            <a:ext cx="9108504" cy="3733800"/>
          </a:xfrm>
        </p:spPr>
        <p:txBody>
          <a:bodyPr>
            <a:normAutofit/>
          </a:bodyPr>
          <a:lstStyle/>
          <a:p>
            <a:pPr marL="68580" indent="0" algn="r">
              <a:buNone/>
            </a:pPr>
            <a:r>
              <a:rPr lang="uk-UA" dirty="0"/>
              <a:t>Залежність цих величин графічно зображена на </a:t>
            </a:r>
            <a:r>
              <a:rPr lang="uk-UA" dirty="0" smtClean="0"/>
              <a:t>малюнку.</a:t>
            </a:r>
            <a:endParaRPr lang="uk-UA" dirty="0"/>
          </a:p>
          <a:p>
            <a:pPr marL="68580" indent="0" algn="r">
              <a:buNone/>
            </a:pPr>
            <a:r>
              <a:rPr lang="uk-UA" dirty="0" smtClean="0"/>
              <a:t>З малюнка </a:t>
            </a:r>
            <a:r>
              <a:rPr lang="uk-UA" dirty="0"/>
              <a:t>видно, що у міру зниження рівня реальної заробітної плати (ціни робочої сили) попит на робочу силу з боку роботодавців і, відповідно, зайнятість зростають. Зростання реальної заробітної плати супроводжується збільшенням пропозиції робочої сили. У точці перетину цих кривих попит і пропозиція робочої сили збігаються, тобто виникає рівновага на ринку праці. Якщо ціна робочої сили вища від рівноважної, має місце безробіття, якщо нижча — </a:t>
            </a:r>
            <a:endParaRPr lang="uk-UA" dirty="0" smtClean="0"/>
          </a:p>
          <a:p>
            <a:pPr marL="68580" indent="0" algn="r">
              <a:buNone/>
            </a:pPr>
            <a:r>
              <a:rPr lang="uk-UA" dirty="0" smtClean="0"/>
              <a:t>дефіцит </a:t>
            </a:r>
            <a:r>
              <a:rPr lang="uk-UA" dirty="0"/>
              <a:t>працівників.</a:t>
            </a:r>
          </a:p>
        </p:txBody>
      </p:sp>
      <p:cxnSp>
        <p:nvCxnSpPr>
          <p:cNvPr id="6" name="Прямая со стрелкой 5"/>
          <p:cNvCxnSpPr/>
          <p:nvPr/>
        </p:nvCxnSpPr>
        <p:spPr>
          <a:xfrm>
            <a:off x="2627784" y="2636914"/>
            <a:ext cx="4032448" cy="0"/>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cxnSp>
        <p:nvCxnSpPr>
          <p:cNvPr id="10" name="Прямая со стрелкой 9"/>
          <p:cNvCxnSpPr/>
          <p:nvPr/>
        </p:nvCxnSpPr>
        <p:spPr>
          <a:xfrm flipV="1">
            <a:off x="2627784" y="224646"/>
            <a:ext cx="0" cy="2420652"/>
          </a:xfrm>
          <a:prstGeom prst="straightConnector1">
            <a:avLst/>
          </a:prstGeom>
          <a:ln w="34925">
            <a:tailEnd type="arrow"/>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004048" y="2645298"/>
            <a:ext cx="2088232" cy="307777"/>
          </a:xfrm>
          <a:prstGeom prst="rect">
            <a:avLst/>
          </a:prstGeom>
          <a:noFill/>
        </p:spPr>
        <p:txBody>
          <a:bodyPr wrap="square" rtlCol="0">
            <a:spAutoFit/>
          </a:bodyPr>
          <a:lstStyle/>
          <a:p>
            <a:r>
              <a:rPr lang="uk-UA" sz="1400" dirty="0" smtClean="0">
                <a:solidFill>
                  <a:schemeClr val="bg1"/>
                </a:solidFill>
              </a:rPr>
              <a:t>Чисельність зайнятих</a:t>
            </a:r>
            <a:endParaRPr lang="uk-UA" sz="1400" dirty="0">
              <a:solidFill>
                <a:schemeClr val="bg1"/>
              </a:solidFill>
            </a:endParaRPr>
          </a:p>
        </p:txBody>
      </p:sp>
      <p:sp>
        <p:nvSpPr>
          <p:cNvPr id="13" name="TextBox 12"/>
          <p:cNvSpPr txBox="1"/>
          <p:nvPr/>
        </p:nvSpPr>
        <p:spPr>
          <a:xfrm>
            <a:off x="5724128" y="313492"/>
            <a:ext cx="1800200" cy="523220"/>
          </a:xfrm>
          <a:prstGeom prst="rect">
            <a:avLst/>
          </a:prstGeom>
          <a:noFill/>
        </p:spPr>
        <p:txBody>
          <a:bodyPr wrap="square" rtlCol="0">
            <a:spAutoFit/>
          </a:bodyPr>
          <a:lstStyle/>
          <a:p>
            <a:r>
              <a:rPr lang="uk-UA" sz="1400" dirty="0" smtClean="0">
                <a:solidFill>
                  <a:schemeClr val="bg1"/>
                </a:solidFill>
              </a:rPr>
              <a:t>Пропозиція робочої сили</a:t>
            </a:r>
            <a:endParaRPr lang="uk-UA" sz="1400" dirty="0">
              <a:solidFill>
                <a:schemeClr val="bg1"/>
              </a:solidFill>
            </a:endParaRPr>
          </a:p>
        </p:txBody>
      </p:sp>
      <p:sp>
        <p:nvSpPr>
          <p:cNvPr id="14" name="TextBox 13"/>
          <p:cNvSpPr txBox="1"/>
          <p:nvPr/>
        </p:nvSpPr>
        <p:spPr>
          <a:xfrm>
            <a:off x="5724128" y="1969678"/>
            <a:ext cx="1872208" cy="523220"/>
          </a:xfrm>
          <a:prstGeom prst="rect">
            <a:avLst/>
          </a:prstGeom>
          <a:noFill/>
          <a:effectLst>
            <a:glow rad="228600">
              <a:schemeClr val="accent3">
                <a:satMod val="175000"/>
                <a:alpha val="40000"/>
              </a:schemeClr>
            </a:glow>
          </a:effectLst>
        </p:spPr>
        <p:txBody>
          <a:bodyPr wrap="square" rtlCol="0">
            <a:spAutoFit/>
          </a:bodyPr>
          <a:lstStyle/>
          <a:p>
            <a:r>
              <a:rPr lang="uk-UA" sz="1400" dirty="0" smtClean="0">
                <a:solidFill>
                  <a:schemeClr val="bg1"/>
                </a:solidFill>
              </a:rPr>
              <a:t>Попит на робочу силу</a:t>
            </a:r>
            <a:endParaRPr lang="uk-UA" sz="1400" dirty="0">
              <a:solidFill>
                <a:schemeClr val="bg1"/>
              </a:solidFill>
            </a:endParaRPr>
          </a:p>
        </p:txBody>
      </p:sp>
      <p:sp>
        <p:nvSpPr>
          <p:cNvPr id="15" name="TextBox 14"/>
          <p:cNvSpPr txBox="1"/>
          <p:nvPr/>
        </p:nvSpPr>
        <p:spPr>
          <a:xfrm>
            <a:off x="2267744" y="-109438"/>
            <a:ext cx="400110" cy="2736304"/>
          </a:xfrm>
          <a:prstGeom prst="rect">
            <a:avLst/>
          </a:prstGeom>
          <a:noFill/>
        </p:spPr>
        <p:txBody>
          <a:bodyPr vert="vert270" wrap="square" rtlCol="0">
            <a:spAutoFit/>
          </a:bodyPr>
          <a:lstStyle/>
          <a:p>
            <a:r>
              <a:rPr lang="uk-UA" sz="1400" dirty="0" smtClean="0">
                <a:solidFill>
                  <a:schemeClr val="bg1"/>
                </a:solidFill>
              </a:rPr>
              <a:t>Ціна робочої сили </a:t>
            </a:r>
            <a:endParaRPr lang="uk-UA" sz="1400" dirty="0">
              <a:solidFill>
                <a:schemeClr val="bg1"/>
              </a:solidFill>
            </a:endParaRPr>
          </a:p>
        </p:txBody>
      </p:sp>
      <p:sp>
        <p:nvSpPr>
          <p:cNvPr id="21" name="Дуга 20"/>
          <p:cNvSpPr/>
          <p:nvPr/>
        </p:nvSpPr>
        <p:spPr>
          <a:xfrm rot="10800000">
            <a:off x="3275856" y="-2043608"/>
            <a:ext cx="4824535" cy="4392489"/>
          </a:xfrm>
          <a:prstGeom prst="arc">
            <a:avLst>
              <a:gd name="adj1" fmla="val 16246758"/>
              <a:gd name="adj2" fmla="val 2137668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uk-UA"/>
          </a:p>
        </p:txBody>
      </p:sp>
      <p:sp>
        <p:nvSpPr>
          <p:cNvPr id="23" name="Дуга 22"/>
          <p:cNvSpPr/>
          <p:nvPr/>
        </p:nvSpPr>
        <p:spPr>
          <a:xfrm>
            <a:off x="539552" y="-1899590"/>
            <a:ext cx="5112570" cy="4248472"/>
          </a:xfrm>
          <a:prstGeom prst="arc">
            <a:avLst>
              <a:gd name="adj1" fmla="val 241610"/>
              <a:gd name="adj2" fmla="val 5363015"/>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uk-UA"/>
          </a:p>
        </p:txBody>
      </p:sp>
    </p:spTree>
    <p:extLst>
      <p:ext uri="{BB962C8B-B14F-4D97-AF65-F5344CB8AC3E}">
        <p14:creationId xmlns:p14="http://schemas.microsoft.com/office/powerpoint/2010/main" val="2411590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99256"/>
            <a:ext cx="8856984" cy="5750024"/>
          </a:xfrm>
        </p:spPr>
        <p:txBody>
          <a:bodyPr>
            <a:normAutofit fontScale="92500" lnSpcReduction="10000"/>
          </a:bodyPr>
          <a:lstStyle/>
          <a:p>
            <a:pPr marL="68580" indent="0">
              <a:buNone/>
            </a:pPr>
            <a:r>
              <a:rPr lang="uk-UA" dirty="0"/>
              <a:t>На практиці загальна і структурна рівновага попиту і пропозиції робочої сили практично є недосяжними. Кон’юнктура ринку праці безпосередньо впливає на ціну робочої сили.</a:t>
            </a:r>
          </a:p>
          <a:p>
            <a:pPr marL="68580" indent="0">
              <a:buNone/>
            </a:pPr>
            <a:r>
              <a:rPr lang="uk-UA" dirty="0"/>
              <a:t>Ціна робочої сили має забезпечувати придбання на ринку такої кількості споживчих товарів і послуг, щоб працівник міг:</a:t>
            </a:r>
          </a:p>
          <a:p>
            <a:r>
              <a:rPr lang="uk-UA" dirty="0"/>
              <a:t> підтримати свою працездатність і одержати необхідну професійно-кваліфікаційну підготовку;</a:t>
            </a:r>
          </a:p>
          <a:p>
            <a:r>
              <a:rPr lang="uk-UA" dirty="0"/>
              <a:t> утримувати сім’ю і виховувати дітей, без чого ринок праці не зможе поповнюватися новою робочою силою замість тієї, котра вибуває;</a:t>
            </a:r>
          </a:p>
          <a:p>
            <a:r>
              <a:rPr lang="uk-UA" dirty="0"/>
              <a:t> підтримувати нормальний для свого середовища рівень культури і виконувати обов’язок громадянина суспільства, що також потребує витрат</a:t>
            </a:r>
            <a:r>
              <a:rPr lang="uk-UA" dirty="0" smtClean="0"/>
              <a:t>.</a:t>
            </a:r>
          </a:p>
          <a:p>
            <a:endParaRPr lang="uk-UA" dirty="0"/>
          </a:p>
          <a:p>
            <a:pPr marL="68580" indent="0" algn="r">
              <a:buNone/>
            </a:pPr>
            <a:r>
              <a:rPr lang="uk-UA" dirty="0"/>
              <a:t>Ціна робочої сили виступає у вигляді заробітної плати. Зауважимо, що висока заробітна плата обмежує можливості підприємця в найманні додаткових працівників, скорочуючи його попит на них, і навпаки, низький рівень зарплати дає можливість </a:t>
            </a:r>
            <a:endParaRPr lang="uk-UA" dirty="0" smtClean="0"/>
          </a:p>
          <a:p>
            <a:pPr marL="68580" indent="0" algn="r">
              <a:buNone/>
            </a:pPr>
            <a:r>
              <a:rPr lang="uk-UA" dirty="0" smtClean="0"/>
              <a:t>збільшити </a:t>
            </a:r>
            <a:r>
              <a:rPr lang="uk-UA" dirty="0"/>
              <a:t>кількість </a:t>
            </a:r>
            <a:r>
              <a:rPr lang="uk-UA" dirty="0" smtClean="0"/>
              <a:t>робочих </a:t>
            </a:r>
            <a:r>
              <a:rPr lang="uk-UA" dirty="0"/>
              <a:t>місць.</a:t>
            </a:r>
          </a:p>
          <a:p>
            <a:pPr marL="68580" indent="0">
              <a:buNone/>
            </a:pPr>
            <a:endParaRPr lang="uk-UA" dirty="0"/>
          </a:p>
          <a:p>
            <a:endParaRPr lang="uk-UA" dirty="0"/>
          </a:p>
        </p:txBody>
      </p:sp>
      <p:pic>
        <p:nvPicPr>
          <p:cNvPr id="1026" name="Picture 2" descr="C:\Users\Anny\AppData\Local\Microsoft\Windows\Temporary Internet Files\Content.IE5\0BH02MOA\MC9004419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208" y="5157192"/>
            <a:ext cx="218458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7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6" y="155847"/>
            <a:ext cx="9036496" cy="4929337"/>
          </a:xfrm>
        </p:spPr>
        <p:txBody>
          <a:bodyPr>
            <a:normAutofit fontScale="92500"/>
          </a:bodyPr>
          <a:lstStyle/>
          <a:p>
            <a:pPr marL="68580" indent="0">
              <a:buNone/>
            </a:pPr>
            <a:r>
              <a:rPr lang="uk-UA" dirty="0"/>
              <a:t>Ринок праці виконує такі функції:</a:t>
            </a:r>
          </a:p>
          <a:p>
            <a:r>
              <a:rPr lang="uk-UA" dirty="0"/>
              <a:t>узгоджує економічні інтереси суб’єктів трудових відносин;</a:t>
            </a:r>
          </a:p>
          <a:p>
            <a:r>
              <a:rPr lang="uk-UA" dirty="0"/>
              <a:t>забезпечує конкурентне середовище кожної зі сторін ринкової взаємодії;</a:t>
            </a:r>
          </a:p>
          <a:p>
            <a:r>
              <a:rPr lang="uk-UA" dirty="0"/>
              <a:t>забезпечує пропорційність розподілу робочої сили відповідно до структури суспільних потреб і розвитку техніки;</a:t>
            </a:r>
          </a:p>
          <a:p>
            <a:r>
              <a:rPr lang="uk-UA" dirty="0"/>
              <a:t>підтримує рівновагу між попитом на робочу силу та її пропозицією;</a:t>
            </a:r>
          </a:p>
          <a:p>
            <a:r>
              <a:rPr lang="uk-UA" dirty="0"/>
              <a:t>формує резерв трудових ресурсів для забезпечення нормального процесу суспільного відтворення;</a:t>
            </a:r>
          </a:p>
          <a:p>
            <a:r>
              <a:rPr lang="uk-UA" dirty="0"/>
              <a:t>сприяє формуванню оптимальної професійно-кваліфікаційної структури;</a:t>
            </a:r>
          </a:p>
          <a:p>
            <a:r>
              <a:rPr lang="uk-UA" dirty="0"/>
              <a:t>стимулює працю, установлює рівноважні ставки заробітної плати;</a:t>
            </a:r>
          </a:p>
          <a:p>
            <a:r>
              <a:rPr lang="uk-UA" dirty="0"/>
              <a:t>впливає на умови реалізації особистого трудового потенціалу;</a:t>
            </a:r>
          </a:p>
          <a:p>
            <a:r>
              <a:rPr lang="uk-UA" dirty="0"/>
              <a:t>дає інформацію про структуру попиту і пропозиції, </a:t>
            </a:r>
            <a:endParaRPr lang="uk-UA" dirty="0" smtClean="0"/>
          </a:p>
          <a:p>
            <a:pPr marL="68580" indent="0">
              <a:buNone/>
            </a:pPr>
            <a:r>
              <a:rPr lang="uk-UA" dirty="0" smtClean="0"/>
              <a:t>місткість</a:t>
            </a:r>
            <a:r>
              <a:rPr lang="uk-UA" dirty="0"/>
              <a:t>, кон’юнктуру ринку тощо.</a:t>
            </a:r>
          </a:p>
          <a:p>
            <a:endParaRPr lang="uk-UA" dirty="0"/>
          </a:p>
        </p:txBody>
      </p:sp>
      <p:pic>
        <p:nvPicPr>
          <p:cNvPr id="2053" name="Picture 5" descr="C:\Users\Anny\AppData\Local\Microsoft\Windows\Temporary Internet Files\Content.IE5\0BH02MOA\dglxasse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293096"/>
            <a:ext cx="2332856" cy="16641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9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3733800"/>
          </a:xfrm>
        </p:spPr>
        <p:txBody>
          <a:bodyPr>
            <a:normAutofit/>
          </a:bodyPr>
          <a:lstStyle/>
          <a:p>
            <a:pPr marL="68580" indent="0">
              <a:buNone/>
            </a:pPr>
            <a:r>
              <a:rPr lang="uk-UA" dirty="0"/>
              <a:t>Основними суб’єктами ринку праці, як зазначалося, є роботодавець і найманий працівник. Останній має право розпоряджатися своєю здатністю до праці. Він є власником, носієм і продавцем своєї робочої сили. Роботодавець — покупець цього товару.</a:t>
            </a:r>
          </a:p>
          <a:p>
            <a:pPr marL="68580" indent="0">
              <a:buNone/>
            </a:pPr>
            <a:r>
              <a:rPr lang="uk-UA" dirty="0"/>
              <a:t>Для найманого працівника основним джерелом засобів існування й індивідуального відтворення є його праця.</a:t>
            </a:r>
          </a:p>
          <a:p>
            <a:pPr marL="68580" indent="0">
              <a:buNone/>
            </a:pPr>
            <a:r>
              <a:rPr lang="uk-UA" dirty="0"/>
              <a:t>Суб’єктами ринку праці є також посередники між роботодавцями і найманими працівниками — держава, профспілки і спілки роботодавців</a:t>
            </a:r>
            <a:r>
              <a:rPr lang="uk-UA" dirty="0" smtClean="0"/>
              <a:t>.</a:t>
            </a:r>
          </a:p>
          <a:p>
            <a:pPr marL="68580" indent="0">
              <a:buNone/>
            </a:pPr>
            <a:endParaRPr lang="uk-UA" dirty="0" smtClean="0"/>
          </a:p>
          <a:p>
            <a:endParaRPr lang="uk-UA" dirty="0"/>
          </a:p>
        </p:txBody>
      </p:sp>
      <p:pic>
        <p:nvPicPr>
          <p:cNvPr id="3075" name="Picture 3" descr="C:\Users\Anny\AppData\Local\Microsoft\Windows\Temporary Internet Files\Content.IE5\0BH02MOA\MC90028994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79" y="2943483"/>
            <a:ext cx="3487173" cy="28257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nny\AppData\Local\Microsoft\Windows\Temporary Internet Files\Content.IE5\9PS0GJAP\MC9002972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309149"/>
            <a:ext cx="2093345" cy="209439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nny\AppData\Local\Microsoft\Windows\Temporary Internet Files\Content.IE5\OBNIV21E\MC90021301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555693"/>
            <a:ext cx="2016224" cy="160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05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3803030"/>
            <a:ext cx="9108504" cy="2002234"/>
          </a:xfrm>
          <a:noFill/>
          <a:effectLst>
            <a:outerShdw blurRad="50800" dist="38100" dir="13500000" algn="br" rotWithShape="0">
              <a:prstClr val="black">
                <a:alpha val="40000"/>
              </a:prstClr>
            </a:outerShdw>
          </a:effectLst>
        </p:spPr>
        <p:txBody>
          <a:bodyPr>
            <a:normAutofit/>
          </a:bodyPr>
          <a:lstStyle/>
          <a:p>
            <a:pPr algn="ctr"/>
            <a:r>
              <a:rPr lang="ru-RU" sz="4800" b="1" cap="none"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Поняття</a:t>
            </a:r>
            <a:r>
              <a:rPr lang="ru-RU"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ринку </a:t>
            </a:r>
            <a:r>
              <a:rPr lang="ru-RU" sz="4800" b="1" cap="none"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праці</a:t>
            </a:r>
            <a:r>
              <a:rPr lang="ru-RU"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r>
              <a:rPr lang="ru-RU" sz="4800" b="1"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ru-RU" sz="4800" b="1" cap="none"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Й</a:t>
            </a:r>
            <a:r>
              <a:rPr lang="ru-RU" sz="4800" b="1" cap="none"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ого</a:t>
            </a:r>
            <a:r>
              <a:rPr lang="ru-RU" sz="4800" b="1"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ru-RU" sz="4800" b="1" cap="none"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елементи</a:t>
            </a:r>
            <a:r>
              <a:rPr lang="ru-RU" sz="4800" b="1"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ru-RU"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і </a:t>
            </a:r>
            <a:r>
              <a:rPr lang="ru-RU" sz="4800" b="1" cap="none"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функції</a:t>
            </a:r>
            <a:r>
              <a:rPr lang="ru-RU" sz="4800" b="1" cap="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endParaRPr lang="uk-UA"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302" y="188640"/>
            <a:ext cx="5415002" cy="3384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201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5904656"/>
          </a:xfrm>
        </p:spPr>
        <p:txBody>
          <a:bodyPr>
            <a:normAutofit fontScale="92500" lnSpcReduction="10000"/>
          </a:bodyPr>
          <a:lstStyle/>
          <a:p>
            <a:pPr marL="68580" indent="0">
              <a:buNone/>
            </a:pPr>
            <a:r>
              <a:rPr lang="uk-UA" dirty="0"/>
              <a:t>Держава як суб’єкт ринку праці виконує такі функції: </a:t>
            </a:r>
            <a:endParaRPr lang="uk-UA" dirty="0" smtClean="0"/>
          </a:p>
          <a:p>
            <a:r>
              <a:rPr lang="uk-UA" dirty="0" smtClean="0"/>
              <a:t>соціально-економічну</a:t>
            </a:r>
            <a:r>
              <a:rPr lang="uk-UA" dirty="0"/>
              <a:t>, пов’язану із забезпеченням повної зайнятості, насамперед через стимулювання робочих місць у всіх секторах економіки; </a:t>
            </a:r>
            <a:endParaRPr lang="uk-UA" dirty="0" smtClean="0"/>
          </a:p>
          <a:p>
            <a:r>
              <a:rPr lang="uk-UA" dirty="0" smtClean="0"/>
              <a:t>законодавчу</a:t>
            </a:r>
            <a:r>
              <a:rPr lang="uk-UA" dirty="0"/>
              <a:t>, пов’язану з розробленням основних юридичних норм і правил; регулювання ринку праці непрямими методами; </a:t>
            </a:r>
            <a:endParaRPr lang="uk-UA" dirty="0" smtClean="0"/>
          </a:p>
          <a:p>
            <a:r>
              <a:rPr lang="uk-UA" dirty="0" smtClean="0"/>
              <a:t>захист </a:t>
            </a:r>
            <a:r>
              <a:rPr lang="uk-UA" dirty="0"/>
              <a:t>прав суб’єктів ринку праці. </a:t>
            </a:r>
          </a:p>
          <a:p>
            <a:pPr marL="68580" indent="0">
              <a:buNone/>
            </a:pPr>
            <a:r>
              <a:rPr lang="uk-UA" dirty="0" smtClean="0"/>
              <a:t>Ринковий </a:t>
            </a:r>
            <a:r>
              <a:rPr lang="uk-UA" dirty="0"/>
              <a:t>механізм являє собою єдність двох складових: </a:t>
            </a:r>
            <a:r>
              <a:rPr lang="uk-UA" dirty="0" smtClean="0"/>
              <a:t>стихійних </a:t>
            </a:r>
            <a:r>
              <a:rPr lang="uk-UA" dirty="0"/>
              <a:t>регуляторів попиту і пропозиції робочої сили і регулюючого впливу держави на ці процеси</a:t>
            </a:r>
            <a:r>
              <a:rPr lang="uk-UA" dirty="0" smtClean="0"/>
              <a:t>.</a:t>
            </a:r>
          </a:p>
          <a:p>
            <a:pPr marL="68580" indent="0">
              <a:buNone/>
            </a:pPr>
            <a:r>
              <a:rPr lang="uk-UA" dirty="0"/>
              <a:t>Регулювання ринку праці здійснюється для забезпечення відповідності між попитом і пропозицією за обсягом і структурою, тобто має на меті досягнення їх ефективної збалансованості.</a:t>
            </a:r>
          </a:p>
          <a:p>
            <a:pPr marL="68580" indent="0" algn="r">
              <a:buNone/>
            </a:pPr>
            <a:r>
              <a:rPr lang="uk-UA" dirty="0"/>
              <a:t>В умовах ринкових відносин будь-які диспропорції у виробництві призводять до порушення пропорцій ринку праці, тобто співвідношень між сукупною величиною попиту на робочу силу та її пропозицією; попитом на робочу силу та її пропозицією за галузями, регіонами; </a:t>
            </a:r>
            <a:endParaRPr lang="uk-UA" dirty="0" smtClean="0"/>
          </a:p>
          <a:p>
            <a:pPr marL="68580" indent="0" algn="r">
              <a:buNone/>
            </a:pPr>
            <a:r>
              <a:rPr lang="uk-UA" dirty="0" smtClean="0"/>
              <a:t>між </a:t>
            </a:r>
            <a:r>
              <a:rPr lang="uk-UA" dirty="0"/>
              <a:t>попитом на окремі професії, </a:t>
            </a:r>
            <a:endParaRPr lang="uk-UA" dirty="0" smtClean="0"/>
          </a:p>
          <a:p>
            <a:pPr marL="68580" indent="0" algn="r">
              <a:buNone/>
            </a:pPr>
            <a:r>
              <a:rPr lang="uk-UA" dirty="0" smtClean="0"/>
              <a:t>спеціальності </a:t>
            </a:r>
            <a:r>
              <a:rPr lang="uk-UA" dirty="0"/>
              <a:t>та їх пропозицією.</a:t>
            </a:r>
          </a:p>
          <a:p>
            <a:pPr marL="68580" indent="0">
              <a:buNone/>
            </a:pPr>
            <a:endParaRPr lang="uk-UA" dirty="0"/>
          </a:p>
          <a:p>
            <a:endParaRPr lang="uk-UA" dirty="0"/>
          </a:p>
        </p:txBody>
      </p:sp>
      <p:pic>
        <p:nvPicPr>
          <p:cNvPr id="4104" name="Picture 8" descr="C:\Program Files\Microsoft Office\MEDIA\CAGCAT10\j0149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081687"/>
            <a:ext cx="1656184" cy="168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00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544" y="3140968"/>
            <a:ext cx="8062664" cy="3010346"/>
          </a:xfrm>
        </p:spPr>
        <p:txBody>
          <a:bodyPr>
            <a:noAutofit/>
          </a:bodyPr>
          <a:lstStyle/>
          <a:p>
            <a:pPr algn="r"/>
            <a:r>
              <a:rPr lang="ru-RU"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Структура, </a:t>
            </a:r>
            <a:r>
              <a:rPr lang="ru-RU" sz="4800" b="1" cap="none"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типи</a:t>
            </a:r>
            <a:r>
              <a:rPr lang="ru-RU"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і </a:t>
            </a:r>
            <a:r>
              <a:rPr lang="ru-RU" sz="4800" b="1" cap="none"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сегменти</a:t>
            </a:r>
            <a:r>
              <a:rPr lang="ru-RU"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ru-RU" sz="4800" b="1" cap="none"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ринків</a:t>
            </a:r>
            <a:r>
              <a:rPr lang="ru-RU"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ru-RU" sz="4800" b="1" cap="none"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праці</a:t>
            </a:r>
            <a:endParaRPr lang="uk-UA" sz="4800" b="1" cap="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5128" name="Picture 8" descr="C:\Users\Anny\AppData\Local\Microsoft\Windows\Temporary Internet Files\Content.IE5\0BH02MOA\MC900116562[1].wmf"/>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7956376" y="188640"/>
            <a:ext cx="952116" cy="581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53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8856984" cy="5362600"/>
          </a:xfrm>
        </p:spPr>
        <p:txBody>
          <a:bodyPr>
            <a:normAutofit/>
          </a:bodyPr>
          <a:lstStyle/>
          <a:p>
            <a:pPr marL="68580" indent="0">
              <a:buNone/>
            </a:pPr>
            <a:r>
              <a:rPr lang="uk-UA" dirty="0"/>
              <a:t>Розрізняють </a:t>
            </a:r>
            <a:r>
              <a:rPr lang="uk-UA" dirty="0" smtClean="0"/>
              <a:t>:</a:t>
            </a:r>
          </a:p>
          <a:p>
            <a:r>
              <a:rPr lang="uk-UA" dirty="0" smtClean="0"/>
              <a:t>зовнішній</a:t>
            </a:r>
            <a:r>
              <a:rPr lang="uk-UA" dirty="0"/>
              <a:t>, або </a:t>
            </a:r>
            <a:r>
              <a:rPr lang="uk-UA" dirty="0" smtClean="0"/>
              <a:t>професійний ринок </a:t>
            </a:r>
            <a:r>
              <a:rPr lang="uk-UA" dirty="0"/>
              <a:t>праці </a:t>
            </a:r>
            <a:r>
              <a:rPr lang="uk-UA" dirty="0" smtClean="0"/>
              <a:t> </a:t>
            </a:r>
          </a:p>
          <a:p>
            <a:r>
              <a:rPr lang="uk-UA" dirty="0" smtClean="0"/>
              <a:t>внутрішній </a:t>
            </a:r>
            <a:r>
              <a:rPr lang="uk-UA" dirty="0"/>
              <a:t>ринок</a:t>
            </a:r>
            <a:r>
              <a:rPr lang="uk-UA" dirty="0" smtClean="0"/>
              <a:t>.</a:t>
            </a:r>
          </a:p>
          <a:p>
            <a:pPr marL="68580" indent="0">
              <a:buNone/>
            </a:pPr>
            <a:endParaRPr lang="uk-UA" dirty="0"/>
          </a:p>
          <a:p>
            <a:pPr marL="68580" indent="0">
              <a:buNone/>
            </a:pPr>
            <a:r>
              <a:rPr lang="uk-UA" u="sng" dirty="0"/>
              <a:t>З</a:t>
            </a:r>
            <a:r>
              <a:rPr lang="uk-UA" u="sng" dirty="0" smtClean="0"/>
              <a:t>овнішній </a:t>
            </a:r>
            <a:r>
              <a:rPr lang="uk-UA" u="sng" dirty="0"/>
              <a:t>ринок</a:t>
            </a:r>
            <a:r>
              <a:rPr lang="uk-UA" dirty="0"/>
              <a:t> охоплює відносини між продавцями і покупцями робочої сили в масштабах країни, регіону, галузі. Це відносини, що виникають з приводу наймання працівників відповідної професії, спеціальності, а отже, потребують жорсткої класифікації робіт і чіткого визначення їх змісту</a:t>
            </a:r>
            <a:r>
              <a:rPr lang="uk-UA" dirty="0" smtClean="0"/>
              <a:t>.</a:t>
            </a:r>
          </a:p>
          <a:p>
            <a:pPr marL="68580" indent="0">
              <a:buNone/>
            </a:pPr>
            <a:r>
              <a:rPr lang="uk-UA" dirty="0"/>
              <a:t>На зовнішньому ринку діють галузеві профспілки, які об’єднують працівників окремих галузей, а також профспілки, які об’єднують працівників за професіями. Зовнішній ринок характеризується значною плинністю кадрів, тобто він припускає </a:t>
            </a:r>
            <a:endParaRPr lang="uk-UA" dirty="0" smtClean="0"/>
          </a:p>
          <a:p>
            <a:pPr marL="68580" indent="0">
              <a:buNone/>
            </a:pPr>
            <a:r>
              <a:rPr lang="uk-UA" dirty="0" smtClean="0"/>
              <a:t>можливість </a:t>
            </a:r>
            <a:r>
              <a:rPr lang="uk-UA" dirty="0"/>
              <a:t>вільного переходу з </a:t>
            </a:r>
            <a:endParaRPr lang="uk-UA" dirty="0" smtClean="0"/>
          </a:p>
          <a:p>
            <a:pPr marL="68580" indent="0">
              <a:buNone/>
            </a:pPr>
            <a:r>
              <a:rPr lang="uk-UA" dirty="0" smtClean="0"/>
              <a:t>одного </a:t>
            </a:r>
            <a:r>
              <a:rPr lang="uk-UA" dirty="0"/>
              <a:t>місця роботи на інше.</a:t>
            </a:r>
          </a:p>
          <a:p>
            <a:pPr marL="68580" indent="0">
              <a:buNone/>
            </a:pPr>
            <a:endParaRPr lang="uk-UA" dirty="0"/>
          </a:p>
          <a:p>
            <a:endParaRPr lang="uk-UA" dirty="0"/>
          </a:p>
        </p:txBody>
      </p:sp>
      <p:pic>
        <p:nvPicPr>
          <p:cNvPr id="7174" name="Picture 6" descr="C:\Users\Anny\AppData\Local\Microsoft\Windows\Temporary Internet Files\Content.IE5\0BH02MOA\MC9000905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168159"/>
            <a:ext cx="3635896" cy="266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2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04664"/>
            <a:ext cx="8856984" cy="5550484"/>
          </a:xfrm>
        </p:spPr>
        <p:txBody>
          <a:bodyPr>
            <a:normAutofit/>
          </a:bodyPr>
          <a:lstStyle/>
          <a:p>
            <a:pPr marL="68580" indent="0">
              <a:buNone/>
            </a:pPr>
            <a:r>
              <a:rPr lang="uk-UA" u="sng" dirty="0"/>
              <a:t>Внутрішній ринок</a:t>
            </a:r>
            <a:r>
              <a:rPr lang="uk-UA" dirty="0"/>
              <a:t> являє собою систему соціально-трудових відносин у межах одного підприємства, всередині якого розміщення робочої сили і визначення її ціни, тобто заробітної плати, відбуваються згідно з адміністративними правилами і процедурами.</a:t>
            </a:r>
            <a:br>
              <a:rPr lang="uk-UA" dirty="0"/>
            </a:br>
            <a:r>
              <a:rPr lang="uk-UA" dirty="0"/>
              <a:t>Внутрішній ринок передбачає рух кадрів усередині підприємства, переміщення з однієї посади (роботи) на іншу. Це переміщення може відбуватися як по горизонталі, так і по вертикалі. По горизонталі — переведенням на інше робоче місце без змін у кваліфікації, без підвищення в посаді. По вертикалі — переведенням на інше робоче місце з підвищенням у посаді або на роботу, що потребує вищої кваліфікації</a:t>
            </a:r>
            <a:r>
              <a:rPr lang="uk-UA" dirty="0"/>
              <a:t>. Конкретне функціонування внутрішніх ринків виражається через кадрову політику підприємств.</a:t>
            </a:r>
          </a:p>
          <a:p>
            <a:pPr marL="68580" indent="0">
              <a:buNone/>
            </a:pPr>
            <a:r>
              <a:rPr lang="uk-UA" dirty="0"/>
              <a:t>Розвиток внутрішнього ринку сприяє зниженню </a:t>
            </a:r>
            <a:endParaRPr lang="uk-UA" dirty="0" smtClean="0"/>
          </a:p>
          <a:p>
            <a:pPr marL="68580" indent="0">
              <a:buNone/>
            </a:pPr>
            <a:r>
              <a:rPr lang="uk-UA" dirty="0" smtClean="0"/>
              <a:t>плинності </a:t>
            </a:r>
            <a:r>
              <a:rPr lang="uk-UA" dirty="0"/>
              <a:t>кадрів, оскільки підприємство </a:t>
            </a:r>
            <a:r>
              <a:rPr lang="uk-UA" dirty="0" err="1" smtClean="0"/>
              <a:t>зацыкавлене</a:t>
            </a:r>
            <a:r>
              <a:rPr lang="uk-UA" dirty="0" smtClean="0"/>
              <a:t> </a:t>
            </a:r>
          </a:p>
          <a:p>
            <a:pPr marL="68580" indent="0">
              <a:buNone/>
            </a:pPr>
            <a:r>
              <a:rPr lang="uk-UA" dirty="0" smtClean="0"/>
              <a:t>в </a:t>
            </a:r>
            <a:r>
              <a:rPr lang="uk-UA" dirty="0"/>
              <a:t>збереженні працівників, які знають специфіку його </a:t>
            </a:r>
            <a:endParaRPr lang="uk-UA" dirty="0" smtClean="0"/>
          </a:p>
          <a:p>
            <a:pPr marL="68580" indent="0" algn="r">
              <a:buNone/>
            </a:pPr>
            <a:r>
              <a:rPr lang="uk-UA" dirty="0"/>
              <a:t>в</a:t>
            </a:r>
            <a:r>
              <a:rPr lang="uk-UA" dirty="0" smtClean="0"/>
              <a:t>иробництва                                  .</a:t>
            </a:r>
            <a:endParaRPr lang="uk-UA" dirty="0"/>
          </a:p>
          <a:p>
            <a:pPr marL="68580" indent="0">
              <a:buNone/>
            </a:pPr>
            <a:endParaRPr lang="uk-UA" dirty="0"/>
          </a:p>
        </p:txBody>
      </p:sp>
      <p:pic>
        <p:nvPicPr>
          <p:cNvPr id="8194" name="Picture 2" descr="C:\Users\Anny\AppData\Local\Microsoft\Windows\Temporary Internet Files\Content.IE5\MPSX3A50\MC9003035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7275" y="4093615"/>
            <a:ext cx="2019221" cy="186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56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60648"/>
            <a:ext cx="9036496" cy="3733800"/>
          </a:xfrm>
        </p:spPr>
        <p:txBody>
          <a:bodyPr>
            <a:normAutofit/>
          </a:bodyPr>
          <a:lstStyle/>
          <a:p>
            <a:pPr marL="68580" indent="0">
              <a:buNone/>
            </a:pPr>
            <a:r>
              <a:rPr lang="uk-UA" dirty="0" smtClean="0"/>
              <a:t>Профспілки </a:t>
            </a:r>
            <a:r>
              <a:rPr lang="uk-UA" dirty="0"/>
              <a:t>об’єднують працівників підприємства незалежно від їхніх професій. Зайнятість тут гарантується більшою мірою, ніж на зовнішньому ринку праці, що, у свою чергу, сприяє підвищенню ефективності використання трудового потенціалу.</a:t>
            </a:r>
          </a:p>
          <a:p>
            <a:pPr marL="68580" indent="0">
              <a:buNone/>
            </a:pPr>
            <a:r>
              <a:rPr lang="uk-UA" dirty="0"/>
              <a:t>Зовнішній і внутрішній ринки тісно пов’язані. У країнах з розвинутою економікою може переважати як один, так і інший ринок праці. Наприклад, у США переважає зовнішній ринок праці, в Японії — добре організований внутрішній ринок.</a:t>
            </a:r>
          </a:p>
          <a:p>
            <a:pPr marL="68580" indent="0">
              <a:buNone/>
            </a:pPr>
            <a:r>
              <a:rPr lang="uk-UA" dirty="0"/>
              <a:t>Практика функціонування ринків праці в багатьох країнах свідчить про існування відкритого і прихованого ринків праці.</a:t>
            </a:r>
          </a:p>
          <a:p>
            <a:endParaRPr lang="uk-UA" dirty="0"/>
          </a:p>
        </p:txBody>
      </p:sp>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backgroundRemoval t="2833" b="90000" l="10000" r="90000">
                        <a14:backgroundMark x1="43938" y1="45917" x2="46875" y2="45917"/>
                        <a14:backgroundMark x1="52063" y1="46333" x2="54625" y2="49750"/>
                        <a14:backgroundMark x1="52688" y1="53250" x2="52688" y2="56667"/>
                        <a14:backgroundMark x1="62687" y1="51917" x2="62687" y2="51917"/>
                        <a14:backgroundMark x1="65312" y1="54083" x2="65312" y2="54083"/>
                        <a14:backgroundMark x1="57563" y1="50250" x2="57563" y2="50250"/>
                        <a14:backgroundMark x1="62063" y1="83000" x2="62063" y2="83000"/>
                        <a14:backgroundMark x1="64312" y1="81250" x2="64312" y2="81250"/>
                        <a14:backgroundMark x1="66563" y1="80417" x2="66563" y2="80417"/>
                        <a14:backgroundMark x1="56250" y1="83417" x2="56250" y2="83417"/>
                        <a14:backgroundMark x1="59500" y1="83417" x2="59500" y2="83417"/>
                        <a14:backgroundMark x1="35250" y1="83417" x2="35250" y2="83417"/>
                        <a14:backgroundMark x1="42313" y1="85167" x2="42313" y2="85167"/>
                        <a14:backgroundMark x1="39750" y1="83833" x2="39750" y2="83833"/>
                        <a14:backgroundMark x1="31375" y1="81250" x2="31375" y2="81250"/>
                      </a14:backgroundRemoval>
                    </a14:imgEffect>
                  </a14:imgLayer>
                </a14:imgProps>
              </a:ext>
              <a:ext uri="{28A0092B-C50C-407E-A947-70E740481C1C}">
                <a14:useLocalDpi xmlns:a14="http://schemas.microsoft.com/office/drawing/2010/main" val="0"/>
              </a:ext>
            </a:extLst>
          </a:blip>
          <a:stretch>
            <a:fillRect/>
          </a:stretch>
        </p:blipFill>
        <p:spPr>
          <a:xfrm>
            <a:off x="4716016" y="3212976"/>
            <a:ext cx="4128459" cy="3096344"/>
          </a:xfrm>
          <a:prstGeom prst="rect">
            <a:avLst/>
          </a:prstGeom>
        </p:spPr>
      </p:pic>
      <p:pic>
        <p:nvPicPr>
          <p:cNvPr id="6152" name="Picture 8" descr="C:\Users\Anny\AppData\Local\Microsoft\Windows\Temporary Internet Files\Content.IE5\MPSX3A50\MC900439356[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238" b="96762" l="0" r="97714">
                        <a14:foregroundMark x1="5905" y1="27714" x2="6952" y2="36095"/>
                        <a14:foregroundMark x1="50476" y1="5714" x2="50095" y2="13524"/>
                        <a14:foregroundMark x1="90667" y1="30000" x2="91333" y2="35143"/>
                        <a14:backgroundMark x1="47429" y1="23333" x2="47429" y2="23333"/>
                        <a14:backgroundMark x1="50762" y1="25333" x2="50762" y2="25333"/>
                      </a14:backgroundRemoval>
                    </a14:imgEffect>
                  </a14:imgLayer>
                </a14:imgProps>
              </a:ext>
              <a:ext uri="{28A0092B-C50C-407E-A947-70E740481C1C}">
                <a14:useLocalDpi xmlns:a14="http://schemas.microsoft.com/office/drawing/2010/main" val="0"/>
              </a:ext>
            </a:extLst>
          </a:blip>
          <a:srcRect/>
          <a:stretch>
            <a:fillRect/>
          </a:stretch>
        </p:blipFill>
        <p:spPr bwMode="auto">
          <a:xfrm rot="21073423">
            <a:off x="1631539" y="3540968"/>
            <a:ext cx="2264296" cy="22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47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049" y="116632"/>
            <a:ext cx="8928992" cy="4061047"/>
          </a:xfrm>
        </p:spPr>
        <p:txBody>
          <a:bodyPr>
            <a:normAutofit/>
          </a:bodyPr>
          <a:lstStyle/>
          <a:p>
            <a:pPr marL="68580" indent="0">
              <a:buNone/>
            </a:pPr>
            <a:r>
              <a:rPr lang="ru-RU" u="sng" dirty="0" err="1"/>
              <a:t>Відкритий</a:t>
            </a:r>
            <a:r>
              <a:rPr lang="ru-RU" u="sng" dirty="0"/>
              <a:t> </a:t>
            </a:r>
            <a:r>
              <a:rPr lang="ru-RU" u="sng" dirty="0" err="1"/>
              <a:t>ринок</a:t>
            </a:r>
            <a:r>
              <a:rPr lang="ru-RU" dirty="0"/>
              <a:t> </a:t>
            </a:r>
            <a:r>
              <a:rPr lang="ru-RU" dirty="0" err="1"/>
              <a:t>охоплює</a:t>
            </a:r>
            <a:r>
              <a:rPr lang="ru-RU" dirty="0"/>
              <a:t> все </a:t>
            </a:r>
            <a:r>
              <a:rPr lang="ru-RU" dirty="0" err="1"/>
              <a:t>працездатне</a:t>
            </a:r>
            <a:r>
              <a:rPr lang="ru-RU" dirty="0"/>
              <a:t> </a:t>
            </a:r>
            <a:r>
              <a:rPr lang="ru-RU" dirty="0" err="1"/>
              <a:t>населення</a:t>
            </a:r>
            <a:r>
              <a:rPr lang="ru-RU" dirty="0"/>
              <a:t>. </a:t>
            </a:r>
            <a:r>
              <a:rPr lang="ru-RU" dirty="0" err="1"/>
              <a:t>Це</a:t>
            </a:r>
            <a:r>
              <a:rPr lang="ru-RU" dirty="0"/>
              <a:t> </a:t>
            </a:r>
            <a:r>
              <a:rPr lang="ru-RU" dirty="0" err="1"/>
              <a:t>насамперед</a:t>
            </a:r>
            <a:r>
              <a:rPr lang="ru-RU" dirty="0"/>
              <a:t> </a:t>
            </a:r>
            <a:r>
              <a:rPr lang="ru-RU" dirty="0" err="1"/>
              <a:t>організована</a:t>
            </a:r>
            <a:r>
              <a:rPr lang="ru-RU" dirty="0"/>
              <a:t>, </a:t>
            </a:r>
            <a:r>
              <a:rPr lang="ru-RU" dirty="0" err="1"/>
              <a:t>офіційна</a:t>
            </a:r>
            <a:r>
              <a:rPr lang="ru-RU" dirty="0"/>
              <a:t> </a:t>
            </a:r>
            <a:r>
              <a:rPr lang="ru-RU" dirty="0" err="1"/>
              <a:t>частина</a:t>
            </a:r>
            <a:r>
              <a:rPr lang="ru-RU" dirty="0"/>
              <a:t> ринку — </a:t>
            </a:r>
            <a:r>
              <a:rPr lang="ru-RU" dirty="0" err="1"/>
              <a:t>населення</a:t>
            </a:r>
            <a:r>
              <a:rPr lang="ru-RU" dirty="0"/>
              <a:t>, яке </a:t>
            </a:r>
            <a:r>
              <a:rPr lang="ru-RU" dirty="0" err="1"/>
              <a:t>перебуває</a:t>
            </a:r>
            <a:r>
              <a:rPr lang="ru-RU" dirty="0"/>
              <a:t> на </a:t>
            </a:r>
            <a:r>
              <a:rPr lang="ru-RU" dirty="0" err="1"/>
              <a:t>обліку</a:t>
            </a:r>
            <a:r>
              <a:rPr lang="ru-RU" dirty="0"/>
              <a:t> в </a:t>
            </a:r>
            <a:r>
              <a:rPr lang="ru-RU" dirty="0" err="1"/>
              <a:t>державних</a:t>
            </a:r>
            <a:r>
              <a:rPr lang="ru-RU" dirty="0"/>
              <a:t> службах </a:t>
            </a:r>
            <a:r>
              <a:rPr lang="ru-RU" dirty="0" err="1"/>
              <a:t>зайнятості</a:t>
            </a:r>
            <a:r>
              <a:rPr lang="ru-RU" dirty="0"/>
              <a:t>, </a:t>
            </a:r>
            <a:r>
              <a:rPr lang="ru-RU" dirty="0" err="1"/>
              <a:t>тобто</a:t>
            </a:r>
            <a:r>
              <a:rPr lang="ru-RU" dirty="0"/>
              <a:t> </a:t>
            </a:r>
            <a:r>
              <a:rPr lang="ru-RU" dirty="0" err="1"/>
              <a:t>безробітні</a:t>
            </a:r>
            <a:r>
              <a:rPr lang="ru-RU" dirty="0"/>
              <a:t>, а </a:t>
            </a:r>
            <a:r>
              <a:rPr lang="ru-RU" dirty="0" err="1"/>
              <a:t>також</a:t>
            </a:r>
            <a:r>
              <a:rPr lang="ru-RU" dirty="0"/>
              <a:t> </a:t>
            </a:r>
            <a:r>
              <a:rPr lang="ru-RU" dirty="0" err="1"/>
              <a:t>випускники</a:t>
            </a:r>
            <a:r>
              <a:rPr lang="ru-RU" dirty="0"/>
              <a:t> </a:t>
            </a:r>
            <a:r>
              <a:rPr lang="ru-RU" dirty="0" err="1"/>
              <a:t>державної</a:t>
            </a:r>
            <a:r>
              <a:rPr lang="ru-RU" dirty="0"/>
              <a:t> </a:t>
            </a:r>
            <a:r>
              <a:rPr lang="ru-RU" dirty="0" err="1"/>
              <a:t>служби</a:t>
            </a:r>
            <a:r>
              <a:rPr lang="ru-RU" dirty="0"/>
              <a:t> </a:t>
            </a:r>
            <a:r>
              <a:rPr lang="ru-RU" dirty="0" err="1"/>
              <a:t>професійного</a:t>
            </a:r>
            <a:r>
              <a:rPr lang="ru-RU" dirty="0"/>
              <a:t> </a:t>
            </a:r>
            <a:r>
              <a:rPr lang="ru-RU" dirty="0" err="1"/>
              <a:t>навчання</a:t>
            </a:r>
            <a:r>
              <a:rPr lang="ru-RU" dirty="0"/>
              <a:t>. Друга, </a:t>
            </a:r>
            <a:r>
              <a:rPr lang="ru-RU" dirty="0" err="1"/>
              <a:t>неофіційна</a:t>
            </a:r>
            <a:r>
              <a:rPr lang="ru-RU" dirty="0"/>
              <a:t>, </a:t>
            </a:r>
            <a:r>
              <a:rPr lang="ru-RU" dirty="0" err="1"/>
              <a:t>частина</a:t>
            </a:r>
            <a:r>
              <a:rPr lang="ru-RU" dirty="0"/>
              <a:t> </a:t>
            </a:r>
            <a:r>
              <a:rPr lang="ru-RU" dirty="0" err="1"/>
              <a:t>охоплює</a:t>
            </a:r>
            <a:r>
              <a:rPr lang="ru-RU" dirty="0"/>
              <a:t> тих </a:t>
            </a:r>
            <a:r>
              <a:rPr lang="ru-RU" dirty="0" err="1"/>
              <a:t>громадян</a:t>
            </a:r>
            <a:r>
              <a:rPr lang="ru-RU" dirty="0"/>
              <a:t>, </a:t>
            </a:r>
            <a:r>
              <a:rPr lang="ru-RU" dirty="0" err="1"/>
              <a:t>які</a:t>
            </a:r>
            <a:r>
              <a:rPr lang="ru-RU" dirty="0"/>
              <a:t> </a:t>
            </a:r>
            <a:r>
              <a:rPr lang="ru-RU" dirty="0" err="1"/>
              <a:t>намагаються</a:t>
            </a:r>
            <a:r>
              <a:rPr lang="ru-RU" dirty="0"/>
              <a:t> </a:t>
            </a:r>
            <a:r>
              <a:rPr lang="ru-RU" dirty="0" err="1"/>
              <a:t>влаштуватися</a:t>
            </a:r>
            <a:r>
              <a:rPr lang="ru-RU" dirty="0"/>
              <a:t> на роботу через </a:t>
            </a:r>
            <a:r>
              <a:rPr lang="ru-RU" dirty="0" err="1"/>
              <a:t>прямі</a:t>
            </a:r>
            <a:r>
              <a:rPr lang="ru-RU" dirty="0"/>
              <a:t> </a:t>
            </a:r>
            <a:r>
              <a:rPr lang="ru-RU" dirty="0" err="1"/>
              <a:t>контакти</a:t>
            </a:r>
            <a:r>
              <a:rPr lang="ru-RU" dirty="0"/>
              <a:t> з </a:t>
            </a:r>
            <a:r>
              <a:rPr lang="ru-RU" dirty="0" err="1"/>
              <a:t>підприємствами</a:t>
            </a:r>
            <a:r>
              <a:rPr lang="ru-RU" dirty="0"/>
              <a:t> </a:t>
            </a:r>
            <a:r>
              <a:rPr lang="ru-RU" dirty="0" err="1"/>
              <a:t>або</a:t>
            </a:r>
            <a:r>
              <a:rPr lang="ru-RU" dirty="0"/>
              <a:t> з </a:t>
            </a:r>
            <a:r>
              <a:rPr lang="ru-RU" dirty="0" err="1"/>
              <a:t>недержавними</a:t>
            </a:r>
            <a:r>
              <a:rPr lang="ru-RU" dirty="0"/>
              <a:t> структурами </a:t>
            </a:r>
            <a:r>
              <a:rPr lang="ru-RU" dirty="0" err="1"/>
              <a:t>працевлаштування</a:t>
            </a:r>
            <a:r>
              <a:rPr lang="ru-RU" dirty="0"/>
              <a:t> і </a:t>
            </a:r>
            <a:r>
              <a:rPr lang="ru-RU" dirty="0" err="1"/>
              <a:t>професійного</a:t>
            </a:r>
            <a:r>
              <a:rPr lang="ru-RU" dirty="0"/>
              <a:t> </a:t>
            </a:r>
            <a:r>
              <a:rPr lang="ru-RU" dirty="0" err="1"/>
              <a:t>навчання</a:t>
            </a:r>
            <a:r>
              <a:rPr lang="ru-RU" dirty="0"/>
              <a:t>.</a:t>
            </a:r>
            <a:endParaRPr lang="uk-UA" dirty="0"/>
          </a:p>
        </p:txBody>
      </p:sp>
      <p:pic>
        <p:nvPicPr>
          <p:cNvPr id="9219" name="Picture 3" descr="C:\Users\Anny\AppData\Local\Microsoft\Windows\Temporary Internet Files\Content.IE5\OBNIV21E\MP9003875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9" y="2439144"/>
            <a:ext cx="1550019" cy="21729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nny\AppData\Local\Microsoft\Windows\Temporary Internet Files\Content.IE5\MPSX3A50\MP9003829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918" y="4221088"/>
            <a:ext cx="1664890" cy="118920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Anny\AppData\Local\Microsoft\Windows\Temporary Internet Files\Content.IE5\0BH02MOA\MP90038297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2439144"/>
            <a:ext cx="2088232" cy="1491594"/>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Anny\AppData\Local\Microsoft\Windows\Temporary Internet Files\Content.IE5\OBNIV21E\MP9003830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1550" y="4862189"/>
            <a:ext cx="1622738" cy="115909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Anny\AppData\Local\Microsoft\Windows\Temporary Internet Files\Content.IE5\MPSX3A50\MP90038298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8097" y="2698930"/>
            <a:ext cx="1447295" cy="202621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C:\Users\Anny\AppData\Local\Microsoft\Windows\Temporary Internet Files\Content.IE5\9PS0GJAP\MP90038757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8781" y="2320280"/>
            <a:ext cx="1047715" cy="1468760"/>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1" descr="C:\Users\Anny\AppData\Local\Microsoft\Windows\Temporary Internet Files\Content.IE5\OBNIV21E\MP90038297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482" y="2754052"/>
            <a:ext cx="1889854" cy="134989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C:\Users\Anny\AppData\Local\Microsoft\Windows\Temporary Internet Files\Content.IE5\MPSX3A50\MP900382976[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1087" y="4168859"/>
            <a:ext cx="1146897" cy="1605655"/>
          </a:xfrm>
          <a:prstGeom prst="rect">
            <a:avLst/>
          </a:prstGeom>
          <a:noFill/>
          <a:extLst>
            <a:ext uri="{909E8E84-426E-40DD-AFC4-6F175D3DCCD1}">
              <a14:hiddenFill xmlns:a14="http://schemas.microsoft.com/office/drawing/2010/main">
                <a:solidFill>
                  <a:srgbClr val="FFFFFF"/>
                </a:solidFill>
              </a14:hiddenFill>
            </a:ext>
          </a:extLst>
        </p:spPr>
      </p:pic>
      <p:pic>
        <p:nvPicPr>
          <p:cNvPr id="9229" name="Picture 13" descr="C:\Users\Anny\AppData\Local\Microsoft\Windows\Temporary Internet Files\Content.IE5\0BH02MOA\MP900387548[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78323" y="4379403"/>
            <a:ext cx="1160646" cy="162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7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5145361"/>
          </a:xfrm>
        </p:spPr>
        <p:txBody>
          <a:bodyPr>
            <a:normAutofit/>
          </a:bodyPr>
          <a:lstStyle/>
          <a:p>
            <a:pPr marL="68580" indent="0">
              <a:buNone/>
            </a:pPr>
            <a:r>
              <a:rPr lang="uk-UA" u="sng" dirty="0"/>
              <a:t>До прихованого ринку</a:t>
            </a:r>
            <a:r>
              <a:rPr lang="uk-UA" dirty="0"/>
              <a:t> належать працівники, які зайняті на підприємствах і в організаціях, проте мають велику ймовірність опинитися без роботи з причини зниження темпів розвитку виробництва, його конверсії, ліквідації колишніх економічних і виробничих </a:t>
            </a:r>
            <a:r>
              <a:rPr lang="uk-UA" dirty="0" smtClean="0"/>
              <a:t>взаємозв’язків.</a:t>
            </a:r>
          </a:p>
          <a:p>
            <a:pPr marL="68580" indent="0">
              <a:buNone/>
            </a:pPr>
            <a:endParaRPr lang="uk-UA" dirty="0"/>
          </a:p>
          <a:p>
            <a:pPr marL="68580" indent="0">
              <a:buNone/>
            </a:pPr>
            <a:r>
              <a:rPr lang="uk-UA" dirty="0"/>
              <a:t>Ринок праці підрозділяється на окремі частини — цільові ринки, які називаються сегментами.</a:t>
            </a:r>
          </a:p>
          <a:p>
            <a:pPr marL="68580" indent="0">
              <a:buNone/>
            </a:pPr>
            <a:r>
              <a:rPr lang="uk-UA" u="sng" dirty="0"/>
              <a:t>Сегментація ринку праці </a:t>
            </a:r>
            <a:r>
              <a:rPr lang="uk-UA" dirty="0"/>
              <a:t>— це поділ працівників і робочих місць на замкнуті сектори, зони, які обмежують мобільність робочої сили своїми рамками.</a:t>
            </a:r>
          </a:p>
          <a:p>
            <a:endParaRPr lang="uk-UA" dirty="0"/>
          </a:p>
        </p:txBody>
      </p:sp>
      <p:pic>
        <p:nvPicPr>
          <p:cNvPr id="10244" name="Picture 4" descr="C:\Users\Anny\AppData\Local\Microsoft\Windows\Temporary Internet Files\Content.IE5\0BH02MOA\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682712"/>
            <a:ext cx="4241226"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Anny\AppData\Local\Microsoft\Windows\Temporary Internet Files\Content.IE5\MPSX3A50\dglxasset[1].as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141741"/>
            <a:ext cx="1824228" cy="127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338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83839"/>
            <a:ext cx="8928992" cy="4209257"/>
          </a:xfrm>
        </p:spPr>
        <p:txBody>
          <a:bodyPr>
            <a:normAutofit lnSpcReduction="10000"/>
          </a:bodyPr>
          <a:lstStyle/>
          <a:p>
            <a:pPr marL="68580" indent="0">
              <a:buNone/>
            </a:pPr>
            <a:r>
              <a:rPr lang="uk-UA" dirty="0"/>
              <a:t>Ознаками сегментації можуть бути:</a:t>
            </a:r>
          </a:p>
          <a:p>
            <a:r>
              <a:rPr lang="uk-UA" dirty="0"/>
              <a:t>територіальне положення — регіон, місто, район тощо;</a:t>
            </a:r>
          </a:p>
          <a:p>
            <a:r>
              <a:rPr lang="uk-UA" dirty="0"/>
              <a:t>демографічні характеристики — </a:t>
            </a:r>
            <a:r>
              <a:rPr lang="uk-UA" dirty="0" err="1"/>
              <a:t>статево-віковий</a:t>
            </a:r>
            <a:r>
              <a:rPr lang="uk-UA" dirty="0"/>
              <a:t> і сімейний склад населення;</a:t>
            </a:r>
          </a:p>
          <a:p>
            <a:r>
              <a:rPr lang="uk-UA" dirty="0"/>
              <a:t>соціально-економічні характеристики — рівень освіти, професійно-кваліфікаційний склад працівників, стаж роботи тощо;</a:t>
            </a:r>
          </a:p>
          <a:p>
            <a:r>
              <a:rPr lang="uk-UA" dirty="0"/>
              <a:t>економічні критерії — розподіл покупців за формами власності, за їхнім фінансовим станом; розподіл продавців за рівнем матеріальної забезпеченості та ін.;</a:t>
            </a:r>
          </a:p>
          <a:p>
            <a:r>
              <a:rPr lang="uk-UA" dirty="0" err="1"/>
              <a:t>психографічні</a:t>
            </a:r>
            <a:r>
              <a:rPr lang="uk-UA" dirty="0"/>
              <a:t> показники — особисті якості працівників, їх належність до певних верств і прошарків суспільства тощо;</a:t>
            </a:r>
          </a:p>
          <a:p>
            <a:r>
              <a:rPr lang="uk-UA" dirty="0"/>
              <a:t>поведінкові характеристики — мотивація зайнятості та ін.</a:t>
            </a:r>
          </a:p>
          <a:p>
            <a:endParaRPr lang="uk-UA" dirty="0"/>
          </a:p>
        </p:txBody>
      </p:sp>
      <p:pic>
        <p:nvPicPr>
          <p:cNvPr id="11267" name="Picture 3" descr="C:\Users\Anny\AppData\Local\Microsoft\Windows\Temporary Internet Files\Content.IE5\MPSX3A50\MP900449121[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27"/>
          <a:stretch/>
        </p:blipFill>
        <p:spPr bwMode="auto">
          <a:xfrm>
            <a:off x="6156176" y="4005064"/>
            <a:ext cx="2517201" cy="2006842"/>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Anny\AppData\Local\Microsoft\Windows\Temporary Internet Files\Content.IE5\9PS0GJAP\MC9002371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005064"/>
            <a:ext cx="2736304" cy="164778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C:\Users\Anny\AppData\Local\Microsoft\Windows\Temporary Internet Files\Content.IE5\9PS0GJAP\MC9003055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077073"/>
            <a:ext cx="1440160" cy="139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896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640960" cy="3733800"/>
          </a:xfrm>
        </p:spPr>
        <p:txBody>
          <a:bodyPr>
            <a:normAutofit/>
          </a:bodyPr>
          <a:lstStyle/>
          <a:p>
            <a:pPr marL="68580" indent="0">
              <a:buNone/>
            </a:pPr>
            <a:r>
              <a:rPr lang="uk-UA" dirty="0"/>
              <a:t>Великого значення набуває створення сегментів для тих, хто особливо потребує соціальної підтримки з боку держави. Це такі </a:t>
            </a:r>
            <a:r>
              <a:rPr lang="uk-UA" dirty="0" err="1"/>
              <a:t>малоконкурентоспроможні</a:t>
            </a:r>
            <a:r>
              <a:rPr lang="uk-UA" dirty="0"/>
              <a:t> групи осіб, яким потрібна робота: молодь, котра досягла працездатного віку, працівники похилого віку, інваліди, жінки з дітьми.</a:t>
            </a:r>
          </a:p>
          <a:p>
            <a:pPr marL="68580" indent="0">
              <a:buNone/>
            </a:pPr>
            <a:r>
              <a:rPr lang="uk-UA" dirty="0"/>
              <a:t>Сегментація ринку праці передбачає поділ ринку праці на дві частини: </a:t>
            </a:r>
            <a:r>
              <a:rPr lang="uk-UA" u="sng" dirty="0"/>
              <a:t>первинний </a:t>
            </a:r>
            <a:r>
              <a:rPr lang="uk-UA" dirty="0"/>
              <a:t>і </a:t>
            </a:r>
            <a:r>
              <a:rPr lang="uk-UA" u="sng" dirty="0"/>
              <a:t>вторинний ринки праці</a:t>
            </a:r>
            <a:r>
              <a:rPr lang="uk-UA" dirty="0"/>
              <a:t>.</a:t>
            </a:r>
          </a:p>
          <a:p>
            <a:endParaRPr lang="uk-UA" dirty="0"/>
          </a:p>
        </p:txBody>
      </p:sp>
      <p:pic>
        <p:nvPicPr>
          <p:cNvPr id="12291" name="Picture 3" descr="C:\Users\Anny\AppData\Local\Microsoft\Windows\Temporary Internet Files\Content.IE5\9PS0GJAP\MC90043807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943878"/>
            <a:ext cx="2662163" cy="21288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Anny\AppData\Local\Microsoft\Windows\Temporary Internet Files\Content.IE5\0BH02MOA\MC9003982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2931398"/>
            <a:ext cx="2032035" cy="2153786"/>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Anny\AppData\Local\Microsoft\Windows\Temporary Internet Files\Content.IE5\0BH02MOA\MC90030137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3468" y="3015604"/>
            <a:ext cx="2897004" cy="250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0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260648"/>
            <a:ext cx="4248472" cy="5400600"/>
          </a:xfrm>
        </p:spPr>
        <p:txBody>
          <a:bodyPr>
            <a:normAutofit fontScale="92500"/>
          </a:bodyPr>
          <a:lstStyle/>
          <a:p>
            <a:pPr marL="68580" indent="0">
              <a:buNone/>
            </a:pPr>
            <a:r>
              <a:rPr lang="uk-UA" u="sng" dirty="0"/>
              <a:t>Первинний ринок</a:t>
            </a:r>
            <a:r>
              <a:rPr lang="uk-UA" dirty="0"/>
              <a:t> характеризується тим, що на ньому присутні «хороші роботи». Ознаками цього ринку є:</a:t>
            </a:r>
          </a:p>
          <a:p>
            <a:r>
              <a:rPr lang="uk-UA" dirty="0"/>
              <a:t>стабільність зайнятості і надійності становища працівника;</a:t>
            </a:r>
          </a:p>
          <a:p>
            <a:r>
              <a:rPr lang="uk-UA" dirty="0"/>
              <a:t>високий рівень заробітної плати;</a:t>
            </a:r>
          </a:p>
          <a:p>
            <a:r>
              <a:rPr lang="uk-UA" dirty="0"/>
              <a:t>чітко визначені можливості для професійного росту (трудової кар’єри);</a:t>
            </a:r>
          </a:p>
          <a:p>
            <a:r>
              <a:rPr lang="uk-UA" dirty="0"/>
              <a:t>використання прогресивних технологій, що потребують високої кваліфікації працівників;</a:t>
            </a:r>
          </a:p>
          <a:p>
            <a:r>
              <a:rPr lang="uk-UA" dirty="0"/>
              <a:t>наявність ефективних профспілок.</a:t>
            </a:r>
          </a:p>
          <a:p>
            <a:endParaRPr lang="uk-UA" dirty="0"/>
          </a:p>
        </p:txBody>
      </p:sp>
      <p:sp>
        <p:nvSpPr>
          <p:cNvPr id="5" name="Объект 4"/>
          <p:cNvSpPr>
            <a:spLocks noGrp="1"/>
          </p:cNvSpPr>
          <p:nvPr>
            <p:ph sz="quarter" idx="14"/>
          </p:nvPr>
        </p:nvSpPr>
        <p:spPr>
          <a:xfrm>
            <a:off x="4572000" y="260648"/>
            <a:ext cx="4464496" cy="5472608"/>
          </a:xfrm>
        </p:spPr>
        <p:txBody>
          <a:bodyPr>
            <a:normAutofit/>
          </a:bodyPr>
          <a:lstStyle/>
          <a:p>
            <a:pPr marL="68580" indent="0">
              <a:buNone/>
            </a:pPr>
            <a:r>
              <a:rPr lang="uk-UA" sz="1900" u="sng" dirty="0"/>
              <a:t>Вторинний ринок праці</a:t>
            </a:r>
            <a:r>
              <a:rPr lang="uk-UA" sz="1900" b="1" dirty="0"/>
              <a:t> </a:t>
            </a:r>
            <a:r>
              <a:rPr lang="uk-UA" sz="1900" dirty="0"/>
              <a:t>— це ринок, на якому присутні «погані роботи», що характеризуються ознаками, прямо протилежними первинним ринкам праці. Ознаками вторинного ринку є:</a:t>
            </a:r>
          </a:p>
          <a:p>
            <a:r>
              <a:rPr lang="uk-UA" sz="1900" dirty="0"/>
              <a:t> велика плинність кадрів і нестабільна зайнятість;</a:t>
            </a:r>
          </a:p>
          <a:p>
            <a:r>
              <a:rPr lang="uk-UA" sz="1900" dirty="0"/>
              <a:t> низький рівень заробітної плати;</a:t>
            </a:r>
          </a:p>
          <a:p>
            <a:r>
              <a:rPr lang="uk-UA" sz="1900" dirty="0"/>
              <a:t> практично відсутнє просування по службових сходинках;</a:t>
            </a:r>
          </a:p>
          <a:p>
            <a:r>
              <a:rPr lang="uk-UA" sz="1900" dirty="0"/>
              <a:t> використання застарілих і трудомістких технологій;</a:t>
            </a:r>
          </a:p>
          <a:p>
            <a:r>
              <a:rPr lang="uk-UA" sz="1900" dirty="0"/>
              <a:t> відсутність профспілок</a:t>
            </a:r>
            <a:r>
              <a:rPr lang="uk-UA" sz="1900" dirty="0" smtClean="0"/>
              <a:t>.</a:t>
            </a:r>
            <a:endParaRPr lang="uk-UA" sz="1900" dirty="0"/>
          </a:p>
        </p:txBody>
      </p:sp>
      <p:pic>
        <p:nvPicPr>
          <p:cNvPr id="13317" name="Picture 5" descr="C:\Users\Anny\AppData\Local\Microsoft\Windows\Temporary Internet Files\Content.IE5\0BH02MOA\dglxasset[2].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3361" y="4725144"/>
            <a:ext cx="1661127"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9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712968" cy="5544616"/>
          </a:xfrm>
        </p:spPr>
        <p:txBody>
          <a:bodyPr>
            <a:normAutofit lnSpcReduction="10000"/>
          </a:bodyPr>
          <a:lstStyle/>
          <a:p>
            <a:pPr marL="0" indent="0" algn="ctr">
              <a:buNone/>
            </a:pPr>
            <a:r>
              <a:rPr lang="uk-UA" sz="2400" dirty="0"/>
              <a:t>Ринкова система являє собою сукупність взаємозв’язаних ринків, які охоплюють різноманітні сфери людської діяльності. Ці ринки взаємодіють між собою на основі цін, що формуються на них під впливом попиту і пропозиції, конкуренції тощо. Ринкові ціни є тією інформацією, що дає змогу постачальникам і споживачам ресурсів приймати необхідні економічні рішення та погоджувати їх</a:t>
            </a:r>
            <a:r>
              <a:rPr lang="uk-UA" sz="2400" dirty="0" smtClean="0"/>
              <a:t>.</a:t>
            </a:r>
          </a:p>
          <a:p>
            <a:pPr marL="0" indent="0" algn="ctr">
              <a:buNone/>
            </a:pPr>
            <a:endParaRPr lang="uk-UA" sz="2400" dirty="0" smtClean="0"/>
          </a:p>
          <a:p>
            <a:pPr marL="0" indent="0" algn="ctr">
              <a:buNone/>
            </a:pPr>
            <a:r>
              <a:rPr lang="uk-UA" sz="2400" u="sng" dirty="0" smtClean="0"/>
              <a:t>Складовими </a:t>
            </a:r>
            <a:r>
              <a:rPr lang="uk-UA" sz="2400" u="sng" dirty="0"/>
              <a:t>ринкової системи є:</a:t>
            </a:r>
            <a:r>
              <a:rPr lang="uk-UA" sz="2400" dirty="0"/>
              <a:t> </a:t>
            </a:r>
            <a:endParaRPr lang="uk-UA" sz="2400" dirty="0" smtClean="0"/>
          </a:p>
          <a:p>
            <a:pPr indent="-342900" algn="r"/>
            <a:r>
              <a:rPr lang="uk-UA" sz="2400" dirty="0" smtClean="0"/>
              <a:t>ринок </a:t>
            </a:r>
            <a:r>
              <a:rPr lang="uk-UA" sz="2400" dirty="0"/>
              <a:t>товарів (сировини, матеріалів, палива, готових виробів, проектних робіт, наукових досліджень, послуг, житла), </a:t>
            </a:r>
            <a:endParaRPr lang="uk-UA" sz="2400" dirty="0" smtClean="0"/>
          </a:p>
          <a:p>
            <a:pPr indent="-342900" algn="r"/>
            <a:r>
              <a:rPr lang="uk-UA" sz="2400" dirty="0" smtClean="0"/>
              <a:t>ринок </a:t>
            </a:r>
            <a:r>
              <a:rPr lang="uk-UA" sz="2400" dirty="0"/>
              <a:t>капіталу (</a:t>
            </a:r>
            <a:r>
              <a:rPr lang="uk-UA" sz="2400" dirty="0" smtClean="0"/>
              <a:t>інвестицій,цінних </a:t>
            </a:r>
            <a:r>
              <a:rPr lang="uk-UA" sz="2400" dirty="0"/>
              <a:t>паперів, грошей (кредитів)) </a:t>
            </a:r>
          </a:p>
          <a:p>
            <a:pPr indent="-342900" algn="r"/>
            <a:r>
              <a:rPr lang="uk-UA" sz="2400" dirty="0" smtClean="0"/>
              <a:t>ринок </a:t>
            </a:r>
            <a:r>
              <a:rPr lang="uk-UA" sz="2400" dirty="0"/>
              <a:t>праці</a:t>
            </a:r>
            <a:r>
              <a:rPr lang="uk-UA" sz="2400" dirty="0" smtClean="0"/>
              <a:t>.</a:t>
            </a:r>
            <a:endParaRPr lang="uk-UA" sz="2400" dirty="0"/>
          </a:p>
        </p:txBody>
      </p:sp>
    </p:spTree>
    <p:extLst>
      <p:ext uri="{BB962C8B-B14F-4D97-AF65-F5344CB8AC3E}">
        <p14:creationId xmlns:p14="http://schemas.microsoft.com/office/powerpoint/2010/main" val="371670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6" y="116632"/>
            <a:ext cx="9036496" cy="6336704"/>
          </a:xfrm>
        </p:spPr>
        <p:txBody>
          <a:bodyPr>
            <a:normAutofit/>
          </a:bodyPr>
          <a:lstStyle/>
          <a:p>
            <a:pPr marL="68580" indent="0">
              <a:buNone/>
            </a:pPr>
            <a:r>
              <a:rPr lang="uk-UA" dirty="0"/>
              <a:t>Причини такої сегментації полягають у тому, що виробничі технології, які застосовуються, визначають структуру робочих місць і не для всіх їх необхідна висока кваліфікація і професійна підготовка. Це передусім допоміжні й підсобні роботи. Окрім того, виробництво залежить від кон’юнктурних спадів і піднесень. У зв’язку з цим підприємства повинні мати можливість збільшувати або зменшувати кількість праці. Тому на підприємствах весь персонал поділяється на постійних і тимчасових. Останніх наймають за сприятливої економічної кон’юнктури і звільняють під час спаду виробництва.</a:t>
            </a:r>
          </a:p>
          <a:p>
            <a:pPr marL="68580" indent="0">
              <a:buNone/>
            </a:pPr>
            <a:r>
              <a:rPr lang="uk-UA" dirty="0"/>
              <a:t>Залежно від того, які склалися стосунки між найманими працівниками і роботодавцями, в який спосіб регулюються ці відносини, ринок праці може бути жорстким або гнучким</a:t>
            </a:r>
            <a:r>
              <a:rPr lang="uk-UA" dirty="0"/>
              <a:t>. </a:t>
            </a:r>
            <a:endParaRPr lang="uk-UA" dirty="0" smtClean="0"/>
          </a:p>
          <a:p>
            <a:pPr marL="68580" indent="0">
              <a:buNone/>
            </a:pPr>
            <a:r>
              <a:rPr lang="uk-UA" dirty="0" smtClean="0"/>
              <a:t>До </a:t>
            </a:r>
            <a:r>
              <a:rPr lang="uk-UA" dirty="0"/>
              <a:t>70-х років ХХ ст. у країнах розвинутого капіталізму, для яких на той період характерними були економічне зростання, повна зайнятість, </a:t>
            </a:r>
            <a:r>
              <a:rPr lang="uk-UA" dirty="0" smtClean="0"/>
              <a:t> </a:t>
            </a:r>
            <a:r>
              <a:rPr lang="uk-UA" dirty="0" err="1" smtClean="0"/>
              <a:t>маловідчутна</a:t>
            </a:r>
            <a:r>
              <a:rPr lang="uk-UA" dirty="0" smtClean="0"/>
              <a:t> </a:t>
            </a:r>
            <a:r>
              <a:rPr lang="uk-UA" dirty="0"/>
              <a:t>інфляція, функціонував </a:t>
            </a:r>
            <a:r>
              <a:rPr lang="uk-UA" u="sng" dirty="0"/>
              <a:t>жорсткий ринок праці</a:t>
            </a:r>
            <a:r>
              <a:rPr lang="uk-UA" dirty="0"/>
              <a:t>. Йому було притаманне державне регулювання і великий вплив профспілок.</a:t>
            </a:r>
          </a:p>
          <a:p>
            <a:pPr marL="68580" indent="0">
              <a:buNone/>
            </a:pPr>
            <a:endParaRPr lang="uk-UA" dirty="0"/>
          </a:p>
          <a:p>
            <a:endParaRPr lang="uk-UA" dirty="0"/>
          </a:p>
        </p:txBody>
      </p:sp>
      <p:pic>
        <p:nvPicPr>
          <p:cNvPr id="14339" name="Picture 3" descr="C:\Users\Anny\AppData\Local\Microsoft\Windows\Temporary Internet Files\Content.IE5\0BH02MOA\MM900309827[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581032"/>
            <a:ext cx="1475656" cy="12543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0" y="5445224"/>
            <a:ext cx="1691680" cy="21192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30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4320480"/>
          </a:xfrm>
        </p:spPr>
        <p:txBody>
          <a:bodyPr>
            <a:normAutofit/>
          </a:bodyPr>
          <a:lstStyle/>
          <a:p>
            <a:pPr marL="68580" indent="0">
              <a:buNone/>
            </a:pPr>
            <a:r>
              <a:rPr lang="uk-UA" dirty="0" smtClean="0"/>
              <a:t>Ринок </a:t>
            </a:r>
            <a:r>
              <a:rPr lang="uk-UA" dirty="0"/>
              <a:t>характеризувався гарантією і стабільністю зайнятості, що забезпечувалося політикою повної зайнятості та системою соціального страхування, регламентацією звільнення працівників, забезпеченням трудящих стабільними доходами через узаконення статусу профспілок та їхніх прав, розробленням систем оподаткування та допомоги, які гальмують процес поляризації доходів, стабільністю місця роботи, її безпеки.</a:t>
            </a:r>
          </a:p>
          <a:p>
            <a:pPr marL="68580" indent="0">
              <a:buNone/>
            </a:pPr>
            <a:r>
              <a:rPr lang="uk-UA" dirty="0"/>
              <a:t>Структурна перебудова в економіці цих країн в умовах жорсткого ринку супроводжувалася кризовими явищами у виробництві, зростанням безробіття. Це призвело до поширення концепції </a:t>
            </a:r>
            <a:r>
              <a:rPr lang="uk-UA" u="sng" dirty="0"/>
              <a:t>гнучкого ринку праці</a:t>
            </a:r>
            <a:r>
              <a:rPr lang="uk-UA" u="sng" dirty="0" smtClean="0"/>
              <a:t>.</a:t>
            </a:r>
            <a:r>
              <a:rPr lang="uk-UA" u="sng" dirty="0"/>
              <a:t> </a:t>
            </a:r>
            <a:r>
              <a:rPr lang="uk-UA" dirty="0"/>
              <a:t>Його можна характеризувати як форму пристосування ринку праці до структурної перебудови економіки</a:t>
            </a:r>
            <a:r>
              <a:rPr lang="uk-UA" dirty="0" smtClean="0"/>
              <a:t>.</a:t>
            </a:r>
            <a:endParaRPr lang="uk-UA" dirty="0"/>
          </a:p>
        </p:txBody>
      </p:sp>
      <p:pic>
        <p:nvPicPr>
          <p:cNvPr id="15366" name="Picture 6" descr="C:\Users\Anny\AppData\Local\Microsoft\Windows\Temporary Internet Files\Content.IE5\OBNIV21E\MC900441517[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034940"/>
            <a:ext cx="3058755" cy="1770324"/>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C:\Users\Anny\AppData\Local\Microsoft\Windows\Temporary Internet Files\Content.IE5\MPSX3A50\MC9004415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610" y="4149080"/>
            <a:ext cx="2184222" cy="1266268"/>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C:\Users\Anny\AppData\Local\Microsoft\Windows\Temporary Internet Files\Content.IE5\0BH02MOA\dglxasse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933057"/>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37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88640"/>
            <a:ext cx="9036496" cy="5832648"/>
          </a:xfrm>
        </p:spPr>
        <p:txBody>
          <a:bodyPr>
            <a:normAutofit fontScale="92500" lnSpcReduction="20000"/>
          </a:bodyPr>
          <a:lstStyle/>
          <a:p>
            <a:pPr marL="68580" indent="0">
              <a:buNone/>
            </a:pPr>
            <a:r>
              <a:rPr lang="uk-UA" dirty="0" smtClean="0"/>
              <a:t>Гнучкість </a:t>
            </a:r>
            <a:r>
              <a:rPr lang="uk-UA" dirty="0"/>
              <a:t>ринку праці передбачає:</a:t>
            </a:r>
          </a:p>
          <a:p>
            <a:r>
              <a:rPr lang="uk-UA" dirty="0"/>
              <a:t>оперативне реагування на зміну кон’юнктури ринку праці, тобто зміну попиту, пропозиції і цін, що виявляється відповідно у зміні обсягу, структури, якості та ціни робочої сили;</a:t>
            </a:r>
          </a:p>
          <a:p>
            <a:r>
              <a:rPr lang="uk-UA" dirty="0"/>
              <a:t>територіальну та професійну мобільність працівників;</a:t>
            </a:r>
          </a:p>
          <a:p>
            <a:r>
              <a:rPr lang="uk-UA" dirty="0"/>
              <a:t>гнучкість підприємства, яка виявляється в гнучкому регулюванні обсягів продукції, що випускається, у використанні нових форм організації виробництва і праці, управління кадрами;</a:t>
            </a:r>
          </a:p>
          <a:p>
            <a:r>
              <a:rPr lang="uk-UA" dirty="0"/>
              <a:t>різноманітність форм наймання і звільнення;</a:t>
            </a:r>
          </a:p>
          <a:p>
            <a:r>
              <a:rPr lang="uk-UA" dirty="0"/>
              <a:t>різноманітність форм професійно-кваліфікаційної перепідготовки;</a:t>
            </a:r>
          </a:p>
          <a:p>
            <a:r>
              <a:rPr lang="uk-UA" dirty="0"/>
              <a:t>гнучкість диференціації заробітної плати;</a:t>
            </a:r>
          </a:p>
          <a:p>
            <a:r>
              <a:rPr lang="uk-UA" dirty="0"/>
              <a:t>гнучкість у регулюванні витрат на робочу силу;</a:t>
            </a:r>
          </a:p>
          <a:p>
            <a:r>
              <a:rPr lang="uk-UA" dirty="0"/>
              <a:t>гнучкість режимів роботи та розподілу робочого часу;</a:t>
            </a:r>
          </a:p>
          <a:p>
            <a:r>
              <a:rPr lang="uk-UA" dirty="0"/>
              <a:t>різноманітність методів і форм соціальної допомоги;</a:t>
            </a:r>
          </a:p>
          <a:p>
            <a:r>
              <a:rPr lang="uk-UA" dirty="0"/>
              <a:t>різноманітність методів і форм зайнятості.</a:t>
            </a:r>
          </a:p>
          <a:p>
            <a:pPr marL="68580" indent="0" algn="r">
              <a:buNone/>
            </a:pPr>
            <a:r>
              <a:rPr lang="uk-UA" dirty="0"/>
              <a:t>На підприємствах зазначені вимоги забезпечуються, зокрема, введенням режимів неповного робочого часу (скороченого робочого дня), надомної праці, роботи за викликами, гнучких режимів робочого часу, а також найманням тимчасових працівників.</a:t>
            </a:r>
          </a:p>
          <a:p>
            <a:endParaRPr lang="uk-UA" dirty="0"/>
          </a:p>
        </p:txBody>
      </p:sp>
      <p:pic>
        <p:nvPicPr>
          <p:cNvPr id="16388" name="Picture 4" descr="C:\Users\Anny\AppData\Local\Microsoft\Windows\Temporary Internet Files\Content.IE5\9PS0GJAP\MC90007870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5751944"/>
            <a:ext cx="864096" cy="106143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C:\Users\Anny\AppData\Local\Microsoft\Windows\Temporary Internet Files\Content.IE5\MPSX3A50\MC90007873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76" y="5652793"/>
            <a:ext cx="1079556" cy="116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51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007568"/>
            <a:ext cx="9036496" cy="3733800"/>
          </a:xfrm>
        </p:spPr>
        <p:txBody>
          <a:bodyPr>
            <a:normAutofit/>
          </a:bodyPr>
          <a:lstStyle/>
          <a:p>
            <a:pPr marL="68580" indent="0" algn="r">
              <a:buNone/>
            </a:pPr>
            <a:r>
              <a:rPr lang="uk-UA" dirty="0" smtClean="0"/>
              <a:t>В </a:t>
            </a:r>
            <a:r>
              <a:rPr lang="uk-UA" dirty="0"/>
              <a:t>Україні тривалий час існувала монополія державної власності, жорстка регламентація розмірів заробітної плати, наявність інституту прописки, що призвело до деформації ринку праці.</a:t>
            </a:r>
          </a:p>
          <a:p>
            <a:pPr marL="68580" indent="0" algn="r">
              <a:buNone/>
            </a:pPr>
            <a:r>
              <a:rPr lang="uk-UA" dirty="0"/>
              <a:t>Сьогодні формування ринку праці в Україні здійснюється в умовах кризового стану економіки, неефективної її структури, надзвичайно розвиненої важкої промисловості й слабкої сфери народного споживання, залежності економіки від кооперованих зв’язків з державами СНД, насамперед від поставок </a:t>
            </a:r>
            <a:endParaRPr lang="uk-UA" dirty="0" smtClean="0"/>
          </a:p>
          <a:p>
            <a:pPr marL="68580" indent="0" algn="r">
              <a:buNone/>
            </a:pPr>
            <a:r>
              <a:rPr lang="uk-UA" dirty="0" smtClean="0"/>
              <a:t>енергоносіїв </a:t>
            </a:r>
            <a:r>
              <a:rPr lang="uk-UA" dirty="0"/>
              <a:t>з Росії.</a:t>
            </a:r>
          </a:p>
          <a:p>
            <a:pPr algn="r"/>
            <a:endParaRPr lang="uk-UA" dirty="0"/>
          </a:p>
        </p:txBody>
      </p:sp>
      <p:pic>
        <p:nvPicPr>
          <p:cNvPr id="17410" name="Picture 2" descr="C:\Users\Anny\AppData\Local\Microsoft\Windows\Temporary Internet Files\Content.IE5\0BH02MOA\MM90018661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41787" y="304850"/>
            <a:ext cx="2060426" cy="206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3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856984" cy="5256584"/>
          </a:xfrm>
        </p:spPr>
        <p:txBody>
          <a:bodyPr>
            <a:normAutofit fontScale="92500" lnSpcReduction="10000"/>
          </a:bodyPr>
          <a:lstStyle/>
          <a:p>
            <a:pPr marL="68580" indent="0">
              <a:buNone/>
            </a:pPr>
            <a:r>
              <a:rPr lang="uk-UA" dirty="0"/>
              <a:t>Загалом сучасному ринку праці в Україні притаманні такі ознаки:</a:t>
            </a:r>
          </a:p>
          <a:p>
            <a:r>
              <a:rPr lang="uk-UA" dirty="0"/>
              <a:t>перевищення пропозиції робочої сили над попитом;</a:t>
            </a:r>
          </a:p>
          <a:p>
            <a:r>
              <a:rPr lang="uk-UA" dirty="0"/>
              <a:t>низька ціна робочої сили, її невідповідність реальній вартості;</a:t>
            </a:r>
          </a:p>
          <a:p>
            <a:r>
              <a:rPr lang="uk-UA" dirty="0"/>
              <a:t>зниження зайнятості у сфері суспільного виробництва, зростання чисельності незайнятого населення;</a:t>
            </a:r>
          </a:p>
          <a:p>
            <a:r>
              <a:rPr lang="uk-UA" dirty="0"/>
              <a:t>низька частка офіційно зареєстрованих безробітних за великих масштабів зростання прихованого безробіття;</a:t>
            </a:r>
          </a:p>
          <a:p>
            <a:r>
              <a:rPr lang="uk-UA" dirty="0"/>
              <a:t>наявність значних масштабів нерегламентованої зайнятості;</a:t>
            </a:r>
          </a:p>
          <a:p>
            <a:r>
              <a:rPr lang="uk-UA" dirty="0"/>
              <a:t>зростання молодіжного безробіття;</a:t>
            </a:r>
          </a:p>
          <a:p>
            <a:r>
              <a:rPr lang="uk-UA" dirty="0"/>
              <a:t>регіональні диспропорції між наявністю і потребою в робочій силі;</a:t>
            </a:r>
          </a:p>
          <a:p>
            <a:r>
              <a:rPr lang="uk-UA" dirty="0"/>
              <a:t>низька професійна й особливо територіальна мобільність трудових ресурсів;</a:t>
            </a:r>
          </a:p>
          <a:p>
            <a:r>
              <a:rPr lang="uk-UA" dirty="0"/>
              <a:t>відсутність або недостатня опрацьованість правових норм та організаційно-економічних механізмів, що регулюють трудові відносини, тощо;</a:t>
            </a:r>
          </a:p>
          <a:p>
            <a:r>
              <a:rPr lang="uk-UA" dirty="0"/>
              <a:t>еміграція висококваліфікованої робочої сили.</a:t>
            </a:r>
          </a:p>
          <a:p>
            <a:endParaRPr lang="uk-UA" dirty="0"/>
          </a:p>
        </p:txBody>
      </p:sp>
      <p:pic>
        <p:nvPicPr>
          <p:cNvPr id="18440" name="Picture 8" descr="C:\Users\Anny\AppData\Local\Microsoft\Windows\Temporary Internet Files\Content.IE5\OBNIV21E\MC9004418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7398" y="4941168"/>
            <a:ext cx="1797050" cy="143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9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7" name="Picture 11" descr="C:\Users\Anny\AppData\Local\Microsoft\Windows\Temporary Internet Files\Content.IE5\0BH02MOA\MP90044222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8084" cy="355205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940152" y="980728"/>
            <a:ext cx="4103847" cy="1143000"/>
          </a:xfrm>
        </p:spPr>
        <p:txBody>
          <a:bodyPr>
            <a:normAutofit/>
          </a:bodyPr>
          <a:lstStyle/>
          <a:p>
            <a:r>
              <a:rPr lang="uk-UA" sz="4400"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Кінець </a:t>
            </a:r>
            <a:r>
              <a:rPr lang="uk-UA" sz="4400" b="1"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sym typeface="Wingdings" panose="05000000000000000000" pitchFamily="2" charset="2"/>
              </a:rPr>
              <a:t></a:t>
            </a:r>
            <a:endParaRPr lang="uk-UA" sz="4400" b="1"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9466" name="Picture 10" descr="C:\Users\Anny\AppData\Local\Microsoft\Windows\Temporary Internet Files\Content.IE5\MPSX3A50\MP9004422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602" y="3068960"/>
            <a:ext cx="5690398" cy="37935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3877885"/>
            <a:ext cx="3381594" cy="2492990"/>
          </a:xfrm>
          <a:prstGeom prst="rect">
            <a:avLst/>
          </a:prstGeom>
          <a:noFill/>
        </p:spPr>
        <p:txBody>
          <a:bodyPr wrap="square" rtlCol="0">
            <a:spAutoFit/>
          </a:bodyPr>
          <a:lstStyle/>
          <a:p>
            <a:pPr algn="ct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Презентацію</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підготувала</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ru-RU"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Учениця</a:t>
            </a:r>
            <a:r>
              <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11Б </a:t>
            </a:r>
            <a:r>
              <a:rPr lang="ru-RU" sz="24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класу</a:t>
            </a:r>
            <a:endParaRPr lang="ru-RU"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lgn="ct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Спечіалізованої</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школи</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№52</a:t>
            </a:r>
          </a:p>
          <a:p>
            <a:pPr algn="ctr"/>
            <a:r>
              <a:rPr lang="ru-RU" sz="36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Гарбуз</a:t>
            </a:r>
            <a:r>
              <a:rPr lang="ru-R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Анна</a:t>
            </a:r>
            <a:endParaRPr lang="uk-UA"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867575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5145361"/>
          </a:xfrm>
        </p:spPr>
        <p:txBody>
          <a:bodyPr>
            <a:normAutofit/>
          </a:bodyPr>
          <a:lstStyle/>
          <a:p>
            <a:pPr marL="68580" indent="0" algn="ctr">
              <a:buNone/>
            </a:pPr>
            <a:r>
              <a:rPr lang="uk-UA" sz="2400" u="sng" dirty="0"/>
              <a:t>Ринок праці</a:t>
            </a:r>
            <a:r>
              <a:rPr lang="uk-UA" sz="2400" dirty="0"/>
              <a:t> — це передусім система суспільних відносин, пов’язаних із купівлею і продажем товару «робоча сила». Крім того, ринок праці є сферою працевлаштування, формування попиту й пропозиції на робочу силу. Його можна трактувати і як механізм, що забезпечує узгодження ціни та умов праці між роботодавцями і найманими працівниками.</a:t>
            </a:r>
          </a:p>
          <a:p>
            <a:pPr marL="68580" indent="0" algn="ctr">
              <a:buNone/>
            </a:pPr>
            <a:r>
              <a:rPr lang="uk-UA" sz="2400" dirty="0"/>
              <a:t>Особливість ринку праці полягає в тому, що він охоплює не тільки сферу обігу товару «робоча сила», а й сферу виробництва, де найманий працівник працює. Відносини, що тут виникають, зачіпають важливі соціально-економічні проблеми, а тому потребують особливої уваги з боку держави.</a:t>
            </a:r>
          </a:p>
          <a:p>
            <a:pPr marL="0" indent="0" algn="ctr">
              <a:buNone/>
            </a:pPr>
            <a:endParaRPr lang="uk-UA" sz="2400" dirty="0"/>
          </a:p>
        </p:txBody>
      </p:sp>
    </p:spTree>
    <p:extLst>
      <p:ext uri="{BB962C8B-B14F-4D97-AF65-F5344CB8AC3E}">
        <p14:creationId xmlns:p14="http://schemas.microsoft.com/office/powerpoint/2010/main" val="2685566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2764"/>
            <a:ext cx="8856984" cy="6502580"/>
          </a:xfrm>
        </p:spPr>
        <p:txBody>
          <a:bodyPr>
            <a:noAutofit/>
          </a:bodyPr>
          <a:lstStyle/>
          <a:p>
            <a:pPr marL="68580" indent="0">
              <a:buNone/>
            </a:pPr>
            <a:r>
              <a:rPr lang="uk-UA" sz="2300" dirty="0"/>
              <a:t>У ринковій економіці ринок праці охоплює всіх здатних працювати: як зайнятих, так і не зайнятих найманою працею. Серед незайнятих розрізняють такі групи працездатних людей:</a:t>
            </a:r>
          </a:p>
          <a:p>
            <a:r>
              <a:rPr lang="uk-UA" sz="2300" dirty="0" smtClean="0"/>
              <a:t>особи</a:t>
            </a:r>
            <a:r>
              <a:rPr lang="uk-UA" sz="2300" dirty="0"/>
              <a:t>, що не працюють, але бажають працювати й шукають роботу (безробітні, які мають відповідний статус; особи, які мають розпочати трудову діяльність; особи, які шукають роботу після певної перерви в роботі);</a:t>
            </a:r>
          </a:p>
          <a:p>
            <a:r>
              <a:rPr lang="uk-UA" sz="2300" dirty="0" smtClean="0"/>
              <a:t>особи</a:t>
            </a:r>
            <a:r>
              <a:rPr lang="uk-UA" sz="2300" dirty="0"/>
              <a:t>, котрі хоча і мають роботу, проте не задоволені нею і шукають друге місце основної або додаткової роботи;</a:t>
            </a:r>
          </a:p>
          <a:p>
            <a:r>
              <a:rPr lang="uk-UA" sz="2300" dirty="0" smtClean="0"/>
              <a:t>особи</a:t>
            </a:r>
            <a:r>
              <a:rPr lang="uk-UA" sz="2300" dirty="0"/>
              <a:t>, які зайняті, проте явно ризикують утратити роботу і тому шукають друге місце роботи</a:t>
            </a:r>
            <a:r>
              <a:rPr lang="uk-UA" sz="2300" dirty="0" smtClean="0"/>
              <a:t>.</a:t>
            </a:r>
          </a:p>
          <a:p>
            <a:pPr marL="68580" indent="0">
              <a:buNone/>
            </a:pPr>
            <a:endParaRPr lang="uk-UA" sz="2300" dirty="0" smtClean="0"/>
          </a:p>
          <a:p>
            <a:pPr marL="68580" indent="0" algn="r">
              <a:buNone/>
            </a:pPr>
            <a:r>
              <a:rPr lang="uk-UA" sz="2300" dirty="0"/>
              <a:t>Указані категорії людей і визначають пропозицію праці на ринку праці</a:t>
            </a:r>
            <a:r>
              <a:rPr lang="uk-UA" sz="2300" dirty="0" smtClean="0"/>
              <a:t>.</a:t>
            </a:r>
            <a:endParaRPr lang="uk-UA" sz="2300" dirty="0"/>
          </a:p>
        </p:txBody>
      </p:sp>
    </p:spTree>
    <p:extLst>
      <p:ext uri="{BB962C8B-B14F-4D97-AF65-F5344CB8AC3E}">
        <p14:creationId xmlns:p14="http://schemas.microsoft.com/office/powerpoint/2010/main" val="89859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420888"/>
            <a:ext cx="8928992" cy="3733800"/>
          </a:xfrm>
        </p:spPr>
        <p:txBody>
          <a:bodyPr>
            <a:normAutofit lnSpcReduction="10000"/>
          </a:bodyPr>
          <a:lstStyle/>
          <a:p>
            <a:pPr marL="68580" indent="0">
              <a:buNone/>
            </a:pPr>
            <a:r>
              <a:rPr lang="uk-UA" dirty="0" smtClean="0"/>
              <a:t>Отже</a:t>
            </a:r>
            <a:r>
              <a:rPr lang="uk-UA" dirty="0"/>
              <a:t>, ринок праці — це ринок найманої праці. Він охоплює відносини від моменту наймання працівників на роботу до їх звільнення.</a:t>
            </a:r>
          </a:p>
          <a:p>
            <a:pPr marL="68580" indent="0" algn="r">
              <a:buNone/>
            </a:pPr>
            <a:r>
              <a:rPr lang="uk-UA" dirty="0"/>
              <a:t>Для виникнення, формування й функціонування ринку праці необхідні певні умови. Насамперед мають бути забезпечені правові умови функціонування цього ринку, зокрема можливість вільного пересування на ньому громадян, вільного вибору роботи, тобто юридична свобода працівника, можливість самостійно розпоряджатися своєю здатністю працювати. Проте цього недостатньо, оскільки з економічного погляду власник робочої сили змушений продавати її тоді, коли у нього немає всього необхідного для ведення свого господарства як джерела для одержання засобів існування або коли дохід з інших джерел </a:t>
            </a:r>
            <a:endParaRPr lang="uk-UA" dirty="0" smtClean="0"/>
          </a:p>
          <a:p>
            <a:pPr marL="68580" indent="0" algn="r">
              <a:buNone/>
            </a:pPr>
            <a:r>
              <a:rPr lang="uk-UA" dirty="0" smtClean="0"/>
              <a:t>є недостатнім.</a:t>
            </a:r>
            <a:endParaRPr lang="uk-UA" dirty="0"/>
          </a:p>
        </p:txBody>
      </p:sp>
      <p:pic>
        <p:nvPicPr>
          <p:cNvPr id="1026" name="Picture 2" descr="C:\Program Files\Microsoft Office\MEDIA\CAGCAT10\j023468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42230" y="486856"/>
            <a:ext cx="2322258"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Microsoft Office\MEDIA\CAGCAT10\j018634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2656"/>
            <a:ext cx="1289304" cy="18105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Microsoft Office\MEDIA\CAGCAT10\j029202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283964"/>
            <a:ext cx="1869034" cy="17739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Microsoft Office\MEDIA\CAGCAT10\j0291984.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0872" y="214013"/>
            <a:ext cx="1807769" cy="191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7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3733800"/>
          </a:xfrm>
        </p:spPr>
        <p:txBody>
          <a:bodyPr>
            <a:normAutofit/>
          </a:bodyPr>
          <a:lstStyle/>
          <a:p>
            <a:pPr marL="68580" indent="0">
              <a:buNone/>
            </a:pPr>
            <a:r>
              <a:rPr lang="uk-UA" dirty="0"/>
              <a:t>Покупцем товару «робоча сила» на ринку є підприємець, який має все необхідне для ведення власного господарства. Крім своєї участі в процесі праці, підприємець залучає інших працівників за певну грошову винагороду. Відбувається обмін індивідуальної здатності до праці на засоби існування, необхідні для відтворення робочої сили, а також здійснюється розміщення працівників у системі суспільного поділу праці країни.</a:t>
            </a:r>
          </a:p>
          <a:p>
            <a:pPr marL="68580" indent="0">
              <a:buNone/>
            </a:pPr>
            <a:r>
              <a:rPr lang="uk-UA" dirty="0"/>
              <a:t>Важливою умовою формування й функціонування ринку праці є відповідність працівника вимогам робочого місця, а запропонованого місця — інтересам працівника.</a:t>
            </a:r>
          </a:p>
          <a:p>
            <a:endParaRPr lang="uk-UA" dirty="0"/>
          </a:p>
        </p:txBody>
      </p:sp>
      <p:pic>
        <p:nvPicPr>
          <p:cNvPr id="2052" name="Picture 4" descr="C:\Users\Anny\AppData\Local\Microsoft\Windows\Temporary Internet Files\Content.IE5\0BH02MOA\MC9002854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0867" y="3429000"/>
            <a:ext cx="4654069" cy="201326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nny\AppData\Local\Microsoft\Windows\Temporary Internet Files\Content.IE5\9PS0GJAP\MC9004415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613306"/>
            <a:ext cx="1841500" cy="164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64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5544616"/>
          </a:xfrm>
        </p:spPr>
        <p:txBody>
          <a:bodyPr>
            <a:normAutofit/>
          </a:bodyPr>
          <a:lstStyle/>
          <a:p>
            <a:pPr marL="68580" indent="0">
              <a:buNone/>
            </a:pPr>
            <a:r>
              <a:rPr lang="uk-UA" sz="1950" dirty="0"/>
              <a:t>Ринок робочих місць, як складова ринку праці, що відбиває потребу у робочій силі, передусім характеризується кількістю вакансій на підприємствах і в організаціях. При цьому беруть до уваги вакансії як тих підприємств і організацій, які вже функціонують, так і тих, що тільки вводяться в дію. Крім того, враховуються і ті робочі місця, на яких працівники не задовольняють роботодавця, і тому він шукає їм заміну.</a:t>
            </a:r>
          </a:p>
          <a:p>
            <a:pPr marL="68580" indent="0">
              <a:buNone/>
            </a:pPr>
            <a:r>
              <a:rPr lang="uk-UA" sz="1950" dirty="0"/>
              <a:t>Необхідними умовами функціонування ринку праці є також організація єдиної, замкненої по території країни й ефективно діючої системи бірж праці; широкомасштабна система професійної орієнтації, професійного навчання, підвищення кваліфікації і перепідготовки; наявність у територіальних органів виконавчої влади необхідних фінансових і матеріальних коштів, достатніх для організації ефективної роботи системи працевлаштування, організації громадських робіт, стимулювання зайнятості; соціальна підтримка громадян, </a:t>
            </a:r>
            <a:endParaRPr lang="uk-UA" sz="1950" dirty="0" smtClean="0"/>
          </a:p>
          <a:p>
            <a:pPr marL="68580" indent="0">
              <a:buNone/>
            </a:pPr>
            <a:r>
              <a:rPr lang="uk-UA" sz="1950" dirty="0" smtClean="0"/>
              <a:t>включаючи </a:t>
            </a:r>
            <a:r>
              <a:rPr lang="uk-UA" sz="1950" dirty="0"/>
              <a:t>безробітних і членів сімей, які </a:t>
            </a:r>
            <a:r>
              <a:rPr lang="uk-UA" sz="1950" dirty="0" smtClean="0"/>
              <a:t>перебувають</a:t>
            </a:r>
          </a:p>
          <a:p>
            <a:pPr marL="68580" indent="0">
              <a:buNone/>
            </a:pPr>
            <a:r>
              <a:rPr lang="uk-UA" sz="1950" dirty="0" smtClean="0"/>
              <a:t> </a:t>
            </a:r>
            <a:r>
              <a:rPr lang="uk-UA" sz="1950" dirty="0"/>
              <a:t>на їхньому утриманні, та ін</a:t>
            </a:r>
            <a:r>
              <a:rPr lang="uk-UA" sz="1950" dirty="0" smtClean="0"/>
              <a:t>.</a:t>
            </a:r>
            <a:endParaRPr lang="uk-UA" sz="1950" dirty="0"/>
          </a:p>
        </p:txBody>
      </p:sp>
      <p:pic>
        <p:nvPicPr>
          <p:cNvPr id="3078" name="Picture 6" descr="C:\Users\Anny\AppData\Local\Microsoft\Windows\Temporary Internet Files\Content.IE5\9PS0GJAP\MC9001963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293096"/>
            <a:ext cx="1645920" cy="181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97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8928992" cy="5544616"/>
          </a:xfrm>
        </p:spPr>
        <p:txBody>
          <a:bodyPr>
            <a:normAutofit/>
          </a:bodyPr>
          <a:lstStyle/>
          <a:p>
            <a:pPr marL="68580" indent="0">
              <a:buNone/>
            </a:pPr>
            <a:r>
              <a:rPr lang="uk-UA" u="sng" dirty="0" smtClean="0"/>
              <a:t>Елементами </a:t>
            </a:r>
            <a:r>
              <a:rPr lang="uk-UA" u="sng" dirty="0"/>
              <a:t>ринку праці є: </a:t>
            </a:r>
            <a:endParaRPr lang="uk-UA" u="sng" dirty="0" smtClean="0"/>
          </a:p>
          <a:p>
            <a:r>
              <a:rPr lang="uk-UA" dirty="0"/>
              <a:t>Т</a:t>
            </a:r>
            <a:r>
              <a:rPr lang="uk-UA" dirty="0" smtClean="0"/>
              <a:t>овар</a:t>
            </a:r>
            <a:r>
              <a:rPr lang="uk-UA" dirty="0"/>
              <a:t>, який він пропонує, </a:t>
            </a:r>
          </a:p>
          <a:p>
            <a:r>
              <a:rPr lang="uk-UA" dirty="0"/>
              <a:t>П</a:t>
            </a:r>
            <a:r>
              <a:rPr lang="uk-UA" dirty="0" smtClean="0"/>
              <a:t>опит</a:t>
            </a:r>
            <a:r>
              <a:rPr lang="uk-UA" dirty="0"/>
              <a:t>, </a:t>
            </a:r>
            <a:endParaRPr lang="uk-UA" dirty="0" smtClean="0"/>
          </a:p>
          <a:p>
            <a:r>
              <a:rPr lang="uk-UA" dirty="0" smtClean="0"/>
              <a:t>Пропозиція,</a:t>
            </a:r>
          </a:p>
          <a:p>
            <a:r>
              <a:rPr lang="uk-UA" dirty="0" smtClean="0"/>
              <a:t> </a:t>
            </a:r>
            <a:r>
              <a:rPr lang="uk-UA" dirty="0"/>
              <a:t>Ц</a:t>
            </a:r>
            <a:r>
              <a:rPr lang="uk-UA" dirty="0" smtClean="0"/>
              <a:t>іна.</a:t>
            </a:r>
          </a:p>
          <a:p>
            <a:pPr marL="68580" indent="0">
              <a:buNone/>
            </a:pPr>
            <a:endParaRPr lang="uk-UA" dirty="0" smtClean="0"/>
          </a:p>
          <a:p>
            <a:pPr marL="68580" indent="0">
              <a:buNone/>
            </a:pPr>
            <a:r>
              <a:rPr lang="uk-UA" dirty="0" smtClean="0"/>
              <a:t> </a:t>
            </a:r>
            <a:r>
              <a:rPr lang="uk-UA" dirty="0"/>
              <a:t>У сучасній економічній літературі відсутня однозначна відповідь на запитання, що вважати товаром на ринку праці: робочу силу, працю чи послуги праці? Проте більшість авторів схильні до думки, що товаром на ринку праці є індивідуальна робоча сила</a:t>
            </a:r>
            <a:r>
              <a:rPr lang="uk-UA" dirty="0" smtClean="0"/>
              <a:t>.</a:t>
            </a:r>
          </a:p>
          <a:p>
            <a:pPr marL="68580" indent="0">
              <a:buNone/>
            </a:pPr>
            <a:r>
              <a:rPr lang="uk-UA" u="sng" dirty="0"/>
              <a:t>Індивідуальна робоча сила</a:t>
            </a:r>
            <a:r>
              <a:rPr lang="uk-UA" dirty="0"/>
              <a:t> являє собою сукупність фізичних та духовних якостей людини, які використовуються у процесі виробництва товарів і </a:t>
            </a:r>
            <a:r>
              <a:rPr lang="uk-UA" dirty="0" smtClean="0"/>
              <a:t>послуг. Робоча </a:t>
            </a:r>
            <a:r>
              <a:rPr lang="uk-UA" dirty="0"/>
              <a:t>сила, як зазначалося, є об’єктом купівлі-продажу.</a:t>
            </a:r>
          </a:p>
          <a:p>
            <a:pPr marL="68580" indent="0">
              <a:buNone/>
            </a:pPr>
            <a:endParaRPr lang="uk-UA" dirty="0"/>
          </a:p>
        </p:txBody>
      </p:sp>
      <p:pic>
        <p:nvPicPr>
          <p:cNvPr id="4101" name="Picture 5" descr="C:\Users\Anny\AppData\Local\Microsoft\Windows\Temporary Internet Files\Content.IE5\MPSX3A50\MC9000787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0364" y="188640"/>
            <a:ext cx="2294124" cy="24663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nny\AppData\Local\Microsoft\Windows\Temporary Internet Files\Content.IE5\0BH02MOA\MC9000363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366" y="442411"/>
            <a:ext cx="1985834" cy="195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6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rban Pop">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Другая 1">
      <a:majorFont>
        <a:latin typeface="Comic Sans MS"/>
        <a:ea typeface=""/>
        <a:cs typeface=""/>
      </a:majorFont>
      <a:minorFont>
        <a:latin typeface="Comic Sans MS"/>
        <a:ea typeface=""/>
        <a:cs typeface=""/>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TC101859862[[fn=Поп-музыка]]</Template>
  <TotalTime>357</TotalTime>
  <Words>2425</Words>
  <Application>Microsoft Office PowerPoint</Application>
  <PresentationFormat>Экран (4:3)</PresentationFormat>
  <Paragraphs>178</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Urban Pop</vt:lpstr>
      <vt:lpstr>Презентация PowerPoint</vt:lpstr>
      <vt:lpstr>Поняття ринку праці. Його елементи і функції.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типи і сегменти ринків праці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Кінець </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Ринок праці</dc:title>
  <dc:creator>Anny</dc:creator>
  <cp:lastModifiedBy>Anny</cp:lastModifiedBy>
  <cp:revision>45</cp:revision>
  <dcterms:created xsi:type="dcterms:W3CDTF">2013-12-15T11:35:11Z</dcterms:created>
  <dcterms:modified xsi:type="dcterms:W3CDTF">2013-12-16T19:49:19Z</dcterms:modified>
</cp:coreProperties>
</file>