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3%D0%BE%D1%80%D1%88%D0%B5%D0%BD%D1%91%D0%B2,_%D0%9C%D0%B8%D1%85%D0%B0%D0%B8%D0%BB_%D0%AE%D1%80%D1%8C%D0%B5%D0%B2%D0%B8%D1%8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386"/>
            <a:ext cx="9143999" cy="690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04916"/>
      </p:ext>
    </p:extLst>
  </p:cSld>
  <p:clrMapOvr>
    <a:masterClrMapping/>
  </p:clrMapOvr>
  <p:transition spd="slow" advClick="0" advTm="3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" y="3068960"/>
            <a:ext cx="5052053" cy="3789040"/>
          </a:xfrm>
          <a:prstGeom prst="rect">
            <a:avLst/>
          </a:prstGeom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536" y="231032"/>
            <a:ext cx="7632848" cy="28623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3600" b="1">
                <a:solidFill>
                  <a:srgbClr val="EAEAEA"/>
                </a:solidFill>
              </a:rPr>
              <a:t> </a:t>
            </a:r>
            <a:r>
              <a:rPr lang="uk-UA" sz="3600" b="1" smtClean="0">
                <a:solidFill>
                  <a:srgbClr val="EAEAEA"/>
                </a:solidFill>
              </a:rPr>
              <a:t>                «</a:t>
            </a:r>
            <a:r>
              <a:rPr lang="uk-UA" sz="3600" b="1">
                <a:solidFill>
                  <a:srgbClr val="EAEAEA"/>
                </a:solidFill>
              </a:rPr>
              <a:t>Коро́ль и Шут»</a:t>
            </a:r>
            <a:r>
              <a:rPr lang="uk-UA" sz="2000">
                <a:solidFill>
                  <a:srgbClr val="FF5050"/>
                </a:solidFill>
              </a:rPr>
              <a:t> </a:t>
            </a:r>
          </a:p>
          <a:p>
            <a:r>
              <a:rPr lang="uk-UA" sz="2000">
                <a:solidFill>
                  <a:srgbClr val="FF5050"/>
                </a:solidFill>
              </a:rPr>
              <a:t>                            </a:t>
            </a:r>
            <a:r>
              <a:rPr lang="uk-UA" sz="2400" smtClean="0">
                <a:solidFill>
                  <a:srgbClr val="FF5050"/>
                </a:solidFill>
              </a:rPr>
              <a:t>—</a:t>
            </a:r>
            <a:r>
              <a:rPr lang="uk-UA" sz="2400">
                <a:solidFill>
                  <a:srgbClr val="FF5050"/>
                </a:solidFill>
              </a:rPr>
              <a:t> российская хоррор-панк-группа.</a:t>
            </a:r>
          </a:p>
          <a:p>
            <a:r>
              <a:rPr lang="uk-UA" sz="2400">
                <a:solidFill>
                  <a:srgbClr val="FF5050"/>
                </a:solidFill>
              </a:rPr>
              <a:t>Выделяется своим необычным для классического панк-рока стилем. Песни группы представляют собой небольшие законченные истории, часто в фэнтезийном, мистическом, а также историческом ключе.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3163003"/>
            <a:ext cx="44102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>
                <a:solidFill>
                  <a:srgbClr val="FF5050"/>
                </a:solidFill>
              </a:rPr>
              <a:t> Изначально преобладающий в музыкальной составляющей ритмичный панк-рок, со временем вышел за границы стиля, и на данный момент музыка группы вобрала в себя множество элементов: фолк-рок</a:t>
            </a:r>
            <a:r>
              <a:rPr lang="uk-UA" smtClean="0">
                <a:solidFill>
                  <a:srgbClr val="FF5050"/>
                </a:solidFill>
              </a:rPr>
              <a:t>(«</a:t>
            </a:r>
            <a:r>
              <a:rPr lang="uk-UA">
                <a:solidFill>
                  <a:srgbClr val="FF5050"/>
                </a:solidFill>
              </a:rPr>
              <a:t>Акустический альбом»), арт-панк («</a:t>
            </a:r>
            <a:r>
              <a:rPr lang="uk-UA" smtClean="0">
                <a:solidFill>
                  <a:srgbClr val="FF5050"/>
                </a:solidFill>
              </a:rPr>
              <a:t>Театр демона</a:t>
            </a:r>
            <a:r>
              <a:rPr lang="uk-UA">
                <a:solidFill>
                  <a:srgbClr val="FF5050"/>
                </a:solidFill>
              </a:rPr>
              <a:t>»), стрит-панк («Бунт на корабле») и многие другие.</a:t>
            </a:r>
          </a:p>
          <a:p>
            <a:r>
              <a:rPr lang="uk-UA">
                <a:solidFill>
                  <a:srgbClr val="EAEAEA"/>
                </a:solidFill>
              </a:rPr>
              <a:t>Сценический имидж группы постоянно меняется и часто включает в себя грим, соответствующий тематике песен.</a:t>
            </a:r>
          </a:p>
        </p:txBody>
      </p:sp>
    </p:spTree>
    <p:extLst>
      <p:ext uri="{BB962C8B-B14F-4D97-AF65-F5344CB8AC3E}">
        <p14:creationId xmlns:p14="http://schemas.microsoft.com/office/powerpoint/2010/main" val="1887744874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9985" y="163816"/>
            <a:ext cx="61926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smtClean="0">
                <a:solidFill>
                  <a:srgbClr val="FF5050"/>
                </a:solidFill>
              </a:rPr>
              <a:t>     Первые годы </a:t>
            </a:r>
          </a:p>
          <a:p>
            <a:r>
              <a:rPr lang="uk-UA" sz="4800" b="1">
                <a:solidFill>
                  <a:srgbClr val="FF5050"/>
                </a:solidFill>
              </a:rPr>
              <a:t> </a:t>
            </a:r>
            <a:r>
              <a:rPr lang="uk-UA" sz="4800" b="1" smtClean="0">
                <a:solidFill>
                  <a:srgbClr val="FF5050"/>
                </a:solidFill>
              </a:rPr>
              <a:t>          групп</a:t>
            </a:r>
            <a:r>
              <a:rPr lang="ru-RU" sz="4800" b="1" smtClean="0">
                <a:solidFill>
                  <a:srgbClr val="FF5050"/>
                </a:solidFill>
              </a:rPr>
              <a:t>ы</a:t>
            </a:r>
            <a:endParaRPr lang="uk-UA" sz="4800">
              <a:solidFill>
                <a:srgbClr val="FF5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03039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>
                <a:solidFill>
                  <a:srgbClr val="EAEAEA"/>
                </a:solidFill>
              </a:rPr>
              <a:t>В 1988 году, в Ленинграде, у троих одноклассников </a:t>
            </a:r>
            <a:r>
              <a:rPr lang="uk-UA" smtClean="0">
                <a:solidFill>
                  <a:srgbClr val="EAEAEA"/>
                </a:solidFill>
              </a:rPr>
              <a:t>—</a:t>
            </a:r>
            <a:r>
              <a:rPr lang="uk-UA" u="sng" smtClean="0">
                <a:solidFill>
                  <a:srgbClr val="EAEAEA"/>
                </a:solidFill>
                <a:hlinkClick r:id="rId2" tooltip="Горшенёв, Михаил Юрьевич"/>
              </a:rPr>
              <a:t>«</a:t>
            </a:r>
            <a:r>
              <a:rPr lang="uk-UA" smtClean="0">
                <a:solidFill>
                  <a:srgbClr val="EAEAEA"/>
                </a:solidFill>
              </a:rPr>
              <a:t>Михаила «Горшка» Горшенева и Александра  «Поручика» Щиголева,и Александра «Балу» Балунова — </a:t>
            </a:r>
            <a:r>
              <a:rPr lang="uk-UA">
                <a:solidFill>
                  <a:srgbClr val="EAEAEA"/>
                </a:solidFill>
              </a:rPr>
              <a:t>возникла идея создания группы. Так на свет появился проект с названием «Контора», который был ориентирован на игру в стиле «панк-рок», с соответствующими текстами и музыкой.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66329" y="2013015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>
                <a:solidFill>
                  <a:srgbClr val="EAEAEA"/>
                </a:solidFill>
              </a:rPr>
              <a:t>Знакомство Михаила Горшенёва с </a:t>
            </a:r>
            <a:r>
              <a:rPr lang="uk-UA" smtClean="0">
                <a:solidFill>
                  <a:srgbClr val="EAEAEA"/>
                </a:solidFill>
              </a:rPr>
              <a:t>Андреем «Князем» Князевым</a:t>
            </a:r>
            <a:r>
              <a:rPr lang="uk-UA">
                <a:solidFill>
                  <a:srgbClr val="EAEAEA"/>
                </a:solidFill>
              </a:rPr>
              <a:t> </a:t>
            </a:r>
            <a:r>
              <a:rPr lang="uk-UA" smtClean="0">
                <a:solidFill>
                  <a:srgbClr val="EAEAEA"/>
                </a:solidFill>
              </a:rPr>
              <a:t> в </a:t>
            </a:r>
            <a:r>
              <a:rPr lang="uk-UA">
                <a:solidFill>
                  <a:srgbClr val="EAEAEA"/>
                </a:solidFill>
              </a:rPr>
              <a:t>реставрационном училище </a:t>
            </a:r>
            <a:r>
              <a:rPr lang="uk-UA" smtClean="0">
                <a:solidFill>
                  <a:srgbClr val="EAEAEA"/>
                </a:solidFill>
              </a:rPr>
              <a:t>Санкт-Петербурга</a:t>
            </a:r>
            <a:r>
              <a:rPr lang="uk-UA">
                <a:solidFill>
                  <a:srgbClr val="EAEAEA"/>
                </a:solidFill>
              </a:rPr>
              <a:t> годом спустя кардинально изменило концепцию группы. Андрей пишет на музыку </a:t>
            </a:r>
            <a:r>
              <a:rPr lang="uk-UA" smtClean="0">
                <a:solidFill>
                  <a:srgbClr val="EAEAEA"/>
                </a:solidFill>
              </a:rPr>
              <a:t>тексты,</a:t>
            </a:r>
          </a:p>
          <a:p>
            <a:r>
              <a:rPr lang="uk-UA" smtClean="0">
                <a:solidFill>
                  <a:srgbClr val="EAEAEA"/>
                </a:solidFill>
              </a:rPr>
              <a:t>представляющие </a:t>
            </a:r>
            <a:r>
              <a:rPr lang="uk-UA">
                <a:solidFill>
                  <a:srgbClr val="EAEAEA"/>
                </a:solidFill>
              </a:rPr>
              <a:t>собой разнохарактерные мини-истории, в основе которых лежат сюжеты из русского фольклора, фэнтези, мифов и легенд. Большинство историй носит характер «страшных сказок», иные — юмористичный, шутливый оттенок.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657671"/>
            <a:ext cx="88287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>
                <a:solidFill>
                  <a:srgbClr val="FF5050"/>
                </a:solidFill>
              </a:rPr>
              <a:t>Название «Король и Шут» группа взяла в 1990 году. До этого времени на обсуждение музыкантами выносились такие варианты как: «Зарезанный одуванчик», «Армагеддон», «Апокалипсис» и «Король Шутов», из которых последний и лёг в основу официального названия.</a:t>
            </a:r>
          </a:p>
        </p:txBody>
      </p:sp>
    </p:spTree>
    <p:extLst>
      <p:ext uri="{BB962C8B-B14F-4D97-AF65-F5344CB8AC3E}">
        <p14:creationId xmlns:p14="http://schemas.microsoft.com/office/powerpoint/2010/main" val="3430890633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588" y="260590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smtClean="0">
                <a:solidFill>
                  <a:srgbClr val="EAEAEA"/>
                </a:solidFill>
              </a:rPr>
              <a:t>  Начало </a:t>
            </a:r>
            <a:r>
              <a:rPr lang="uk-UA" sz="4400" b="1">
                <a:solidFill>
                  <a:srgbClr val="EAEAEA"/>
                </a:solidFill>
              </a:rPr>
              <a:t>популярности</a:t>
            </a:r>
            <a:endParaRPr lang="uk-UA" sz="4400">
              <a:solidFill>
                <a:srgbClr val="EAEAEA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07427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>
                <a:solidFill>
                  <a:srgbClr val="FF5050"/>
                </a:solidFill>
              </a:rPr>
              <a:t>В </a:t>
            </a:r>
            <a:r>
              <a:rPr lang="uk-UA" sz="2000">
                <a:solidFill>
                  <a:srgbClr val="EAEAEA"/>
                </a:solidFill>
              </a:rPr>
              <a:t>1994 </a:t>
            </a:r>
            <a:r>
              <a:rPr lang="uk-UA" sz="2000">
                <a:solidFill>
                  <a:srgbClr val="FF5050"/>
                </a:solidFill>
              </a:rPr>
              <a:t>году был записан неофициальный альбом </a:t>
            </a:r>
            <a:r>
              <a:rPr lang="uk-UA" sz="2000" u="sng">
                <a:solidFill>
                  <a:srgbClr val="EAEAEA"/>
                </a:solidFill>
              </a:rPr>
              <a:t>«Будь как дома, </a:t>
            </a:r>
            <a:r>
              <a:rPr lang="uk-UA" sz="2000" u="sng" smtClean="0">
                <a:solidFill>
                  <a:srgbClr val="EAEAEA"/>
                </a:solidFill>
              </a:rPr>
              <a:t>путник!»</a:t>
            </a:r>
            <a:r>
              <a:rPr lang="uk-UA" sz="2000" smtClean="0">
                <a:solidFill>
                  <a:srgbClr val="EAEAEA"/>
                </a:solidFill>
              </a:rPr>
              <a:t> </a:t>
            </a:r>
            <a:r>
              <a:rPr lang="uk-UA" sz="2000" smtClean="0">
                <a:solidFill>
                  <a:srgbClr val="FF5050"/>
                </a:solidFill>
              </a:rPr>
              <a:t>,который </a:t>
            </a:r>
            <a:r>
              <a:rPr lang="uk-UA" sz="2000">
                <a:solidFill>
                  <a:srgbClr val="FF5050"/>
                </a:solidFill>
              </a:rPr>
              <a:t>вышел ограниченным тиражом только на кассетах, и долгое время считался среди поклонников настоящим раритетом.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1074271"/>
            <a:ext cx="4392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>
                <a:solidFill>
                  <a:srgbClr val="EAEAEA"/>
                </a:solidFill>
              </a:rPr>
              <a:t>В </a:t>
            </a:r>
            <a:r>
              <a:rPr lang="uk-UA" sz="2000">
                <a:solidFill>
                  <a:srgbClr val="FF5050"/>
                </a:solidFill>
              </a:rPr>
              <a:t>1996</a:t>
            </a:r>
            <a:r>
              <a:rPr lang="uk-UA" sz="2000">
                <a:solidFill>
                  <a:srgbClr val="EAEAEA"/>
                </a:solidFill>
              </a:rPr>
              <a:t> году к «Королю и Шуту» присоединился гитарист </a:t>
            </a:r>
            <a:r>
              <a:rPr lang="uk-UA" sz="2000" u="sng" smtClean="0">
                <a:solidFill>
                  <a:srgbClr val="FF5050"/>
                </a:solidFill>
              </a:rPr>
              <a:t>Яков Цвиркунов</a:t>
            </a:r>
            <a:r>
              <a:rPr lang="uk-UA" sz="2000" smtClean="0">
                <a:solidFill>
                  <a:srgbClr val="EAEAEA"/>
                </a:solidFill>
              </a:rPr>
              <a:t>,благодаря </a:t>
            </a:r>
            <a:r>
              <a:rPr lang="uk-UA" sz="2000">
                <a:solidFill>
                  <a:srgbClr val="EAEAEA"/>
                </a:solidFill>
              </a:rPr>
              <a:t>которому аранжировки композиций и гитарное звучание группы восходят на качественно новый, профессиональный уровень.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501008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>
                <a:solidFill>
                  <a:srgbClr val="FF5050"/>
                </a:solidFill>
              </a:rPr>
              <a:t>1997</a:t>
            </a:r>
            <a:r>
              <a:rPr lang="uk-UA">
                <a:solidFill>
                  <a:srgbClr val="EAEAEA"/>
                </a:solidFill>
              </a:rPr>
              <a:t> год стал годом выпуска второго альбома под названием  </a:t>
            </a:r>
            <a:r>
              <a:rPr lang="uk-UA" smtClean="0">
                <a:solidFill>
                  <a:srgbClr val="FF5050"/>
                </a:solidFill>
              </a:rPr>
              <a:t>«Король и Шут» </a:t>
            </a:r>
            <a:r>
              <a:rPr lang="uk-UA" smtClean="0">
                <a:solidFill>
                  <a:srgbClr val="EAEAEA"/>
                </a:solidFill>
              </a:rPr>
              <a:t>, </a:t>
            </a:r>
            <a:r>
              <a:rPr lang="uk-UA">
                <a:solidFill>
                  <a:srgbClr val="EAEAEA"/>
                </a:solidFill>
              </a:rPr>
              <a:t>который состоял из качественно записанных песен, входивших ранее в состав альбома «Будь как дома, путник!» (оригинальное название было возвращено альбому в 2000 году, после переиздания). Осенью того же года в группу приглашён звукорежиссёр — </a:t>
            </a:r>
            <a:r>
              <a:rPr lang="uk-UA" smtClean="0">
                <a:solidFill>
                  <a:srgbClr val="FF5050"/>
                </a:solidFill>
              </a:rPr>
              <a:t>Павел Сажинов</a:t>
            </a:r>
            <a:r>
              <a:rPr lang="uk-UA" smtClean="0">
                <a:solidFill>
                  <a:srgbClr val="EAEAEA"/>
                </a:solidFill>
              </a:rPr>
              <a:t>.</a:t>
            </a:r>
            <a:endParaRPr lang="uk-UA">
              <a:solidFill>
                <a:srgbClr val="EAEAEA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157192"/>
            <a:ext cx="84969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>
                <a:solidFill>
                  <a:srgbClr val="FF5050"/>
                </a:solidFill>
              </a:rPr>
              <a:t>Летом </a:t>
            </a:r>
            <a:r>
              <a:rPr lang="uk-UA" sz="1600" smtClean="0">
                <a:solidFill>
                  <a:srgbClr val="EAEAEA"/>
                </a:solidFill>
              </a:rPr>
              <a:t>1998</a:t>
            </a:r>
            <a:r>
              <a:rPr lang="uk-UA" sz="1600" smtClean="0">
                <a:solidFill>
                  <a:srgbClr val="FF5050"/>
                </a:solidFill>
              </a:rPr>
              <a:t> года </a:t>
            </a:r>
            <a:r>
              <a:rPr lang="uk-UA" sz="1600">
                <a:solidFill>
                  <a:srgbClr val="FF5050"/>
                </a:solidFill>
              </a:rPr>
              <a:t>был снят первый профессиональный клип на песню </a:t>
            </a:r>
            <a:r>
              <a:rPr lang="uk-UA" sz="1600">
                <a:solidFill>
                  <a:srgbClr val="EAEAEA"/>
                </a:solidFill>
              </a:rPr>
              <a:t>«Ели Мясо Мужики» </a:t>
            </a:r>
            <a:r>
              <a:rPr lang="uk-UA" sz="1600">
                <a:solidFill>
                  <a:srgbClr val="FF5050"/>
                </a:solidFill>
              </a:rPr>
              <a:t>(режиссёр — Борис Деденёв). Трансляция клипа на </a:t>
            </a:r>
            <a:r>
              <a:rPr lang="uk-UA" sz="1600" u="sng">
                <a:solidFill>
                  <a:srgbClr val="EAEAEA"/>
                </a:solidFill>
              </a:rPr>
              <a:t>MTV</a:t>
            </a:r>
            <a:r>
              <a:rPr lang="uk-UA" sz="1600">
                <a:solidFill>
                  <a:srgbClr val="FF5050"/>
                </a:solidFill>
              </a:rPr>
              <a:t>, совместно с ротацией песни на радио, приносит «Королю и Шуту» всероссийскую известность</a:t>
            </a:r>
            <a:r>
              <a:rPr lang="uk-UA" sz="1600" smtClean="0">
                <a:solidFill>
                  <a:srgbClr val="FF5050"/>
                </a:solidFill>
              </a:rPr>
              <a:t>.</a:t>
            </a:r>
          </a:p>
          <a:p>
            <a:r>
              <a:rPr lang="uk-UA" sz="1600">
                <a:solidFill>
                  <a:srgbClr val="EAEAEA"/>
                </a:solidFill>
              </a:rPr>
              <a:t>На канале НТВ снимается программа Дмитрия Диброва </a:t>
            </a:r>
            <a:r>
              <a:rPr lang="uk-UA" sz="1600" u="sng">
                <a:solidFill>
                  <a:srgbClr val="EAEAEA"/>
                </a:solidFill>
              </a:rPr>
              <a:t>«Антропология</a:t>
            </a:r>
            <a:r>
              <a:rPr lang="uk-UA" sz="1600" u="sng" smtClean="0">
                <a:solidFill>
                  <a:srgbClr val="EAEAEA"/>
                </a:solidFill>
              </a:rPr>
              <a:t>»</a:t>
            </a:r>
            <a:r>
              <a:rPr lang="uk-UA" sz="1600" smtClean="0">
                <a:solidFill>
                  <a:srgbClr val="EAEAEA"/>
                </a:solidFill>
              </a:rPr>
              <a:t>,</a:t>
            </a:r>
          </a:p>
          <a:p>
            <a:r>
              <a:rPr lang="uk-UA" sz="1600" smtClean="0">
                <a:solidFill>
                  <a:srgbClr val="EAEAEA"/>
                </a:solidFill>
              </a:rPr>
              <a:t>посвящённая </a:t>
            </a:r>
            <a:r>
              <a:rPr lang="uk-UA" sz="1600">
                <a:solidFill>
                  <a:srgbClr val="EAEAEA"/>
                </a:solidFill>
              </a:rPr>
              <a:t>«Королю и Шуту», с их непосредственным участием.</a:t>
            </a:r>
          </a:p>
          <a:p>
            <a:endParaRPr lang="uk-UA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6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5000">
        <p14:reveal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15169"/>
            <a:ext cx="878497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smtClean="0">
                <a:solidFill>
                  <a:srgbClr val="EAEAEA"/>
                </a:solidFill>
              </a:rPr>
              <a:t>Весной </a:t>
            </a:r>
            <a:r>
              <a:rPr lang="uk-UA" sz="1600">
                <a:solidFill>
                  <a:srgbClr val="EAEAEA"/>
                </a:solidFill>
              </a:rPr>
              <a:t>2001 года группа с размахом отметила 10-летие. К юбилею «Король и Шут» выпустили сборник своих лучших песен — «Собрание», а также провели грандиозный тур с концертами во всех крупных городах европейской части России, Сибири и Белоруссии. В рамках тура группа выступила с концертами в ДС «Юбилейный» (Санкт-Петербург) и на малой арене стадиона </a:t>
            </a:r>
            <a:r>
              <a:rPr lang="uk-UA" sz="1600" u="sng">
                <a:solidFill>
                  <a:srgbClr val="EAEAEA"/>
                </a:solidFill>
              </a:rPr>
              <a:t>«Лужники»</a:t>
            </a:r>
            <a:r>
              <a:rPr lang="uk-UA" sz="1600">
                <a:solidFill>
                  <a:srgbClr val="EAEAEA"/>
                </a:solidFill>
              </a:rPr>
              <a:t>(Москва), добившись переаншлага.</a:t>
            </a:r>
          </a:p>
          <a:p>
            <a:r>
              <a:rPr lang="uk-UA" sz="1600">
                <a:solidFill>
                  <a:srgbClr val="EAEAEA"/>
                </a:solidFill>
              </a:rPr>
              <a:t>Отныне «Король и Шут» становятся неизменными участниками всех крупнейших рок-фестивалей России.</a:t>
            </a:r>
          </a:p>
          <a:p>
            <a:r>
              <a:rPr lang="uk-UA" sz="1600">
                <a:solidFill>
                  <a:srgbClr val="EAEAEA"/>
                </a:solidFill>
              </a:rPr>
              <a:t>13 июля 2001 года с группами </a:t>
            </a:r>
            <a:r>
              <a:rPr lang="uk-UA" sz="1600" u="sng">
                <a:solidFill>
                  <a:srgbClr val="EAEAEA"/>
                </a:solidFill>
              </a:rPr>
              <a:t>«АлисА»</a:t>
            </a:r>
            <a:r>
              <a:rPr lang="uk-UA" sz="1600">
                <a:solidFill>
                  <a:srgbClr val="EAEAEA"/>
                </a:solidFill>
              </a:rPr>
              <a:t> и </a:t>
            </a:r>
            <a:r>
              <a:rPr lang="uk-UA" sz="1600" u="sng">
                <a:solidFill>
                  <a:srgbClr val="EAEAEA"/>
                </a:solidFill>
              </a:rPr>
              <a:t>«Ария»</a:t>
            </a:r>
            <a:r>
              <a:rPr lang="uk-UA" sz="1600">
                <a:solidFill>
                  <a:srgbClr val="EAEAEA"/>
                </a:solidFill>
              </a:rPr>
              <a:t>, «Король и Шут» выступают в Зелёном Театре Парка им. Горького в стартовавшем концертном проекте </a:t>
            </a:r>
            <a:r>
              <a:rPr lang="uk-UA" sz="1600" u="sng">
                <a:solidFill>
                  <a:srgbClr val="EAEAEA"/>
                </a:solidFill>
              </a:rPr>
              <a:t>«Пятница 13-ое»</a:t>
            </a:r>
            <a:r>
              <a:rPr lang="uk-UA" sz="1600">
                <a:solidFill>
                  <a:srgbClr val="EAEAEA"/>
                </a:solidFill>
              </a:rPr>
              <a:t>.</a:t>
            </a:r>
          </a:p>
          <a:p>
            <a:r>
              <a:rPr lang="uk-UA" sz="1600">
                <a:solidFill>
                  <a:srgbClr val="EAEAEA"/>
                </a:solidFill>
              </a:rPr>
              <a:t>С компанией «Мистерия Звука» заключается контракт на выпуск следующих трёх альбомов.</a:t>
            </a:r>
          </a:p>
          <a:p>
            <a:r>
              <a:rPr lang="uk-UA" sz="1600">
                <a:solidFill>
                  <a:srgbClr val="EAEAEA"/>
                </a:solidFill>
              </a:rPr>
              <a:t>А уже 15 декабря 2001 года в столичных «Лужниках» состоялась презентация альбома </a:t>
            </a:r>
            <a:r>
              <a:rPr lang="uk-UA" sz="1600" u="sng">
                <a:solidFill>
                  <a:srgbClr val="EAEAEA"/>
                </a:solidFill>
              </a:rPr>
              <a:t>«Как в Старой Сказке»</a:t>
            </a:r>
            <a:r>
              <a:rPr lang="uk-UA" sz="1600">
                <a:solidFill>
                  <a:srgbClr val="EAEAEA"/>
                </a:solidFill>
              </a:rPr>
              <a:t>, принесшего группе ещё большую популярность. Песня «Проклятый Старый Дом» с этого альбома на протяжении полугода занимает первое место в хит-параде «НАШЕго Радио» </a:t>
            </a:r>
            <a:r>
              <a:rPr lang="uk-UA" sz="1600" u="sng">
                <a:solidFill>
                  <a:srgbClr val="EAEAEA"/>
                </a:solidFill>
              </a:rPr>
              <a:t>«Чартова Дюжина»</a:t>
            </a:r>
            <a:r>
              <a:rPr lang="uk-UA" sz="1600">
                <a:solidFill>
                  <a:srgbClr val="EAEAEA"/>
                </a:solidFill>
              </a:rPr>
              <a:t>, видеоклип на эту композицию активно ротируется на каналах MTV и МУЗ-ТВ</a:t>
            </a:r>
            <a:r>
              <a:rPr lang="uk-UA" sz="1600" smtClean="0">
                <a:solidFill>
                  <a:srgbClr val="EAEAEA"/>
                </a:solidFill>
              </a:rPr>
              <a:t>.</a:t>
            </a:r>
            <a:r>
              <a:rPr lang="uk-UA" sz="1600">
                <a:solidFill>
                  <a:srgbClr val="EAEAEA"/>
                </a:solidFill>
              </a:rPr>
              <a:t> </a:t>
            </a:r>
            <a:endParaRPr lang="uk-UA" sz="1600" smtClean="0">
              <a:solidFill>
                <a:srgbClr val="EAEAEA"/>
              </a:solidFill>
            </a:endParaRPr>
          </a:p>
          <a:p>
            <a:r>
              <a:rPr lang="uk-UA" sz="1600" smtClean="0">
                <a:solidFill>
                  <a:srgbClr val="EAEAEA"/>
                </a:solidFill>
              </a:rPr>
              <a:t>11 </a:t>
            </a:r>
            <a:r>
              <a:rPr lang="uk-UA" sz="1600">
                <a:solidFill>
                  <a:srgbClr val="EAEAEA"/>
                </a:solidFill>
              </a:rPr>
              <a:t>августа 2002 года на фестивале «Нашествие» «Король и Шут» предстали в статусе хэдлайнеров при аудитории почти 200 тысяч человек. В шоу было представлено готическое факельное шествие, гигантская декорация, изображавшая «Старый Дом», и вылетающие черные вороны.</a:t>
            </a:r>
          </a:p>
          <a:p>
            <a:endParaRPr lang="uk-UA">
              <a:solidFill>
                <a:srgbClr val="EAEAEA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200834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smtClean="0">
                <a:solidFill>
                  <a:srgbClr val="FF5050"/>
                </a:solidFill>
              </a:rPr>
              <a:t>    </a:t>
            </a:r>
            <a:r>
              <a:rPr lang="uk-UA" sz="4000" b="1" smtClean="0">
                <a:solidFill>
                  <a:srgbClr val="FF5050"/>
                </a:solidFill>
              </a:rPr>
              <a:t>10-летие </a:t>
            </a:r>
            <a:r>
              <a:rPr lang="uk-UA" sz="4000" b="1">
                <a:solidFill>
                  <a:srgbClr val="FF5050"/>
                </a:solidFill>
              </a:rPr>
              <a:t>группы</a:t>
            </a:r>
            <a:endParaRPr lang="uk-UA" sz="400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7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15000">
        <p:cut/>
      </p:transition>
    </mc:Choice>
    <mc:Fallback>
      <p:transition advClick="0" advTm="15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0648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smtClean="0">
                <a:solidFill>
                  <a:srgbClr val="EAEAEA"/>
                </a:solidFill>
              </a:rPr>
              <a:t>                    </a:t>
            </a:r>
            <a:r>
              <a:rPr lang="uk-UA" sz="3600" b="1" smtClean="0">
                <a:solidFill>
                  <a:srgbClr val="FF5050"/>
                </a:solidFill>
              </a:rPr>
              <a:t>15-летие </a:t>
            </a:r>
            <a:r>
              <a:rPr lang="uk-UA" sz="3600" b="1">
                <a:solidFill>
                  <a:srgbClr val="FF5050"/>
                </a:solidFill>
              </a:rPr>
              <a:t>группы</a:t>
            </a:r>
            <a:endParaRPr lang="uk-UA" sz="3600">
              <a:solidFill>
                <a:srgbClr val="FF5050"/>
              </a:solidFill>
            </a:endParaRPr>
          </a:p>
          <a:p>
            <a:r>
              <a:rPr lang="uk-UA">
                <a:solidFill>
                  <a:srgbClr val="EAEAEA"/>
                </a:solidFill>
              </a:rPr>
              <a:t>10 февраля группа «Король и Шут» отметила своё пятнадцатилетие, в очередной раз собрав многотысячные московские «Лужники», а затем и СК «Юбилейный» в родном Петербурге. По материалам этих концертов был смонтирован концертный клип «Марионетки». Юбилейную концертную программу группа представила в гастрольном туре по городам России, Украины, Белоруссии, Молдовы, Прибалтики, Израиля.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270" y="2720939"/>
            <a:ext cx="889248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smtClean="0">
                <a:solidFill>
                  <a:srgbClr val="FF5050"/>
                </a:solidFill>
              </a:rPr>
              <a:t>              </a:t>
            </a:r>
            <a:r>
              <a:rPr lang="uk-UA" sz="3200" b="1" smtClean="0">
                <a:solidFill>
                  <a:srgbClr val="EAEAEA"/>
                </a:solidFill>
              </a:rPr>
              <a:t>20-летие </a:t>
            </a:r>
            <a:r>
              <a:rPr lang="uk-UA" sz="3200" b="1">
                <a:solidFill>
                  <a:srgbClr val="EAEAEA"/>
                </a:solidFill>
              </a:rPr>
              <a:t>группы. Перемены</a:t>
            </a:r>
            <a:endParaRPr lang="uk-UA" sz="3200">
              <a:solidFill>
                <a:srgbClr val="EAEAEA"/>
              </a:solidFill>
            </a:endParaRPr>
          </a:p>
          <a:p>
            <a:r>
              <a:rPr lang="uk-UA">
                <a:solidFill>
                  <a:srgbClr val="FF5050"/>
                </a:solidFill>
              </a:rPr>
              <a:t>В мае 2011 года один из участников «Короля и Шута» — Андрей Князев — принял решение приостановить свою работу в группе и посвятить время своему сольному проекту </a:t>
            </a:r>
            <a:r>
              <a:rPr lang="uk-UA" u="sng">
                <a:solidFill>
                  <a:srgbClr val="FF5050"/>
                </a:solidFill>
              </a:rPr>
              <a:t>КняZz</a:t>
            </a:r>
            <a:r>
              <a:rPr lang="uk-UA">
                <a:solidFill>
                  <a:srgbClr val="FF5050"/>
                </a:solidFill>
              </a:rPr>
              <a:t>. К этому же проекту присоединился и скрипач «Короля и Шута» Дмитрий Casper Ришко.</a:t>
            </a:r>
          </a:p>
          <a:p>
            <a:r>
              <a:rPr lang="uk-UA">
                <a:solidFill>
                  <a:srgbClr val="FF5050"/>
                </a:solidFill>
              </a:rPr>
              <a:t>21 августа 2011 года один из участников «золотого состава» «Короля и Шута» — гитарист Александр «Ренегат» </a:t>
            </a:r>
            <a:r>
              <a:rPr lang="uk-UA" smtClean="0">
                <a:solidFill>
                  <a:srgbClr val="FF5050"/>
                </a:solidFill>
              </a:rPr>
              <a:t>Леонтьев</a:t>
            </a:r>
            <a:r>
              <a:rPr lang="uk-UA">
                <a:solidFill>
                  <a:srgbClr val="FF5050"/>
                </a:solidFill>
              </a:rPr>
              <a:t> — возвращается в группу и вместе с «Королём и Шутом» отправляется в большой концертный тур с программой «Король Вечного Сна». Основу этой программы составляют песни из альбома «Театръ Демона» в электрической обработке.</a:t>
            </a:r>
          </a:p>
          <a:p>
            <a:r>
              <a:rPr lang="uk-UA">
                <a:solidFill>
                  <a:srgbClr val="FF5050"/>
                </a:solidFill>
              </a:rPr>
              <a:t>В ноябре 2011 года «Король и Шут» выпустила новый альбом, который получил название «Праздник Крови» и полностью основан на музыке из зонг-оперы ужасов </a:t>
            </a:r>
            <a:r>
              <a:rPr lang="uk-UA" u="sng">
                <a:solidFill>
                  <a:srgbClr val="FF5050"/>
                </a:solidFill>
              </a:rPr>
              <a:t>ТОDD</a:t>
            </a:r>
            <a:r>
              <a:rPr lang="uk-UA">
                <a:solidFill>
                  <a:srgbClr val="FF5050"/>
                </a:solidFill>
              </a:rPr>
              <a:t>. Все песни на пластинке связаны между собой единой драматической линией. </a:t>
            </a:r>
          </a:p>
        </p:txBody>
      </p:sp>
    </p:spTree>
    <p:extLst>
      <p:ext uri="{BB962C8B-B14F-4D97-AF65-F5344CB8AC3E}">
        <p14:creationId xmlns:p14="http://schemas.microsoft.com/office/powerpoint/2010/main" val="340455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spd="med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>
                <a:solidFill>
                  <a:srgbClr val="EAEAEA"/>
                </a:solidFill>
              </a:rPr>
              <a:t>Михаи́л Ю́рьевич Горшенёв</a:t>
            </a:r>
            <a:r>
              <a:rPr lang="ru-RU" sz="2000">
                <a:solidFill>
                  <a:srgbClr val="EAEAEA"/>
                </a:solidFill>
              </a:rPr>
              <a:t> (</a:t>
            </a:r>
            <a:r>
              <a:rPr lang="ru-RU" sz="2000" smtClean="0">
                <a:solidFill>
                  <a:srgbClr val="EAEAEA"/>
                </a:solidFill>
              </a:rPr>
              <a:t>7 августа</a:t>
            </a:r>
            <a:r>
              <a:rPr lang="ru-RU" sz="2000">
                <a:solidFill>
                  <a:srgbClr val="EAEAEA"/>
                </a:solidFill>
              </a:rPr>
              <a:t> </a:t>
            </a:r>
            <a:r>
              <a:rPr lang="ru-RU" sz="2000" smtClean="0">
                <a:solidFill>
                  <a:srgbClr val="EAEAEA"/>
                </a:solidFill>
              </a:rPr>
              <a:t>1973—</a:t>
            </a:r>
            <a:r>
              <a:rPr lang="ru-RU" sz="2000">
                <a:solidFill>
                  <a:srgbClr val="EAEAEA"/>
                </a:solidFill>
              </a:rPr>
              <a:t> 19 </a:t>
            </a:r>
            <a:r>
              <a:rPr lang="ru-RU" sz="2000" smtClean="0">
                <a:solidFill>
                  <a:srgbClr val="EAEAEA"/>
                </a:solidFill>
              </a:rPr>
              <a:t>июля</a:t>
            </a:r>
            <a:r>
              <a:rPr lang="ru-RU" sz="2000">
                <a:solidFill>
                  <a:srgbClr val="EAEAEA"/>
                </a:solidFill>
              </a:rPr>
              <a:t> </a:t>
            </a:r>
            <a:r>
              <a:rPr lang="ru-RU" sz="2000" smtClean="0">
                <a:solidFill>
                  <a:srgbClr val="EAEAEA"/>
                </a:solidFill>
              </a:rPr>
              <a:t>2013</a:t>
            </a:r>
            <a:r>
              <a:rPr lang="ru-RU" sz="2000">
                <a:solidFill>
                  <a:srgbClr val="EAEAEA"/>
                </a:solidFill>
              </a:rPr>
              <a:t>)</a:t>
            </a:r>
            <a:r>
              <a:rPr lang="ru-RU">
                <a:solidFill>
                  <a:srgbClr val="EAEAEA"/>
                </a:solidFill>
              </a:rPr>
              <a:t> </a:t>
            </a:r>
            <a:endParaRPr lang="uk-UA">
              <a:solidFill>
                <a:srgbClr val="EAEAEA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4" y="1268760"/>
            <a:ext cx="4048690" cy="46085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175956" y="1052736"/>
            <a:ext cx="48245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>
                <a:solidFill>
                  <a:srgbClr val="EAEAEA"/>
                </a:solidFill>
              </a:rPr>
              <a:t>19 июля 2013 года </a:t>
            </a:r>
            <a:r>
              <a:rPr lang="uk-UA" u="sng">
                <a:solidFill>
                  <a:srgbClr val="EAEAEA"/>
                </a:solidFill>
              </a:rPr>
              <a:t>Михаил </a:t>
            </a:r>
            <a:r>
              <a:rPr lang="uk-UA" u="sng" smtClean="0">
                <a:solidFill>
                  <a:srgbClr val="EAEAEA"/>
                </a:solidFill>
              </a:rPr>
              <a:t>Горшенёв</a:t>
            </a:r>
            <a:r>
              <a:rPr lang="uk-UA">
                <a:solidFill>
                  <a:srgbClr val="EAEAEA"/>
                </a:solidFill>
              </a:rPr>
              <a:t> </a:t>
            </a:r>
            <a:r>
              <a:rPr lang="uk-UA" smtClean="0">
                <a:solidFill>
                  <a:srgbClr val="EAEAEA"/>
                </a:solidFill>
              </a:rPr>
              <a:t>был </a:t>
            </a:r>
            <a:r>
              <a:rPr lang="uk-UA">
                <a:solidFill>
                  <a:srgbClr val="EAEAEA"/>
                </a:solidFill>
              </a:rPr>
              <a:t>обнаружен мёртвым в своём пригородном доме в </a:t>
            </a:r>
            <a:r>
              <a:rPr lang="uk-UA" u="sng">
                <a:solidFill>
                  <a:srgbClr val="EAEAEA"/>
                </a:solidFill>
              </a:rPr>
              <a:t>Петербурге</a:t>
            </a:r>
            <a:r>
              <a:rPr lang="uk-UA">
                <a:solidFill>
                  <a:srgbClr val="EAEAEA"/>
                </a:solidFill>
              </a:rPr>
              <a:t>. Как </a:t>
            </a:r>
            <a:r>
              <a:rPr lang="uk-UA">
                <a:solidFill>
                  <a:srgbClr val="EAEAEA"/>
                </a:solidFill>
              </a:rPr>
              <a:t>показало </a:t>
            </a:r>
            <a:r>
              <a:rPr lang="uk-UA" smtClean="0">
                <a:solidFill>
                  <a:srgbClr val="EAEAEA"/>
                </a:solidFill>
              </a:rPr>
              <a:t>вскрытие</a:t>
            </a:r>
            <a:r>
              <a:rPr lang="uk-UA" u="sng" baseline="30000" smtClean="0">
                <a:solidFill>
                  <a:srgbClr val="EAEAEA"/>
                </a:solidFill>
              </a:rPr>
              <a:t> </a:t>
            </a:r>
            <a:r>
              <a:rPr lang="uk-UA" smtClean="0">
                <a:solidFill>
                  <a:srgbClr val="EAEAEA"/>
                </a:solidFill>
              </a:rPr>
              <a:t>, причиной </a:t>
            </a:r>
            <a:r>
              <a:rPr lang="uk-UA">
                <a:solidFill>
                  <a:srgbClr val="EAEAEA"/>
                </a:solidFill>
              </a:rPr>
              <a:t>смерти являлась острая сердечная недостаточность. Горшенев не дожил всего двадцать дней до своего сорокалетнего юбилея.</a:t>
            </a:r>
          </a:p>
          <a:p>
            <a:r>
              <a:rPr lang="uk-UA">
                <a:solidFill>
                  <a:srgbClr val="EAEAEA"/>
                </a:solidFill>
              </a:rPr>
              <a:t>Все предстоящие выступления группы были отменены.</a:t>
            </a:r>
          </a:p>
          <a:p>
            <a:r>
              <a:rPr lang="uk-UA">
                <a:solidFill>
                  <a:srgbClr val="EAEAEA"/>
                </a:solidFill>
              </a:rPr>
              <a:t>22 июля в СКК «Юбилейный» прошла прощальная панихида с Горшенёвым. Проводить музыканта пришло более десяти тысяч поклонников с разных концов страны и ближнего зарубежья. После церемонии прощания тело Михаила предали огню в крематории, как того желал сам музыкант. 2 августа прах Михаила был похоронен на </a:t>
            </a:r>
            <a:r>
              <a:rPr lang="uk-UA" u="sng">
                <a:solidFill>
                  <a:srgbClr val="EAEAEA"/>
                </a:solidFill>
              </a:rPr>
              <a:t>Богословском кладбище</a:t>
            </a:r>
            <a:r>
              <a:rPr lang="uk-UA">
                <a:solidFill>
                  <a:srgbClr val="EAEAEA"/>
                </a:solidFill>
              </a:rPr>
              <a:t> в Санкт-Петербурге.</a:t>
            </a:r>
          </a:p>
        </p:txBody>
      </p:sp>
    </p:spTree>
    <p:extLst>
      <p:ext uri="{BB962C8B-B14F-4D97-AF65-F5344CB8AC3E}">
        <p14:creationId xmlns:p14="http://schemas.microsoft.com/office/powerpoint/2010/main" val="3685639652"/>
      </p:ext>
    </p:extLst>
  </p:cSld>
  <p:clrMapOvr>
    <a:masterClrMapping/>
  </p:clrMapOvr>
  <p:transition spd="slow" advClick="0" advTm="15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620688"/>
            <a:ext cx="60212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smtClean="0">
                <a:solidFill>
                  <a:srgbClr val="EAEAEA"/>
                </a:solidFill>
              </a:rPr>
              <a:t>С</a:t>
            </a:r>
            <a:r>
              <a:rPr lang="ru-RU" sz="4400" smtClean="0">
                <a:solidFill>
                  <a:srgbClr val="EAEAEA"/>
                </a:solidFill>
              </a:rPr>
              <a:t>пасибо за внимание </a:t>
            </a:r>
          </a:p>
          <a:p>
            <a:r>
              <a:rPr lang="ru-RU" sz="4400" smtClean="0">
                <a:solidFill>
                  <a:srgbClr val="EAEAEA"/>
                </a:solidFill>
              </a:rPr>
              <a:t>   и слушайте КИШ</a:t>
            </a:r>
            <a:endParaRPr lang="uk-UA" sz="4400">
              <a:solidFill>
                <a:srgbClr val="EAEAEA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152" y="2348880"/>
            <a:ext cx="6408712" cy="407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88795"/>
      </p:ext>
    </p:extLst>
  </p:cSld>
  <p:clrMapOvr>
    <a:masterClrMapping/>
  </p:clrMapOvr>
  <p:transition spd="slow" advClick="0" advTm="3000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Другая 1">
      <a:dk1>
        <a:sysClr val="windowText" lastClr="000000"/>
      </a:dk1>
      <a:lt1>
        <a:srgbClr val="000000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294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Учень 10</dc:creator>
  <cp:lastModifiedBy>Учень</cp:lastModifiedBy>
  <cp:revision>9</cp:revision>
  <dcterms:created xsi:type="dcterms:W3CDTF">2013-12-11T06:56:30Z</dcterms:created>
  <dcterms:modified xsi:type="dcterms:W3CDTF">2013-12-23T10:18:31Z</dcterms:modified>
</cp:coreProperties>
</file>