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4" autoAdjust="0"/>
  </p:normalViewPr>
  <p:slideViewPr>
    <p:cSldViewPr>
      <p:cViewPr>
        <p:scale>
          <a:sx n="75" d="100"/>
          <a:sy n="75" d="100"/>
        </p:scale>
        <p:origin x="780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7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8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7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3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2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6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3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4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" y="0"/>
            <a:ext cx="10113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536" y="4725144"/>
            <a:ext cx="5700464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Стереотипи та упередження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63392"/>
            <a:ext cx="7848872" cy="538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/>
              <a:t>Расизм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світогляд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теорії</a:t>
            </a:r>
            <a:r>
              <a:rPr lang="ru-RU" sz="2400" b="1" dirty="0" smtClean="0"/>
              <a:t> і практики,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ґрунтуються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расовій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дискримінації</a:t>
            </a:r>
            <a:r>
              <a:rPr lang="ru-RU" sz="2400" b="1" dirty="0" smtClean="0"/>
              <a:t>, на </a:t>
            </a:r>
            <a:r>
              <a:rPr lang="ru-RU" sz="2400" b="1" dirty="0" err="1" smtClean="0"/>
              <a:t>уявленні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поділ</a:t>
            </a:r>
            <a:r>
              <a:rPr lang="ru-RU" sz="2400" b="1" dirty="0" smtClean="0"/>
              <a:t> людей на </a:t>
            </a:r>
            <a:r>
              <a:rPr lang="ru-RU" sz="2400" b="1" dirty="0" err="1" smtClean="0"/>
              <a:t>біологічно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видимих</a:t>
            </a:r>
            <a:r>
              <a:rPr lang="ru-RU" sz="2400" b="1" dirty="0" smtClean="0"/>
              <a:t>                                                                                                       </a:t>
            </a:r>
            <a:r>
              <a:rPr lang="ru-RU" sz="2400" b="1" dirty="0" err="1" smtClean="0"/>
              <a:t>особливостей</a:t>
            </a:r>
            <a:r>
              <a:rPr lang="ru-RU" sz="2400" b="1" dirty="0" smtClean="0"/>
              <a:t>                                                                                             </a:t>
            </a:r>
            <a:r>
              <a:rPr lang="ru-RU" sz="2400" b="1" dirty="0" err="1" smtClean="0"/>
              <a:t>зовнішнього</a:t>
            </a:r>
            <a:r>
              <a:rPr lang="ru-RU" sz="2400" b="1" dirty="0" smtClean="0"/>
              <a:t>                                                                                          </a:t>
            </a:r>
            <a:r>
              <a:rPr lang="ru-RU" sz="2400" b="1" dirty="0" err="1" smtClean="0"/>
              <a:t>вигляду</a:t>
            </a:r>
            <a:r>
              <a:rPr lang="ru-RU" sz="2400" b="1" dirty="0" smtClean="0"/>
              <a:t> як-от                                                                                                   </a:t>
            </a:r>
            <a:r>
              <a:rPr lang="ru-RU" sz="2400" b="1" dirty="0" err="1" smtClean="0"/>
              <a:t>колір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,                                                                                          структура та                                                                                                    </a:t>
            </a:r>
            <a:r>
              <a:rPr lang="ru-RU" sz="2400" b="1" dirty="0" err="1" smtClean="0"/>
              <a:t>колір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волосся</a:t>
            </a:r>
            <a:r>
              <a:rPr lang="ru-RU" sz="2400" b="1" dirty="0" smtClean="0"/>
              <a:t>,                                                                                                                      </a:t>
            </a:r>
            <a:r>
              <a:rPr lang="ru-RU" sz="2400" b="1" dirty="0" err="1" smtClean="0"/>
              <a:t>риси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обличчя</a:t>
            </a:r>
            <a:r>
              <a:rPr lang="ru-RU" sz="2400" b="1" dirty="0" smtClean="0"/>
              <a:t>,                                                                            </a:t>
            </a:r>
            <a:r>
              <a:rPr lang="ru-RU" sz="2400" b="1" dirty="0" err="1" smtClean="0"/>
              <a:t>будова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тіла</a:t>
            </a:r>
            <a:r>
              <a:rPr lang="ru-RU" sz="2400" b="1" dirty="0" smtClean="0"/>
              <a:t>                                                                                                        </a:t>
            </a:r>
            <a:r>
              <a:rPr lang="ru-RU" sz="2400" b="1" dirty="0" err="1" smtClean="0"/>
              <a:t>тощо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772816"/>
            <a:ext cx="6369919" cy="46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8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3024336" cy="5721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Ксенофобія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ru-RU" dirty="0" err="1" smtClean="0"/>
              <a:t>ксенос</a:t>
            </a:r>
            <a:r>
              <a:rPr lang="ru-RU" dirty="0" smtClean="0"/>
              <a:t> – «</a:t>
            </a:r>
            <a:r>
              <a:rPr lang="ru-RU" dirty="0" err="1" smtClean="0"/>
              <a:t>чужинець</a:t>
            </a:r>
            <a:r>
              <a:rPr lang="ru-RU" dirty="0" smtClean="0"/>
              <a:t>», «</a:t>
            </a:r>
            <a:r>
              <a:rPr lang="ru-RU" dirty="0" err="1" smtClean="0"/>
              <a:t>незнайомець</a:t>
            </a:r>
            <a:r>
              <a:rPr lang="ru-RU" dirty="0" smtClean="0"/>
              <a:t>», та </a:t>
            </a:r>
            <a:r>
              <a:rPr lang="ru-RU" dirty="0" err="1" smtClean="0"/>
              <a:t>фобос</a:t>
            </a:r>
            <a:r>
              <a:rPr lang="ru-RU" dirty="0" smtClean="0"/>
              <a:t> –«страх»), 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поглядів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у </a:t>
            </a:r>
            <a:r>
              <a:rPr lang="ru-RU" dirty="0" err="1" smtClean="0"/>
              <a:t>нав’язливому</a:t>
            </a:r>
            <a:r>
              <a:rPr lang="ru-RU" dirty="0" smtClean="0"/>
              <a:t> страху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чужинців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просто </a:t>
            </a:r>
            <a:r>
              <a:rPr lang="ru-RU" dirty="0" err="1" smtClean="0"/>
              <a:t>чогось</a:t>
            </a:r>
            <a:r>
              <a:rPr lang="ru-RU" dirty="0" smtClean="0"/>
              <a:t> </a:t>
            </a:r>
            <a:r>
              <a:rPr lang="ru-RU" dirty="0" err="1" smtClean="0"/>
              <a:t>незнайомого</a:t>
            </a:r>
            <a:r>
              <a:rPr lang="ru-RU" dirty="0" smtClean="0"/>
              <a:t>, </a:t>
            </a:r>
            <a:r>
              <a:rPr lang="ru-RU" dirty="0" err="1" smtClean="0"/>
              <a:t>чужоземного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страх перед </a:t>
            </a:r>
            <a:r>
              <a:rPr lang="ru-RU" dirty="0" err="1" smtClean="0"/>
              <a:t>чужоземцями</a:t>
            </a:r>
            <a:r>
              <a:rPr lang="ru-RU" dirty="0" smtClean="0"/>
              <a:t> та ненависть до них.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3"/>
            <a:ext cx="57150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6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32" y="332656"/>
            <a:ext cx="3871317" cy="38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3364"/>
            <a:ext cx="5544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Протилежний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випадок</a:t>
            </a:r>
            <a:r>
              <a:rPr lang="ru-RU" sz="2400" dirty="0" smtClean="0"/>
              <a:t> становить позитивна </a:t>
            </a:r>
            <a:r>
              <a:rPr lang="ru-RU" sz="2400" dirty="0" err="1" smtClean="0"/>
              <a:t>дискримінація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політичні</a:t>
            </a:r>
            <a:r>
              <a:rPr lang="ru-RU" sz="2400" dirty="0" smtClean="0"/>
              <a:t> заходи,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врахування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статі</a:t>
            </a:r>
            <a:r>
              <a:rPr lang="ru-RU" sz="2400" dirty="0" smtClean="0"/>
              <a:t>, </a:t>
            </a:r>
            <a:r>
              <a:rPr lang="ru-RU" sz="2400" dirty="0" err="1" smtClean="0"/>
              <a:t>раси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суб’єкта</a:t>
            </a:r>
            <a:r>
              <a:rPr lang="ru-RU" sz="2400" dirty="0" smtClean="0"/>
              <a:t> з метою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можливостей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піддавалися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дискримінації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2800"/>
            <a:ext cx="5652120" cy="30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36" y="1772816"/>
            <a:ext cx="8208910" cy="49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992888" cy="628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/>
              <a:t>Толерантність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сприймати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агресії</a:t>
            </a:r>
            <a:r>
              <a:rPr lang="ru-RU" sz="2400" dirty="0" smtClean="0"/>
              <a:t> думки,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та способу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. </a:t>
            </a:r>
            <a:r>
              <a:rPr lang="ru-RU" sz="2400" dirty="0" err="1" smtClean="0"/>
              <a:t>Терпимість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незвичного</a:t>
            </a:r>
            <a:r>
              <a:rPr lang="ru-RU" sz="2400" dirty="0" smtClean="0"/>
              <a:t>) способу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звичаїв</a:t>
            </a:r>
            <a:r>
              <a:rPr lang="ru-RU" sz="2400" dirty="0" smtClean="0"/>
              <a:t>, </a:t>
            </a:r>
            <a:r>
              <a:rPr lang="ru-RU" sz="2400" dirty="0" err="1" smtClean="0"/>
              <a:t>почуттів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ідей</a:t>
            </a:r>
            <a:r>
              <a:rPr lang="ru-RU" sz="2400" dirty="0" smtClean="0"/>
              <a:t>, </a:t>
            </a:r>
            <a:r>
              <a:rPr lang="ru-RU" sz="2400" dirty="0" err="1" smtClean="0"/>
              <a:t>вірувань</a:t>
            </a:r>
            <a:r>
              <a:rPr lang="ru-RU" sz="2400" dirty="0" smtClean="0"/>
              <a:t>. </a:t>
            </a:r>
            <a:r>
              <a:rPr lang="ru-RU" sz="2400" dirty="0" err="1" smtClean="0"/>
              <a:t>Толерантність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                                                   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діапазон</a:t>
            </a:r>
            <a:r>
              <a:rPr lang="ru-RU" sz="2400" dirty="0" smtClean="0"/>
              <a:t>, </a:t>
            </a:r>
            <a:r>
              <a:rPr lang="ru-RU" sz="2400" dirty="0" err="1" smtClean="0"/>
              <a:t>виходячи</a:t>
            </a:r>
            <a:r>
              <a:rPr lang="ru-RU" sz="2400" dirty="0" smtClean="0"/>
              <a:t> за                                                                           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втрачає</a:t>
            </a:r>
            <a:r>
              <a:rPr lang="ru-RU" sz="2400" dirty="0" smtClean="0"/>
              <a:t>                                                                        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для                                                                                 нормального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                                                                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стосується</a:t>
            </a:r>
            <a:r>
              <a:rPr lang="ru-RU" sz="2400" dirty="0" smtClean="0"/>
              <a:t> і </a:t>
            </a:r>
            <a:r>
              <a:rPr lang="ru-RU" sz="2400" dirty="0" err="1" smtClean="0"/>
              <a:t>більших</a:t>
            </a:r>
            <a:r>
              <a:rPr lang="ru-RU" sz="2400" dirty="0" smtClean="0"/>
              <a:t>                                                              </a:t>
            </a:r>
            <a:r>
              <a:rPr lang="ru-RU" sz="2400" dirty="0" err="1" smtClean="0"/>
              <a:t>утворень</a:t>
            </a:r>
            <a:r>
              <a:rPr lang="ru-RU" sz="2400" dirty="0" smtClean="0"/>
              <a:t>:                                                                                                   громада, </a:t>
            </a:r>
            <a:r>
              <a:rPr lang="ru-RU" sz="2400" dirty="0" err="1" smtClean="0"/>
              <a:t>нація</a:t>
            </a:r>
            <a:r>
              <a:rPr lang="ru-RU" sz="2400" dirty="0" smtClean="0"/>
              <a:t>,                                                                                                     </a:t>
            </a:r>
            <a:r>
              <a:rPr lang="ru-RU" sz="2400" dirty="0" err="1" smtClean="0"/>
              <a:t>етнос</a:t>
            </a:r>
            <a:r>
              <a:rPr lang="ru-RU" sz="2400" dirty="0" smtClean="0"/>
              <a:t>, раса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0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-22225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3744416" cy="6115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err="1"/>
              <a:t>Стереотипи</a:t>
            </a:r>
            <a:r>
              <a:rPr lang="ru-RU" b="1" u="sng" dirty="0"/>
              <a:t> </a:t>
            </a:r>
            <a:r>
              <a:rPr lang="ru-RU" dirty="0"/>
              <a:t>– </a:t>
            </a:r>
            <a:r>
              <a:rPr lang="ru-RU" dirty="0" err="1"/>
              <a:t>регулятори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вирізняє</a:t>
            </a:r>
            <a:r>
              <a:rPr lang="ru-RU" dirty="0"/>
              <a:t>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своєрідний</a:t>
            </a:r>
            <a:r>
              <a:rPr lang="ru-RU" dirty="0"/>
              <a:t> «</a:t>
            </a:r>
            <a:r>
              <a:rPr lang="ru-RU" dirty="0" err="1"/>
              <a:t>захист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виправдання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групового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, </a:t>
            </a:r>
            <a:r>
              <a:rPr lang="ru-RU" dirty="0" err="1"/>
              <a:t>стійкість</a:t>
            </a:r>
            <a:r>
              <a:rPr lang="ru-RU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5076056" cy="549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6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13" y="980728"/>
            <a:ext cx="5418488" cy="386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Класифікація</a:t>
            </a:r>
            <a:r>
              <a:rPr lang="ru-RU" sz="4000" b="1" dirty="0"/>
              <a:t> </a:t>
            </a:r>
            <a:r>
              <a:rPr lang="ru-RU" sz="4000" b="1" dirty="0" err="1"/>
              <a:t>стереотипів</a:t>
            </a:r>
            <a:r>
              <a:rPr lang="ru-RU" sz="40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15" y="2420888"/>
            <a:ext cx="7560840" cy="4176464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антропологічні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етнонаціональні</a:t>
            </a:r>
            <a:endParaRPr lang="ru-RU" dirty="0"/>
          </a:p>
          <a:p>
            <a:r>
              <a:rPr lang="ru-RU" dirty="0" err="1" smtClean="0"/>
              <a:t>соціально</a:t>
            </a:r>
            <a:r>
              <a:rPr lang="ru-RU" dirty="0" smtClean="0"/>
              <a:t>-</a:t>
            </a:r>
            <a:r>
              <a:rPr lang="en-US" dirty="0"/>
              <a:t>c</a:t>
            </a:r>
            <a:r>
              <a:rPr lang="ru-RU" dirty="0"/>
              <a:t>т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y</a:t>
            </a:r>
            <a:r>
              <a:rPr lang="ru-RU" dirty="0" err="1" smtClean="0"/>
              <a:t>сні</a:t>
            </a:r>
            <a:endParaRPr lang="ru-RU" dirty="0"/>
          </a:p>
          <a:p>
            <a:r>
              <a:rPr lang="ru-RU" dirty="0" err="1" smtClean="0"/>
              <a:t>соціально-рольові</a:t>
            </a:r>
            <a:endParaRPr lang="ru-RU" dirty="0"/>
          </a:p>
          <a:p>
            <a:r>
              <a:rPr lang="ru-RU" dirty="0" err="1" smtClean="0"/>
              <a:t>експресивно-естетичні</a:t>
            </a:r>
            <a:endParaRPr lang="ru-RU" dirty="0"/>
          </a:p>
          <a:p>
            <a:r>
              <a:rPr lang="ru-RU" dirty="0" smtClean="0"/>
              <a:t>вербально-</a:t>
            </a:r>
            <a:r>
              <a:rPr lang="ru-RU" dirty="0" err="1" smtClean="0"/>
              <a:t>поведінкові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36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70838"/>
            <a:ext cx="6516215" cy="48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/>
              <a:t>Гендер</a:t>
            </a:r>
            <a:r>
              <a:rPr lang="ru-RU" b="1" u="sng" dirty="0"/>
              <a:t> </a:t>
            </a:r>
            <a:r>
              <a:rPr lang="ru-RU" dirty="0"/>
              <a:t>(англ. </a:t>
            </a:r>
            <a:r>
              <a:rPr lang="ru-RU" dirty="0" err="1"/>
              <a:t>gender</a:t>
            </a:r>
            <a:r>
              <a:rPr lang="ru-RU" dirty="0"/>
              <a:t> – стать, 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genus</a:t>
            </a:r>
            <a:r>
              <a:rPr lang="ru-RU" dirty="0"/>
              <a:t> – </a:t>
            </a:r>
            <a:r>
              <a:rPr lang="ru-RU" dirty="0" err="1"/>
              <a:t>рід</a:t>
            </a:r>
            <a:r>
              <a:rPr lang="ru-RU" dirty="0"/>
              <a:t>) – стать, яку «приписали»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уповноважені</a:t>
            </a:r>
            <a:r>
              <a:rPr lang="ru-RU" dirty="0"/>
              <a:t> на те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інакше</a:t>
            </a:r>
            <a:r>
              <a:rPr lang="ru-RU" dirty="0"/>
              <a:t> –</a:t>
            </a:r>
            <a:r>
              <a:rPr lang="ru-RU" dirty="0" err="1"/>
              <a:t>паспортна</a:t>
            </a:r>
            <a:r>
              <a:rPr lang="ru-RU" dirty="0"/>
              <a:t> </a:t>
            </a:r>
            <a:r>
              <a:rPr lang="en-US" dirty="0" smtClean="0"/>
              <a:t>                                                             </a:t>
            </a:r>
            <a:r>
              <a:rPr lang="ru-RU" dirty="0" smtClean="0"/>
              <a:t>стать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стать у </a:t>
            </a:r>
            <a:r>
              <a:rPr lang="en-US" dirty="0" smtClean="0"/>
              <a:t>                                                </a:t>
            </a:r>
            <a:r>
              <a:rPr lang="ru-RU" dirty="0" smtClean="0"/>
              <a:t>документах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63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85392"/>
            <a:ext cx="6582486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" y="332656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</a:t>
            </a:r>
            <a:r>
              <a:rPr lang="ru-RU" b="1" dirty="0" err="1" smtClean="0"/>
              <a:t>мовні</a:t>
            </a:r>
            <a:r>
              <a:rPr lang="ru-RU" b="1" dirty="0" smtClean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гендерних</a:t>
            </a:r>
            <a:r>
              <a:rPr lang="ru-RU" b="1" dirty="0"/>
              <a:t> </a:t>
            </a:r>
            <a:r>
              <a:rPr lang="ru-RU" b="1" dirty="0" err="1" smtClean="0"/>
              <a:t>стереотипів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496944" cy="4392488"/>
          </a:xfrm>
        </p:spPr>
        <p:txBody>
          <a:bodyPr>
            <a:normAutofit/>
          </a:bodyPr>
          <a:lstStyle/>
          <a:p>
            <a:r>
              <a:rPr lang="ru-RU" sz="2600" dirty="0" err="1" smtClean="0"/>
              <a:t>Стереотипи</a:t>
            </a:r>
            <a:r>
              <a:rPr lang="ru-RU" sz="2600" dirty="0" smtClean="0"/>
              <a:t> «</a:t>
            </a:r>
            <a:r>
              <a:rPr lang="en-US" sz="2600" dirty="0" err="1" smtClean="0"/>
              <a:t>maschile</a:t>
            </a:r>
            <a:r>
              <a:rPr lang="en-US" sz="2600" dirty="0" smtClean="0"/>
              <a:t> – </a:t>
            </a:r>
            <a:r>
              <a:rPr lang="en-US" sz="2600" dirty="0" err="1" smtClean="0"/>
              <a:t>feminnile</a:t>
            </a:r>
            <a:r>
              <a:rPr lang="en-US" sz="2600" dirty="0" smtClean="0"/>
              <a:t>». </a:t>
            </a:r>
            <a:r>
              <a:rPr lang="ru-RU" sz="2600" dirty="0" err="1" smtClean="0"/>
              <a:t>Згідно</a:t>
            </a:r>
            <a:r>
              <a:rPr lang="ru-RU" sz="2600" dirty="0" smtClean="0"/>
              <a:t> з </a:t>
            </a:r>
            <a:r>
              <a:rPr lang="ru-RU" sz="2600" dirty="0" err="1" smtClean="0"/>
              <a:t>цими</a:t>
            </a:r>
            <a:r>
              <a:rPr lang="ru-RU" sz="2600" dirty="0" smtClean="0"/>
              <a:t> стереотипами </a:t>
            </a:r>
            <a:r>
              <a:rPr lang="ru-RU" sz="2600" dirty="0" err="1" smtClean="0"/>
              <a:t>чоловіки</a:t>
            </a:r>
            <a:r>
              <a:rPr lang="ru-RU" sz="2600" dirty="0" smtClean="0"/>
              <a:t> та </a:t>
            </a:r>
            <a:r>
              <a:rPr lang="ru-RU" sz="2600" dirty="0" err="1" smtClean="0"/>
              <a:t>жінки</a:t>
            </a:r>
            <a:r>
              <a:rPr lang="ru-RU" sz="2600" dirty="0" smtClean="0"/>
              <a:t> є </a:t>
            </a:r>
            <a:r>
              <a:rPr lang="ru-RU" sz="2600" dirty="0" err="1" smtClean="0"/>
              <a:t>протилежностями</a:t>
            </a:r>
            <a:r>
              <a:rPr lang="ru-RU" sz="2600" dirty="0" smtClean="0"/>
              <a:t>. </a:t>
            </a:r>
            <a:endParaRPr lang="ru-RU" sz="2600" dirty="0"/>
          </a:p>
          <a:p>
            <a:r>
              <a:rPr lang="ru-RU" sz="2600" dirty="0" err="1" smtClean="0"/>
              <a:t>Соціальні</a:t>
            </a:r>
            <a:r>
              <a:rPr lang="ru-RU" sz="2600" dirty="0" smtClean="0"/>
              <a:t> </a:t>
            </a:r>
            <a:r>
              <a:rPr lang="ru-RU" sz="2600" dirty="0"/>
              <a:t>начала. </a:t>
            </a:r>
            <a:r>
              <a:rPr lang="ru-RU" sz="2600" dirty="0" err="1" smtClean="0"/>
              <a:t>Закріплюються</a:t>
            </a:r>
            <a:r>
              <a:rPr lang="ru-RU" sz="2600" dirty="0" smtClean="0"/>
              <a:t> </a:t>
            </a:r>
            <a:r>
              <a:rPr lang="ru-RU" sz="2600" dirty="0" err="1"/>
              <a:t>професійні</a:t>
            </a:r>
            <a:r>
              <a:rPr lang="ru-RU" sz="2600" dirty="0"/>
              <a:t> </a:t>
            </a:r>
            <a:r>
              <a:rPr lang="ru-RU" sz="2600" dirty="0" err="1" smtClean="0"/>
              <a:t>ролі</a:t>
            </a:r>
            <a:r>
              <a:rPr lang="ru-RU" sz="2600" dirty="0" smtClean="0"/>
              <a:t> </a:t>
            </a:r>
            <a:r>
              <a:rPr lang="ru-RU" sz="2600" dirty="0" err="1"/>
              <a:t>чоловіків</a:t>
            </a:r>
            <a:r>
              <a:rPr lang="ru-RU" sz="2600" dirty="0"/>
              <a:t> і </a:t>
            </a:r>
            <a:r>
              <a:rPr lang="ru-RU" sz="2600" dirty="0" err="1"/>
              <a:t>жінок</a:t>
            </a:r>
            <a:r>
              <a:rPr lang="ru-RU" sz="2600" dirty="0"/>
              <a:t>. </a:t>
            </a:r>
          </a:p>
          <a:p>
            <a:r>
              <a:rPr lang="ru-RU" sz="2600" dirty="0" err="1" smtClean="0"/>
              <a:t>Стандартизовані</a:t>
            </a:r>
            <a:r>
              <a:rPr lang="ru-RU" sz="2600" dirty="0" smtClean="0"/>
              <a:t> </a:t>
            </a:r>
            <a:r>
              <a:rPr lang="ru-RU" sz="2600" dirty="0" err="1" smtClean="0"/>
              <a:t>уявлення</a:t>
            </a:r>
            <a:r>
              <a:rPr lang="ru-RU" sz="2600" dirty="0"/>
              <a:t>, </a:t>
            </a:r>
            <a:r>
              <a:rPr lang="ru-RU" sz="2600" dirty="0" smtClean="0"/>
              <a:t>                                                 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/>
              <a:t>пов’язані</a:t>
            </a:r>
            <a:r>
              <a:rPr lang="ru-RU" sz="2600" dirty="0"/>
              <a:t> з </a:t>
            </a:r>
            <a:r>
              <a:rPr lang="ru-RU" sz="2600" dirty="0" err="1"/>
              <a:t>відмінностями</a:t>
            </a:r>
            <a:r>
              <a:rPr lang="ru-RU" sz="2600" dirty="0"/>
              <a:t> </a:t>
            </a:r>
            <a:r>
              <a:rPr lang="ru-RU" sz="2600" dirty="0" smtClean="0"/>
              <a:t>                                                                          у </a:t>
            </a:r>
            <a:r>
              <a:rPr lang="ru-RU" sz="2600" dirty="0" err="1"/>
              <a:t>змісті</a:t>
            </a:r>
            <a:r>
              <a:rPr lang="ru-RU" sz="2600" dirty="0"/>
              <a:t> </a:t>
            </a:r>
            <a:r>
              <a:rPr lang="ru-RU" sz="2600" dirty="0" err="1"/>
              <a:t>праці</a:t>
            </a:r>
            <a:r>
              <a:rPr lang="ru-RU" sz="2600" dirty="0"/>
              <a:t> – </a:t>
            </a:r>
            <a:r>
              <a:rPr lang="ru-RU" sz="2600" dirty="0" err="1"/>
              <a:t>жіночої</a:t>
            </a:r>
            <a:r>
              <a:rPr lang="ru-RU" sz="2600" dirty="0"/>
              <a:t> та </a:t>
            </a:r>
            <a:r>
              <a:rPr lang="ru-RU" sz="2600" dirty="0" smtClean="0"/>
              <a:t>                                                            </a:t>
            </a:r>
            <a:r>
              <a:rPr lang="ru-RU" sz="2600" dirty="0" err="1" smtClean="0"/>
              <a:t>чоловічої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6741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" y="0"/>
            <a:ext cx="92590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700808"/>
            <a:ext cx="36194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err="1" smtClean="0">
                <a:ln>
                  <a:solidFill>
                    <a:schemeClr val="tx1"/>
                  </a:solidFill>
                </a:ln>
              </a:rPr>
              <a:t>Упередження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–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це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ррац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ональне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негнучке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ставлення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до ц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лої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категор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</a:rPr>
              <a:t>i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ї людей. 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053" y="422108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Можливі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позитивн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упередження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але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звичайно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упередження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являє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собою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негативн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почуття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–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антипат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ю,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ворожнечу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або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нав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</a:t>
            </a:r>
            <a:r>
              <a:rPr lang="ru-RU" sz="32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ть</a:t>
            </a: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страх. </a:t>
            </a:r>
          </a:p>
        </p:txBody>
      </p:sp>
    </p:spTree>
    <p:extLst>
      <p:ext uri="{BB962C8B-B14F-4D97-AF65-F5344CB8AC3E}">
        <p14:creationId xmlns:p14="http://schemas.microsoft.com/office/powerpoint/2010/main" val="120370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0307"/>
            <a:ext cx="9144000" cy="471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Дискрим</a:t>
            </a:r>
            <a:r>
              <a:rPr lang="en-US" b="1" dirty="0" err="1" smtClean="0"/>
              <a:t>i</a:t>
            </a:r>
            <a:r>
              <a:rPr lang="ru-RU" b="1" dirty="0" err="1" smtClean="0"/>
              <a:t>нац</a:t>
            </a:r>
            <a:r>
              <a:rPr lang="en-US" b="1" dirty="0" err="1" smtClean="0"/>
              <a:t>i</a:t>
            </a:r>
            <a:r>
              <a:rPr lang="ru-RU" b="1" dirty="0" smtClean="0"/>
              <a:t>я 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smtClean="0"/>
              <a:t>з </a:t>
            </a:r>
            <a:r>
              <a:rPr lang="ru-RU" dirty="0" err="1" smtClean="0"/>
              <a:t>свав</a:t>
            </a:r>
            <a:r>
              <a:rPr lang="en-US" dirty="0" err="1" smtClean="0"/>
              <a:t>i</a:t>
            </a:r>
            <a:r>
              <a:rPr lang="ru-RU" dirty="0" err="1" smtClean="0"/>
              <a:t>льною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дмовою</a:t>
            </a:r>
            <a:r>
              <a:rPr lang="ru-RU" dirty="0" smtClean="0"/>
              <a:t> у </a:t>
            </a:r>
            <a:r>
              <a:rPr lang="ru-RU" dirty="0" err="1" smtClean="0"/>
              <a:t>прив</a:t>
            </a:r>
            <a:r>
              <a:rPr lang="en-US" dirty="0" err="1" smtClean="0"/>
              <a:t>i</a:t>
            </a:r>
            <a:r>
              <a:rPr lang="ru-RU" dirty="0" smtClean="0"/>
              <a:t>леях, престиж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влад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членам </a:t>
            </a:r>
            <a:r>
              <a:rPr lang="ru-RU" dirty="0" err="1" smtClean="0"/>
              <a:t>меншин</a:t>
            </a:r>
            <a:r>
              <a:rPr lang="ru-RU" dirty="0" smtClean="0"/>
              <a:t>, чия </a:t>
            </a:r>
            <a:r>
              <a:rPr lang="ru-RU" dirty="0" err="1" smtClean="0"/>
              <a:t>квал</a:t>
            </a:r>
            <a:r>
              <a:rPr lang="en-US" dirty="0" err="1" smtClean="0"/>
              <a:t>i</a:t>
            </a:r>
            <a:r>
              <a:rPr lang="ru-RU" dirty="0" smtClean="0"/>
              <a:t>ф</a:t>
            </a:r>
            <a:r>
              <a:rPr lang="en-US" dirty="0" err="1" smtClean="0"/>
              <a:t>i</a:t>
            </a:r>
            <a:r>
              <a:rPr lang="ru-RU" dirty="0" err="1" smtClean="0"/>
              <a:t>кац</a:t>
            </a:r>
            <a:r>
              <a:rPr lang="en-US" dirty="0" err="1" smtClean="0"/>
              <a:t>i</a:t>
            </a:r>
            <a:r>
              <a:rPr lang="ru-RU" dirty="0" smtClean="0"/>
              <a:t>я є такою ж самою, як і у член</a:t>
            </a:r>
            <a:r>
              <a:rPr lang="en-US" dirty="0" err="1" smtClean="0"/>
              <a:t>i</a:t>
            </a:r>
            <a:r>
              <a:rPr lang="ru-RU" dirty="0" smtClean="0"/>
              <a:t>в дом</a:t>
            </a:r>
            <a:r>
              <a:rPr lang="en-US" dirty="0" err="1" smtClean="0"/>
              <a:t>i</a:t>
            </a:r>
            <a:r>
              <a:rPr lang="ru-RU" dirty="0" err="1" smtClean="0"/>
              <a:t>нантної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22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40" y="2276872"/>
            <a:ext cx="6629098" cy="49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626968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Типи індивідів Роберта </a:t>
            </a:r>
            <a:r>
              <a:rPr lang="uk-UA" sz="3600" b="1" dirty="0" err="1" smtClean="0"/>
              <a:t>Мертона</a:t>
            </a:r>
            <a:r>
              <a:rPr lang="uk-UA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стійкий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ліберал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нестійкий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ліберал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нестійкий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антиліберал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стійкий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антил</a:t>
            </a:r>
            <a:r>
              <a:rPr lang="en-US" sz="2800" dirty="0" err="1" smtClean="0"/>
              <a:t>i</a:t>
            </a:r>
            <a:r>
              <a:rPr lang="ru-RU" sz="2800" dirty="0" err="1" smtClean="0"/>
              <a:t>берал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024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" y="496044"/>
            <a:ext cx="6397228" cy="639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u="sng" dirty="0" smtClean="0">
                <a:solidFill>
                  <a:schemeClr val="bg1"/>
                </a:solidFill>
              </a:rPr>
              <a:t>Види дискримінацій: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412776"/>
            <a:ext cx="2771800" cy="47525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Пряма </a:t>
            </a:r>
            <a:r>
              <a:rPr lang="ru-RU" sz="2400" dirty="0" err="1" smtClean="0"/>
              <a:t>дискримінація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намір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дискримінувати</a:t>
            </a:r>
            <a:r>
              <a:rPr lang="ru-RU" sz="2400" dirty="0" smtClean="0"/>
              <a:t> особу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групу</a:t>
            </a:r>
            <a:endParaRPr lang="ru-RU" sz="2400" dirty="0" smtClean="0"/>
          </a:p>
          <a:p>
            <a:r>
              <a:rPr lang="ru-RU" sz="2400" dirty="0" smtClean="0"/>
              <a:t>Непряма </a:t>
            </a:r>
            <a:r>
              <a:rPr lang="ru-RU" sz="2400" dirty="0" err="1" smtClean="0"/>
              <a:t>дискримінація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зумовлена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224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474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Стереотипи та упередження</vt:lpstr>
      <vt:lpstr>Презентация PowerPoint</vt:lpstr>
      <vt:lpstr>Класифікація стереотипів:</vt:lpstr>
      <vt:lpstr>Презентация PowerPoint</vt:lpstr>
      <vt:lpstr>Умовні групи гендерних стереотипів:</vt:lpstr>
      <vt:lpstr>Презентация PowerPoint</vt:lpstr>
      <vt:lpstr>Презентация PowerPoint</vt:lpstr>
      <vt:lpstr>Типи індивідів Роберта Мертона:</vt:lpstr>
      <vt:lpstr>Види дискримінацій: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Galichka</cp:lastModifiedBy>
  <cp:revision>12</cp:revision>
  <dcterms:created xsi:type="dcterms:W3CDTF">2013-12-14T14:42:08Z</dcterms:created>
  <dcterms:modified xsi:type="dcterms:W3CDTF">2013-12-14T17:00:56Z</dcterms:modified>
</cp:coreProperties>
</file>