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87" d="100"/>
          <a:sy n="87" d="100"/>
        </p:scale>
        <p:origin x="-9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5972A193-D974-4890-BCF6-7BDA5AA783D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3" name="Picture 45" descr="v-07"/>
          <p:cNvPicPr>
            <a:picLocks noChangeAspect="1" noChangeArrowheads="1"/>
          </p:cNvPicPr>
          <p:nvPr/>
        </p:nvPicPr>
        <p:blipFill>
          <a:blip r:embed="rId2" cstate="print">
            <a:lum contrast="-40000"/>
          </a:blip>
          <a:srcRect/>
          <a:stretch>
            <a:fillRect/>
          </a:stretch>
        </p:blipFill>
        <p:spPr bwMode="auto">
          <a:xfrm>
            <a:off x="971600" y="1052736"/>
            <a:ext cx="7632848" cy="54006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4" name="TextBox 3"/>
          <p:cNvSpPr txBox="1"/>
          <p:nvPr/>
        </p:nvSpPr>
        <p:spPr>
          <a:xfrm>
            <a:off x="2195736" y="188640"/>
            <a:ext cx="5328592" cy="1200329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Волейбол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5661248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Підготувала учениця 11-го класу</a:t>
            </a:r>
          </a:p>
          <a:p>
            <a:pPr algn="r"/>
            <a:r>
              <a:rPr lang="uk-UA" sz="20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Шепель</a:t>
            </a:r>
            <a:r>
              <a:rPr lang="uk-UA" sz="20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Поліна</a:t>
            </a:r>
            <a:endParaRPr lang="ru-RU" sz="2000" b="1" dirty="0">
              <a:ln w="1905">
                <a:solidFill>
                  <a:schemeClr val="bg2">
                    <a:lumMod val="25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340768"/>
            <a:ext cx="3456384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Загальні відомості та правила гри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799288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vi-VN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Волейбо́л </a:t>
            </a:r>
            <a:r>
              <a:rPr lang="vi-VN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— спортивна гра з м'ячем, у якій дві команди змагаються на спеціальному майданчику, розділеному сіткою.</a:t>
            </a:r>
            <a:endParaRPr lang="ru-RU" sz="2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Europei_di_pallavolo_2005_-_Italia-Russia.jpg"/>
          <p:cNvPicPr>
            <a:picLocks noChangeAspect="1"/>
          </p:cNvPicPr>
          <p:nvPr/>
        </p:nvPicPr>
        <p:blipFill>
          <a:blip r:embed="rId2" cstate="print">
            <a:lum contrast="-20000"/>
          </a:blip>
          <a:stretch>
            <a:fillRect/>
          </a:stretch>
        </p:blipFill>
        <p:spPr>
          <a:xfrm>
            <a:off x="1403648" y="1628800"/>
            <a:ext cx="6624736" cy="496855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5300" dirty="0" err="1"/>
              <a:t>Загальні</a:t>
            </a:r>
            <a:r>
              <a:rPr lang="ru-RU" sz="5300" dirty="0"/>
              <a:t> </a:t>
            </a:r>
            <a:r>
              <a:rPr lang="ru-RU" sz="5300" dirty="0" err="1"/>
              <a:t>відомості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версій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Мета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направити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сіткою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доторкнувся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суперника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запобігти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спробі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гравців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суперника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команда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торкнутися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один раз на блоку).</a:t>
            </a:r>
          </a:p>
          <a:p>
            <a:pPr>
              <a:buNone/>
            </a:pP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вводиться до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через подачу: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гравець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завдає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удару по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м'ячу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направляючи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суперника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Розіграш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кожного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триває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приземлення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 «аут»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правил.</a:t>
            </a:r>
          </a:p>
          <a:p>
            <a:pPr>
              <a:buNone/>
            </a:pP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волейболі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команда, яка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виграла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розіграш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очко (за системою «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розіграш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очко»). Коли команда,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подачу,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виграє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розіграш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вона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одержує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очко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подавати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гравці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переходять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на одну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годинниковою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b="1" dirty="0" err="1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стрілкою</a:t>
            </a:r>
            <a:r>
              <a:rPr lang="ru-RU" sz="37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260648"/>
            <a:ext cx="4824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24744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прямокутному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майданчику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розміром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18х9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метрів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розділений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посередині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сіткою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сферичним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м'ячем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колом 65—67 см вагою 260—280 г.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команд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максимум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гравців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на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6. Мета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— ударом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добити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м'яч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ігрової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майданчика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супротивника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примусити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помилитися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введенням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подачі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подачею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успішного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розіграшу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подача переходить до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виграла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очко.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гравців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розділений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6 зон.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кожного переходу права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подачі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розіграшу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очка,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гравці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переміщаються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наступну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зону за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годинниковою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стрілкою</a:t>
            </a:r>
            <a:r>
              <a:rPr lang="ru-RU" sz="24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116632"/>
            <a:ext cx="3048000" cy="709858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Подача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Рисунок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817" r="3817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088" y="1052736"/>
            <a:ext cx="3779912" cy="3960440"/>
          </a:xfr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подачу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гравець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переходу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переміщається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 першу зону.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гравця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відправити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на половину супротивника. До того як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гравець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торкнеться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подачі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жодна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не повинна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торкнутися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майданчика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(особливо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подачі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стрибку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м'яч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торкнеться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ігрового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майданчика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подавала, </a:t>
            </a:r>
            <a:r>
              <a:rPr lang="ru-RU" sz="1800" b="1" dirty="0" err="1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зараховується</a:t>
            </a:r>
            <a:r>
              <a:rPr lang="ru-RU" sz="18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очко. </a:t>
            </a:r>
            <a:endParaRPr lang="ru-RU" sz="1800" b="1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103674"/>
            <a:ext cx="4608512" cy="175432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волейболі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подачі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Нижня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пряма </a:t>
            </a:r>
            <a:b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Верхня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бічна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Верхня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пряма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обертанням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силова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141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6624638" cy="30845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331640" y="332656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Техніка виконання нижньої подачі</a:t>
            </a:r>
            <a:endParaRPr lang="ru-RU" sz="3200" b="1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4725144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замаху пряма права рука відводиться строго </a:t>
            </a: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назад. </a:t>
            </a: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М'яч </a:t>
            </a: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підкинути на 20-30 см. </a:t>
            </a:r>
            <a:b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Удар </a:t>
            </a: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здійснюється на рівні </a:t>
            </a:r>
            <a:r>
              <a:rPr lang="uk-UA" sz="2800" b="1" dirty="0" smtClean="0">
                <a:ln w="63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пояса.</a:t>
            </a:r>
            <a:endParaRPr lang="ru-RU" sz="2800" b="1" dirty="0">
              <a:ln w="6350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solidFill>
                <a:schemeClr val="bg2">
                  <a:lumMod val="1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6064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Техніка виконання верхньої подачі</a:t>
            </a:r>
            <a:endParaRPr lang="ru-RU" sz="3600" b="1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78873_html_1dabedcc.jpg"/>
          <p:cNvPicPr>
            <a:picLocks noChangeAspect="1"/>
          </p:cNvPicPr>
          <p:nvPr/>
        </p:nvPicPr>
        <p:blipFill>
          <a:blip r:embed="rId2" cstate="print"/>
          <a:srcRect l="2751" t="24800" b="25850"/>
          <a:stretch>
            <a:fillRect/>
          </a:stretch>
        </p:blipFill>
        <p:spPr>
          <a:xfrm>
            <a:off x="323528" y="980728"/>
            <a:ext cx="8676456" cy="3302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79512" y="4293096"/>
            <a:ext cx="878497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М'яч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підкинути до 1 м. над головою трохи попереду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себе.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Удар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здійснюється прямий рукою поперед себе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Виконати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удар напруженої долонею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Вдарити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точно в центр </a:t>
            </a:r>
            <a:r>
              <a:rPr lang="uk-UA" sz="21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м'яча.</a:t>
            </a:r>
            <a:endParaRPr lang="ru-RU" sz="21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88640"/>
            <a:ext cx="46085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Прийом</a:t>
            </a:r>
            <a:endParaRPr lang="ru-RU" sz="4400" b="1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" name="Рисунок 2" descr="school-13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b="7144"/>
          <a:stretch>
            <a:fillRect/>
          </a:stretch>
        </p:blipFill>
        <p:spPr>
          <a:xfrm>
            <a:off x="1547664" y="980728"/>
            <a:ext cx="5816112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0" y="3573016"/>
            <a:ext cx="9144000" cy="300082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Зазвичай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приймають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м'яч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гравці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стоять на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задній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лінії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тобто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5, 6, 1 зонах.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Проте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прийняти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подачу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може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будь-який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гравець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Гравцям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команди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перебувають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прийомі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дозволяється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зробити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три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торкання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максимум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після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третього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перевести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м'яч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половину супротивника.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Обробляти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м'яч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прийомі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можна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будь-якому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місці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майданчика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вільного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простору,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але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тільки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 на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половині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майданчика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супротивника. При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цьому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якщо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доводиться пасом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переводити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м'яч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назад на свою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ігрову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половину, друга передача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трьох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може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проходити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між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антенами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обов'язково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повинна </a:t>
            </a:r>
            <a:r>
              <a:rPr lang="ru-RU" sz="2100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проходити</a:t>
            </a:r>
            <a:r>
              <a:rPr lang="ru-RU" sz="2100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поза ними. </a:t>
            </a:r>
            <a:endParaRPr lang="ru-RU" sz="2100" b="1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476672"/>
            <a:ext cx="453650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Передача</a:t>
            </a:r>
          </a:p>
          <a:p>
            <a:endParaRPr lang="ru-RU" dirty="0"/>
          </a:p>
        </p:txBody>
      </p:sp>
      <p:pic>
        <p:nvPicPr>
          <p:cNvPr id="3" name="Picture 48" descr="SNV31597"/>
          <p:cNvPicPr>
            <a:picLocks noChangeAspect="1" noChangeArrowheads="1"/>
          </p:cNvPicPr>
          <p:nvPr/>
        </p:nvPicPr>
        <p:blipFill>
          <a:blip r:embed="rId2" cstate="print">
            <a:lum bright="42000" contrast="24000"/>
          </a:blip>
          <a:srcRect/>
          <a:stretch>
            <a:fillRect/>
          </a:stretch>
        </p:blipFill>
        <p:spPr bwMode="auto">
          <a:xfrm>
            <a:off x="683568" y="1844824"/>
            <a:ext cx="2447925" cy="1917700"/>
          </a:xfrm>
          <a:prstGeom prst="rect">
            <a:avLst/>
          </a:prstGeom>
          <a:noFill/>
          <a:ln w="25400" algn="in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" name="Picture 49" descr="SNV31598"/>
          <p:cNvPicPr>
            <a:picLocks noChangeAspect="1" noChangeArrowheads="1"/>
          </p:cNvPicPr>
          <p:nvPr/>
        </p:nvPicPr>
        <p:blipFill>
          <a:blip r:embed="rId3" cstate="print">
            <a:lum bright="42000" contrast="12000"/>
          </a:blip>
          <a:srcRect/>
          <a:stretch>
            <a:fillRect/>
          </a:stretch>
        </p:blipFill>
        <p:spPr bwMode="auto">
          <a:xfrm>
            <a:off x="683568" y="4364186"/>
            <a:ext cx="2447925" cy="1703388"/>
          </a:xfrm>
          <a:prstGeom prst="rect">
            <a:avLst/>
          </a:prstGeom>
          <a:noFill/>
          <a:ln w="25400" algn="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95936" y="1844824"/>
            <a:ext cx="4680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Кисті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формі овалу </a:t>
            </a:r>
            <a:b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кисті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напружені </a:t>
            </a:r>
            <a:b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Зустріч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рук з м'ячем вгорі над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лицем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Великі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пальці приймають на себе основне навантаження </a:t>
            </a:r>
            <a:b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Вказівні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основне ударне 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навантаження </a:t>
            </a:r>
            <a:b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Середні</a:t>
            </a:r>
            <a:r>
              <a:rPr lang="uk-UA" sz="2400" b="1" dirty="0" smtClean="0">
                <a:ln w="317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безіменні, мізинці - утримують м'яч у бічному напрямку</a:t>
            </a:r>
          </a:p>
          <a:p>
            <a:endParaRPr lang="ru-RU" sz="24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124</TotalTime>
  <Words>366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Human</vt:lpstr>
      <vt:lpstr>Слайд 1</vt:lpstr>
      <vt:lpstr>Слайд 2</vt:lpstr>
      <vt:lpstr>Загальні відомості </vt:lpstr>
      <vt:lpstr>Слайд 4</vt:lpstr>
      <vt:lpstr>Подача 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63</cp:revision>
  <dcterms:created xsi:type="dcterms:W3CDTF">2014-01-15T19:31:38Z</dcterms:created>
  <dcterms:modified xsi:type="dcterms:W3CDTF">2014-01-15T21:36:05Z</dcterms:modified>
</cp:coreProperties>
</file>