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9A2E-8900-48AD-8134-606AE2511705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414-A2A0-4A7A-B269-B4E77D7105F3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9A2E-8900-48AD-8134-606AE2511705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414-A2A0-4A7A-B269-B4E77D7105F3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9A2E-8900-48AD-8134-606AE2511705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414-A2A0-4A7A-B269-B4E77D7105F3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9A2E-8900-48AD-8134-606AE2511705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414-A2A0-4A7A-B269-B4E77D7105F3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9A2E-8900-48AD-8134-606AE2511705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414-A2A0-4A7A-B269-B4E77D7105F3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9A2E-8900-48AD-8134-606AE2511705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414-A2A0-4A7A-B269-B4E77D7105F3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9A2E-8900-48AD-8134-606AE2511705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414-A2A0-4A7A-B269-B4E77D7105F3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9A2E-8900-48AD-8134-606AE2511705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8" name="Місце для номера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436414-A2A0-4A7A-B269-B4E77D7105F3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Місце для нижнього колонтитула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9A2E-8900-48AD-8134-606AE2511705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414-A2A0-4A7A-B269-B4E77D7105F3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9A2E-8900-48AD-8134-606AE2511705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6436414-A2A0-4A7A-B269-B4E77D7105F3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D829A2E-8900-48AD-8134-606AE2511705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414-A2A0-4A7A-B269-B4E77D7105F3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іліні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іліні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D829A2E-8900-48AD-8134-606AE2511705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6436414-A2A0-4A7A-B269-B4E77D7105F3}" type="slidenum">
              <a:rPr lang="uk-UA" smtClean="0"/>
              <a:t>‹№›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1916" y="1556792"/>
            <a:ext cx="6480048" cy="2301240"/>
          </a:xfrm>
        </p:spPr>
        <p:txBody>
          <a:bodyPr>
            <a:normAutofit/>
          </a:bodyPr>
          <a:lstStyle/>
          <a:p>
            <a:r>
              <a:rPr lang="ru-RU" sz="6600" cap="none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Ринок</a:t>
            </a:r>
            <a:r>
              <a:rPr lang="ru-RU" sz="6600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6600" cap="none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інформації</a:t>
            </a:r>
            <a:endParaRPr lang="uk-UA" sz="6600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5776" y="3862848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Підготувала</a:t>
            </a:r>
            <a:br>
              <a:rPr lang="uk-UA" dirty="0" smtClean="0"/>
            </a:br>
            <a:r>
              <a:rPr lang="uk-UA" dirty="0" smtClean="0"/>
              <a:t>учениця 11-А класу</a:t>
            </a:r>
            <a:br>
              <a:rPr lang="uk-UA" dirty="0" smtClean="0"/>
            </a:br>
            <a:r>
              <a:rPr lang="uk-UA" dirty="0" smtClean="0"/>
              <a:t>Тернопільської ЗОШ №24</a:t>
            </a:r>
            <a:br>
              <a:rPr lang="uk-UA" dirty="0" smtClean="0"/>
            </a:br>
            <a:r>
              <a:rPr lang="uk-UA" dirty="0" smtClean="0"/>
              <a:t>Складанюк Наталія</a:t>
            </a:r>
            <a:endParaRPr lang="uk-UA" dirty="0"/>
          </a:p>
        </p:txBody>
      </p:sp>
      <p:pic>
        <p:nvPicPr>
          <p:cNvPr id="5" name="Рисунок 4" descr="3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60" y="3648626"/>
            <a:ext cx="162877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196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 descr="15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67082" y="-459432"/>
            <a:ext cx="9811082" cy="7317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18079" y="-99392"/>
            <a:ext cx="68407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dirty="0" smtClean="0">
                <a:solidFill>
                  <a:schemeClr val="bg1"/>
                </a:solidFill>
              </a:rPr>
              <a:t>Дякую за увагу</a:t>
            </a:r>
            <a:endParaRPr lang="uk-UA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17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23737" y="332656"/>
            <a:ext cx="7400591" cy="1138773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Ринок</a:t>
            </a:r>
            <a:r>
              <a:rPr lang="ru-RU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інформації</a:t>
            </a:r>
            <a:r>
              <a:rPr lang="ru-RU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smtClean="0"/>
              <a:t>-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/>
              <a:t>сукупність</a:t>
            </a:r>
            <a:r>
              <a:rPr lang="ru-RU" sz="2000" dirty="0"/>
              <a:t> </a:t>
            </a:r>
            <a:r>
              <a:rPr lang="ru-RU" sz="2000" dirty="0" err="1"/>
              <a:t>економічних</a:t>
            </a:r>
            <a:r>
              <a:rPr lang="ru-RU" sz="2000" dirty="0"/>
              <a:t> </a:t>
            </a:r>
            <a:r>
              <a:rPr lang="ru-RU" sz="2000" dirty="0" err="1"/>
              <a:t>відносин</a:t>
            </a:r>
            <a:r>
              <a:rPr lang="ru-RU" sz="2000" dirty="0"/>
              <a:t> з приводу </a:t>
            </a:r>
            <a:r>
              <a:rPr lang="ru-RU" sz="2000" dirty="0" err="1"/>
              <a:t>збирання</a:t>
            </a:r>
            <a:r>
              <a:rPr lang="ru-RU" sz="2000" dirty="0"/>
              <a:t>, </a:t>
            </a:r>
            <a:r>
              <a:rPr lang="ru-RU" sz="2000" dirty="0" err="1"/>
              <a:t>опрацювання</a:t>
            </a:r>
            <a:r>
              <a:rPr lang="ru-RU" sz="2000" dirty="0"/>
              <a:t>, </a:t>
            </a:r>
            <a:r>
              <a:rPr lang="ru-RU" sz="2000" dirty="0" err="1"/>
              <a:t>систематизації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 та </a:t>
            </a:r>
            <a:r>
              <a:rPr lang="ru-RU" sz="2000" dirty="0" err="1"/>
              <a:t>її</a:t>
            </a:r>
            <a:r>
              <a:rPr lang="ru-RU" sz="2000" dirty="0"/>
              <a:t> продажу </a:t>
            </a:r>
            <a:r>
              <a:rPr lang="ru-RU" sz="2000" dirty="0" err="1"/>
              <a:t>кінцевому</a:t>
            </a:r>
            <a:r>
              <a:rPr lang="ru-RU" sz="2000" dirty="0"/>
              <a:t> </a:t>
            </a:r>
            <a:r>
              <a:rPr lang="ru-RU" sz="2000" dirty="0" err="1"/>
              <a:t>споживачу</a:t>
            </a:r>
            <a:r>
              <a:rPr lang="ru-RU" dirty="0"/>
              <a:t>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1844824"/>
            <a:ext cx="7200800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>
                <a:solidFill>
                  <a:schemeClr val="bg1"/>
                </a:solidFill>
              </a:rPr>
              <a:t>Від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якості</a:t>
            </a:r>
            <a:r>
              <a:rPr lang="ru-RU" sz="2400" dirty="0" smtClean="0">
                <a:solidFill>
                  <a:schemeClr val="bg1"/>
                </a:solidFill>
              </a:rPr>
              <a:t> та </a:t>
            </a:r>
            <a:r>
              <a:rPr lang="ru-RU" sz="2400" dirty="0" err="1" smtClean="0">
                <a:solidFill>
                  <a:schemeClr val="bg1"/>
                </a:solidFill>
              </a:rPr>
              <a:t>обсягу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інформації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залежить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правильність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прийнятого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рішення</a:t>
            </a:r>
            <a:r>
              <a:rPr lang="ru-RU" sz="2400" dirty="0" smtClean="0">
                <a:solidFill>
                  <a:schemeClr val="bg1"/>
                </a:solidFill>
              </a:rPr>
              <a:t>. </a:t>
            </a:r>
          </a:p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2952820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pic>
        <p:nvPicPr>
          <p:cNvPr id="5" name="Рисунок 4" descr="1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3322152"/>
            <a:ext cx="2871788" cy="287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923928" y="3429000"/>
            <a:ext cx="3888432" cy="163121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виробником</a:t>
            </a:r>
            <a:r>
              <a:rPr lang="ru-RU" sz="2000" dirty="0" smtClean="0"/>
              <a:t> і </a:t>
            </a:r>
            <a:r>
              <a:rPr lang="ru-RU" sz="2000" dirty="0" err="1" smtClean="0"/>
              <a:t>споживачем</a:t>
            </a:r>
            <a:r>
              <a:rPr lang="ru-RU" sz="2000" dirty="0" smtClean="0"/>
              <a:t> на ринку </a:t>
            </a:r>
            <a:r>
              <a:rPr lang="ru-RU" sz="2000" dirty="0" err="1" smtClean="0"/>
              <a:t>інформації</a:t>
            </a:r>
            <a:r>
              <a:rPr lang="ru-RU" sz="2000" dirty="0" smtClean="0"/>
              <a:t> є </a:t>
            </a:r>
            <a:r>
              <a:rPr lang="ru-RU" sz="2000" dirty="0" err="1" smtClean="0"/>
              <a:t>посередники</a:t>
            </a:r>
            <a:r>
              <a:rPr lang="ru-RU" sz="2000" dirty="0" smtClean="0"/>
              <a:t>, </a:t>
            </a:r>
            <a:r>
              <a:rPr lang="ru-RU" sz="2000" dirty="0" err="1" smtClean="0"/>
              <a:t>основне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завдання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- </a:t>
            </a:r>
            <a:r>
              <a:rPr lang="ru-RU" sz="2000" dirty="0" err="1" smtClean="0"/>
              <a:t>збирання</a:t>
            </a:r>
            <a:r>
              <a:rPr lang="ru-RU" sz="2000" dirty="0" smtClean="0"/>
              <a:t> і продаж </a:t>
            </a:r>
            <a:r>
              <a:rPr lang="ru-RU" sz="2000" dirty="0" err="1" smtClean="0"/>
              <a:t>інформації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246821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51520" y="116632"/>
            <a:ext cx="6966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Особливості, які відрізняють інформацію від інших товарів:</a:t>
            </a:r>
            <a:endParaRPr lang="uk-UA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164" y="1484784"/>
            <a:ext cx="748883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err="1"/>
              <a:t>неруйнівний</a:t>
            </a:r>
            <a:r>
              <a:rPr lang="ru-RU" sz="2000" dirty="0"/>
              <a:t> характер </a:t>
            </a:r>
            <a:r>
              <a:rPr lang="ru-RU" sz="2000" dirty="0" err="1"/>
              <a:t>споживання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; 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000" dirty="0" smtClean="0"/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у </a:t>
            </a:r>
            <a:r>
              <a:rPr lang="ru-RU" sz="2000" dirty="0" err="1"/>
              <a:t>процесі</a:t>
            </a:r>
            <a:r>
              <a:rPr lang="ru-RU" sz="2000" dirty="0"/>
              <a:t> </a:t>
            </a:r>
            <a:r>
              <a:rPr lang="ru-RU" sz="2000" dirty="0" err="1"/>
              <a:t>використання</a:t>
            </a:r>
            <a:r>
              <a:rPr lang="ru-RU" sz="2000" dirty="0"/>
              <a:t> не </a:t>
            </a:r>
            <a:r>
              <a:rPr lang="ru-RU" sz="2000" dirty="0" err="1"/>
              <a:t>втрачає</a:t>
            </a:r>
            <a:r>
              <a:rPr lang="ru-RU" sz="2000" dirty="0"/>
              <a:t> </a:t>
            </a:r>
            <a:r>
              <a:rPr lang="ru-RU" sz="2000" dirty="0" err="1"/>
              <a:t>своєї</a:t>
            </a:r>
            <a:r>
              <a:rPr lang="ru-RU" sz="2000" dirty="0"/>
              <a:t> </a:t>
            </a:r>
            <a:r>
              <a:rPr lang="ru-RU" sz="2000" dirty="0" err="1"/>
              <a:t>споживчої</a:t>
            </a:r>
            <a:r>
              <a:rPr lang="ru-RU" sz="2000" dirty="0"/>
              <a:t> </a:t>
            </a:r>
            <a:r>
              <a:rPr lang="ru-RU" sz="2000" dirty="0" err="1"/>
              <a:t>вартості</a:t>
            </a:r>
            <a:r>
              <a:rPr lang="ru-RU" sz="2000" dirty="0"/>
              <a:t>, </a:t>
            </a:r>
            <a:r>
              <a:rPr lang="ru-RU" sz="2000" dirty="0" err="1"/>
              <a:t>хоча</a:t>
            </a:r>
            <a:r>
              <a:rPr lang="ru-RU" sz="2000" dirty="0"/>
              <a:t> </a:t>
            </a:r>
            <a:r>
              <a:rPr lang="ru-RU" sz="2000" dirty="0" err="1"/>
              <a:t>згодом</a:t>
            </a:r>
            <a:r>
              <a:rPr lang="ru-RU" sz="2000" dirty="0"/>
              <a:t> </a:t>
            </a:r>
            <a:r>
              <a:rPr lang="ru-RU" sz="2000" dirty="0" err="1"/>
              <a:t>актуальність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знижується</a:t>
            </a:r>
            <a:r>
              <a:rPr lang="ru-RU" sz="2000" dirty="0"/>
              <a:t>;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000" dirty="0" smtClean="0"/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err="1" smtClean="0"/>
              <a:t>неможливість</a:t>
            </a:r>
            <a:r>
              <a:rPr lang="ru-RU" sz="2000" dirty="0" smtClean="0"/>
              <a:t> </a:t>
            </a:r>
            <a:r>
              <a:rPr lang="ru-RU" sz="2000" dirty="0" err="1"/>
              <a:t>оцінити</a:t>
            </a:r>
            <a:r>
              <a:rPr lang="ru-RU" sz="2000" dirty="0"/>
              <a:t> </a:t>
            </a:r>
            <a:r>
              <a:rPr lang="ru-RU" sz="2000" dirty="0" err="1"/>
              <a:t>реальну</a:t>
            </a:r>
            <a:r>
              <a:rPr lang="ru-RU" sz="2000" dirty="0"/>
              <a:t> </a:t>
            </a:r>
            <a:r>
              <a:rPr lang="ru-RU" sz="2000" dirty="0" err="1"/>
              <a:t>вартість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;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000" dirty="0" smtClean="0"/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 </a:t>
            </a:r>
            <a:r>
              <a:rPr lang="ru-RU" sz="2000" dirty="0" err="1"/>
              <a:t>можливість</a:t>
            </a:r>
            <a:r>
              <a:rPr lang="ru-RU" sz="2000" dirty="0"/>
              <a:t> </a:t>
            </a:r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однієї</a:t>
            </a:r>
            <a:r>
              <a:rPr lang="ru-RU" sz="2000" dirty="0"/>
              <a:t> і </a:t>
            </a:r>
            <a:r>
              <a:rPr lang="ru-RU" sz="2000" dirty="0" err="1"/>
              <a:t>тієї</a:t>
            </a:r>
            <a:r>
              <a:rPr lang="ru-RU" sz="2000" dirty="0"/>
              <a:t> </a:t>
            </a:r>
            <a:r>
              <a:rPr lang="ru-RU" sz="2000" dirty="0" err="1"/>
              <a:t>самої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 </a:t>
            </a:r>
            <a:r>
              <a:rPr lang="ru-RU" sz="2000" dirty="0" err="1"/>
              <a:t>кількома</a:t>
            </a:r>
            <a:r>
              <a:rPr lang="ru-RU" sz="2000" dirty="0"/>
              <a:t> </a:t>
            </a:r>
            <a:r>
              <a:rPr lang="ru-RU" sz="2000" dirty="0" err="1"/>
              <a:t>споживачами</a:t>
            </a:r>
            <a:r>
              <a:rPr lang="ru-RU" sz="2000" dirty="0"/>
              <a:t>;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000" dirty="0" smtClean="0"/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err="1" smtClean="0"/>
              <a:t>покупець</a:t>
            </a:r>
            <a:r>
              <a:rPr lang="ru-RU" sz="2000" dirty="0" smtClean="0"/>
              <a:t> </a:t>
            </a:r>
            <a:r>
              <a:rPr lang="ru-RU" sz="2000" dirty="0"/>
              <a:t>не є </a:t>
            </a:r>
            <a:r>
              <a:rPr lang="ru-RU" sz="2000" dirty="0" err="1"/>
              <a:t>винятковим</a:t>
            </a:r>
            <a:r>
              <a:rPr lang="ru-RU" sz="2000" dirty="0"/>
              <a:t> </a:t>
            </a:r>
            <a:r>
              <a:rPr lang="ru-RU" sz="2000" dirty="0" err="1"/>
              <a:t>власником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 (</a:t>
            </a:r>
            <a:r>
              <a:rPr lang="ru-RU" sz="2000" dirty="0" err="1"/>
              <a:t>крім</a:t>
            </a:r>
            <a:r>
              <a:rPr lang="ru-RU" sz="2000" dirty="0"/>
              <a:t> </a:t>
            </a:r>
            <a:r>
              <a:rPr lang="ru-RU" sz="2000" dirty="0" err="1"/>
              <a:t>ліцензій</a:t>
            </a:r>
            <a:r>
              <a:rPr lang="ru-RU" sz="2000" dirty="0"/>
              <a:t>, </a:t>
            </a:r>
            <a:r>
              <a:rPr lang="ru-RU" sz="2000" dirty="0" err="1"/>
              <a:t>патентів</a:t>
            </a:r>
            <a:r>
              <a:rPr lang="ru-RU" sz="2000" dirty="0"/>
              <a:t> і ноу-хау).</a:t>
            </a:r>
          </a:p>
          <a:p>
            <a:endParaRPr lang="uk-UA" dirty="0"/>
          </a:p>
        </p:txBody>
      </p:sp>
      <p:sp>
        <p:nvSpPr>
          <p:cNvPr id="4" name="Прямокутник 3"/>
          <p:cNvSpPr/>
          <p:nvPr/>
        </p:nvSpPr>
        <p:spPr>
          <a:xfrm>
            <a:off x="264064" y="116631"/>
            <a:ext cx="6966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Особливості, які відрізняють інформацію від інших товарів:</a:t>
            </a:r>
            <a:endParaRPr lang="uk-UA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708" y="1484783"/>
            <a:ext cx="748883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err="1"/>
              <a:t>неруйнівний</a:t>
            </a:r>
            <a:r>
              <a:rPr lang="ru-RU" sz="2000" dirty="0"/>
              <a:t> характер </a:t>
            </a:r>
            <a:r>
              <a:rPr lang="ru-RU" sz="2000" dirty="0" err="1"/>
              <a:t>споживання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; 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000" dirty="0" smtClean="0"/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у </a:t>
            </a:r>
            <a:r>
              <a:rPr lang="ru-RU" sz="2000" dirty="0" err="1"/>
              <a:t>процесі</a:t>
            </a:r>
            <a:r>
              <a:rPr lang="ru-RU" sz="2000" dirty="0"/>
              <a:t> </a:t>
            </a:r>
            <a:r>
              <a:rPr lang="ru-RU" sz="2000" dirty="0" err="1"/>
              <a:t>використання</a:t>
            </a:r>
            <a:r>
              <a:rPr lang="ru-RU" sz="2000" dirty="0"/>
              <a:t> не </a:t>
            </a:r>
            <a:r>
              <a:rPr lang="ru-RU" sz="2000" dirty="0" err="1"/>
              <a:t>втрачає</a:t>
            </a:r>
            <a:r>
              <a:rPr lang="ru-RU" sz="2000" dirty="0"/>
              <a:t> </a:t>
            </a:r>
            <a:r>
              <a:rPr lang="ru-RU" sz="2000" dirty="0" err="1"/>
              <a:t>своєї</a:t>
            </a:r>
            <a:r>
              <a:rPr lang="ru-RU" sz="2000" dirty="0"/>
              <a:t> </a:t>
            </a:r>
            <a:r>
              <a:rPr lang="ru-RU" sz="2000" dirty="0" err="1"/>
              <a:t>споживчої</a:t>
            </a:r>
            <a:r>
              <a:rPr lang="ru-RU" sz="2000" dirty="0"/>
              <a:t> </a:t>
            </a:r>
            <a:r>
              <a:rPr lang="ru-RU" sz="2000" dirty="0" err="1"/>
              <a:t>вартості</a:t>
            </a:r>
            <a:r>
              <a:rPr lang="ru-RU" sz="2000" dirty="0"/>
              <a:t>, </a:t>
            </a:r>
            <a:r>
              <a:rPr lang="ru-RU" sz="2000" dirty="0" err="1"/>
              <a:t>хоча</a:t>
            </a:r>
            <a:r>
              <a:rPr lang="ru-RU" sz="2000" dirty="0"/>
              <a:t> </a:t>
            </a:r>
            <a:r>
              <a:rPr lang="ru-RU" sz="2000" dirty="0" err="1"/>
              <a:t>згодом</a:t>
            </a:r>
            <a:r>
              <a:rPr lang="ru-RU" sz="2000" dirty="0"/>
              <a:t> </a:t>
            </a:r>
            <a:r>
              <a:rPr lang="ru-RU" sz="2000" dirty="0" err="1"/>
              <a:t>актуальність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знижується</a:t>
            </a:r>
            <a:r>
              <a:rPr lang="ru-RU" sz="2000" dirty="0"/>
              <a:t>;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000" dirty="0" smtClean="0"/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err="1" smtClean="0"/>
              <a:t>неможливість</a:t>
            </a:r>
            <a:r>
              <a:rPr lang="ru-RU" sz="2000" dirty="0" smtClean="0"/>
              <a:t> </a:t>
            </a:r>
            <a:r>
              <a:rPr lang="ru-RU" sz="2000" dirty="0" err="1"/>
              <a:t>оцінити</a:t>
            </a:r>
            <a:r>
              <a:rPr lang="ru-RU" sz="2000" dirty="0"/>
              <a:t> </a:t>
            </a:r>
            <a:r>
              <a:rPr lang="ru-RU" sz="2000" dirty="0" err="1"/>
              <a:t>реальну</a:t>
            </a:r>
            <a:r>
              <a:rPr lang="ru-RU" sz="2000" dirty="0"/>
              <a:t> </a:t>
            </a:r>
            <a:r>
              <a:rPr lang="ru-RU" sz="2000" dirty="0" err="1"/>
              <a:t>вартість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;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000" dirty="0" smtClean="0"/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 </a:t>
            </a:r>
            <a:r>
              <a:rPr lang="ru-RU" sz="2000" dirty="0" err="1"/>
              <a:t>можливість</a:t>
            </a:r>
            <a:r>
              <a:rPr lang="ru-RU" sz="2000" dirty="0"/>
              <a:t> </a:t>
            </a:r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однієї</a:t>
            </a:r>
            <a:r>
              <a:rPr lang="ru-RU" sz="2000" dirty="0"/>
              <a:t> і </a:t>
            </a:r>
            <a:r>
              <a:rPr lang="ru-RU" sz="2000" dirty="0" err="1"/>
              <a:t>тієї</a:t>
            </a:r>
            <a:r>
              <a:rPr lang="ru-RU" sz="2000" dirty="0"/>
              <a:t> </a:t>
            </a:r>
            <a:r>
              <a:rPr lang="ru-RU" sz="2000" dirty="0" err="1"/>
              <a:t>самої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 </a:t>
            </a:r>
            <a:r>
              <a:rPr lang="ru-RU" sz="2000" dirty="0" err="1"/>
              <a:t>кількома</a:t>
            </a:r>
            <a:r>
              <a:rPr lang="ru-RU" sz="2000" dirty="0"/>
              <a:t> </a:t>
            </a:r>
            <a:r>
              <a:rPr lang="ru-RU" sz="2000" dirty="0" err="1"/>
              <a:t>споживачами</a:t>
            </a:r>
            <a:r>
              <a:rPr lang="ru-RU" sz="2000" dirty="0"/>
              <a:t>;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000" dirty="0" smtClean="0"/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err="1" smtClean="0"/>
              <a:t>покупець</a:t>
            </a:r>
            <a:r>
              <a:rPr lang="ru-RU" sz="2000" dirty="0" smtClean="0"/>
              <a:t> </a:t>
            </a:r>
            <a:r>
              <a:rPr lang="ru-RU" sz="2000" dirty="0"/>
              <a:t>не є </a:t>
            </a:r>
            <a:r>
              <a:rPr lang="ru-RU" sz="2000" dirty="0" err="1"/>
              <a:t>винятковим</a:t>
            </a:r>
            <a:r>
              <a:rPr lang="ru-RU" sz="2000" dirty="0"/>
              <a:t> </a:t>
            </a:r>
            <a:r>
              <a:rPr lang="ru-RU" sz="2000" dirty="0" err="1"/>
              <a:t>власником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 (</a:t>
            </a:r>
            <a:r>
              <a:rPr lang="ru-RU" sz="2000" dirty="0" err="1"/>
              <a:t>крім</a:t>
            </a:r>
            <a:r>
              <a:rPr lang="ru-RU" sz="2000" dirty="0"/>
              <a:t> </a:t>
            </a:r>
            <a:r>
              <a:rPr lang="ru-RU" sz="2000" dirty="0" err="1"/>
              <a:t>ліцензій</a:t>
            </a:r>
            <a:r>
              <a:rPr lang="ru-RU" sz="2000" dirty="0"/>
              <a:t>, </a:t>
            </a:r>
            <a:r>
              <a:rPr lang="ru-RU" sz="2000" dirty="0" err="1"/>
              <a:t>патентів</a:t>
            </a:r>
            <a:r>
              <a:rPr lang="ru-RU" sz="2000" dirty="0"/>
              <a:t> і ноу-хау).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2638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3316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Ринок інформації включає такі сектори:</a:t>
            </a:r>
            <a:endParaRPr lang="uk-UA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1124744"/>
            <a:ext cx="554461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комунікації</a:t>
            </a:r>
            <a:r>
              <a:rPr lang="ru-RU" sz="2400" dirty="0" smtClean="0"/>
              <a:t>, </a:t>
            </a:r>
          </a:p>
          <a:p>
            <a:endParaRPr lang="ru-RU" sz="2400" dirty="0" smtClean="0"/>
          </a:p>
          <a:p>
            <a:r>
              <a:rPr lang="ru-RU" sz="2400" dirty="0" err="1" smtClean="0"/>
              <a:t>освіта</a:t>
            </a:r>
            <a:r>
              <a:rPr lang="ru-RU" sz="2400" dirty="0" smtClean="0"/>
              <a:t>, </a:t>
            </a:r>
          </a:p>
          <a:p>
            <a:endParaRPr lang="ru-RU" sz="2400" dirty="0" smtClean="0"/>
          </a:p>
          <a:p>
            <a:r>
              <a:rPr lang="ru-RU" sz="2400" dirty="0" err="1" smtClean="0"/>
              <a:t>науково</a:t>
            </a:r>
            <a:r>
              <a:rPr lang="ru-RU" sz="2400" dirty="0" smtClean="0"/>
              <a:t> -</a:t>
            </a:r>
            <a:r>
              <a:rPr lang="ru-RU" sz="2400" dirty="0" err="1" smtClean="0"/>
              <a:t>технічні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дослідження</a:t>
            </a:r>
            <a:r>
              <a:rPr lang="ru-RU" sz="2400" dirty="0" smtClean="0"/>
              <a:t>, </a:t>
            </a:r>
          </a:p>
          <a:p>
            <a:endParaRPr lang="ru-RU" sz="2400" dirty="0" smtClean="0"/>
          </a:p>
          <a:p>
            <a:r>
              <a:rPr lang="ru-RU" sz="2400" dirty="0" err="1" smtClean="0"/>
              <a:t>друк</a:t>
            </a:r>
            <a:r>
              <a:rPr lang="ru-RU" sz="2400" dirty="0" smtClean="0"/>
              <a:t>, </a:t>
            </a:r>
          </a:p>
          <a:p>
            <a:endParaRPr lang="ru-RU" sz="2400" dirty="0" smtClean="0"/>
          </a:p>
          <a:p>
            <a:r>
              <a:rPr lang="ru-RU" sz="2400" dirty="0" err="1" smtClean="0"/>
              <a:t>кіно</a:t>
            </a:r>
            <a:r>
              <a:rPr lang="ru-RU" sz="2400" dirty="0" smtClean="0"/>
              <a:t>, </a:t>
            </a:r>
          </a:p>
          <a:p>
            <a:endParaRPr lang="ru-RU" sz="2400" dirty="0" smtClean="0"/>
          </a:p>
          <a:p>
            <a:r>
              <a:rPr lang="ru-RU" sz="2400" dirty="0" smtClean="0"/>
              <a:t>реклама, </a:t>
            </a:r>
          </a:p>
          <a:p>
            <a:endParaRPr lang="ru-RU" sz="2400" dirty="0" smtClean="0"/>
          </a:p>
          <a:p>
            <a:r>
              <a:rPr lang="ru-RU" sz="2400" dirty="0" err="1" smtClean="0"/>
              <a:t>Управлінська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діяльність</a:t>
            </a:r>
            <a:r>
              <a:rPr lang="ru-RU" sz="2400" dirty="0" smtClean="0"/>
              <a:t> і т. д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cxnSp>
        <p:nvCxnSpPr>
          <p:cNvPr id="5" name="Пряма зі стрілкою 4"/>
          <p:cNvCxnSpPr/>
          <p:nvPr/>
        </p:nvCxnSpPr>
        <p:spPr>
          <a:xfrm>
            <a:off x="323528" y="1412776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" name="Пряма зі стрілкою 5"/>
          <p:cNvCxnSpPr/>
          <p:nvPr/>
        </p:nvCxnSpPr>
        <p:spPr>
          <a:xfrm>
            <a:off x="300692" y="426357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Пряма зі стрілкою 6"/>
          <p:cNvCxnSpPr/>
          <p:nvPr/>
        </p:nvCxnSpPr>
        <p:spPr>
          <a:xfrm>
            <a:off x="300692" y="508518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Пряма зі стрілкою 7"/>
          <p:cNvCxnSpPr/>
          <p:nvPr/>
        </p:nvCxnSpPr>
        <p:spPr>
          <a:xfrm>
            <a:off x="356111" y="5733256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Пряма зі стрілкою 8"/>
          <p:cNvCxnSpPr/>
          <p:nvPr/>
        </p:nvCxnSpPr>
        <p:spPr>
          <a:xfrm>
            <a:off x="323528" y="2851836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Пряма зі стрілкою 9"/>
          <p:cNvCxnSpPr/>
          <p:nvPr/>
        </p:nvCxnSpPr>
        <p:spPr>
          <a:xfrm>
            <a:off x="321380" y="3573016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Пряма зі стрілкою 10"/>
          <p:cNvCxnSpPr/>
          <p:nvPr/>
        </p:nvCxnSpPr>
        <p:spPr>
          <a:xfrm>
            <a:off x="323528" y="2132856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00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539552" y="260648"/>
            <a:ext cx="62967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Суб'єкти на ринку інформації:</a:t>
            </a:r>
            <a:endParaRPr lang="uk-UA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557033" y="1484784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Підприємства</a:t>
            </a:r>
          </a:p>
          <a:p>
            <a:endParaRPr lang="uk-UA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Держава</a:t>
            </a:r>
          </a:p>
          <a:p>
            <a:endParaRPr lang="uk-UA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Домогосподарства</a:t>
            </a:r>
          </a:p>
          <a:p>
            <a:endParaRPr lang="uk-UA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Людина</a:t>
            </a:r>
            <a:endParaRPr lang="ru-RU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Рисунок 4" descr="5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4048" y="1448718"/>
            <a:ext cx="2555875" cy="361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5618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79512" y="244205"/>
            <a:ext cx="7416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Види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інформації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можна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класифікувати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таким чином:</a:t>
            </a:r>
            <a:endParaRPr lang="uk-UA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183138" y="1412776"/>
            <a:ext cx="73448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 err="1"/>
              <a:t>ретроспективні</a:t>
            </a:r>
            <a:r>
              <a:rPr lang="ru-RU" sz="2400" dirty="0"/>
              <a:t>, </a:t>
            </a:r>
            <a:r>
              <a:rPr lang="ru-RU" sz="2400" dirty="0" err="1"/>
              <a:t>поточні</a:t>
            </a:r>
            <a:r>
              <a:rPr lang="ru-RU" sz="2400" dirty="0"/>
              <a:t> і </a:t>
            </a:r>
            <a:r>
              <a:rPr lang="ru-RU" sz="2400" dirty="0" err="1"/>
              <a:t>перспективні</a:t>
            </a:r>
            <a:r>
              <a:rPr lang="ru-RU" sz="2400" dirty="0"/>
              <a:t>, </a:t>
            </a:r>
            <a:r>
              <a:rPr lang="ru-RU" sz="2400" dirty="0" err="1"/>
              <a:t>тобто</a:t>
            </a:r>
            <a:r>
              <a:rPr lang="ru-RU" sz="2400" dirty="0"/>
              <a:t> </a:t>
            </a:r>
            <a:r>
              <a:rPr lang="ru-RU" sz="2400" dirty="0" err="1"/>
              <a:t>йдеться</a:t>
            </a:r>
            <a:r>
              <a:rPr lang="ru-RU" sz="2400" dirty="0"/>
              <a:t> про потребу в </a:t>
            </a:r>
            <a:r>
              <a:rPr lang="ru-RU" sz="2400" dirty="0" err="1"/>
              <a:t>раніше</a:t>
            </a:r>
            <a:r>
              <a:rPr lang="ru-RU" sz="2400" dirty="0"/>
              <a:t> </a:t>
            </a:r>
            <a:r>
              <a:rPr lang="ru-RU" sz="2400" dirty="0" err="1"/>
              <a:t>опрацьованих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 для </a:t>
            </a:r>
            <a:r>
              <a:rPr lang="ru-RU" sz="2400" dirty="0" err="1"/>
              <a:t>аналізу</a:t>
            </a:r>
            <a:r>
              <a:rPr lang="ru-RU" sz="2400" dirty="0"/>
              <a:t> </a:t>
            </a:r>
            <a:r>
              <a:rPr lang="ru-RU" sz="2400" dirty="0" err="1"/>
              <a:t>досягнутого</a:t>
            </a:r>
            <a:r>
              <a:rPr lang="ru-RU" sz="2400" dirty="0"/>
              <a:t>, для </a:t>
            </a:r>
            <a:r>
              <a:rPr lang="ru-RU" sz="2400" dirty="0" err="1"/>
              <a:t>актуалізації</a:t>
            </a:r>
            <a:r>
              <a:rPr lang="ru-RU" sz="2400" dirty="0"/>
              <a:t> проблем, над </a:t>
            </a:r>
            <a:r>
              <a:rPr lang="ru-RU" sz="2400" dirty="0" err="1"/>
              <a:t>якими</a:t>
            </a:r>
            <a:r>
              <a:rPr lang="ru-RU" sz="2400" dirty="0"/>
              <a:t> </a:t>
            </a:r>
            <a:r>
              <a:rPr lang="ru-RU" sz="2400" dirty="0" err="1"/>
              <a:t>працює</a:t>
            </a:r>
            <a:r>
              <a:rPr lang="ru-RU" sz="2400" dirty="0"/>
              <a:t> </a:t>
            </a:r>
            <a:r>
              <a:rPr lang="ru-RU" sz="2400" dirty="0" err="1"/>
              <a:t>споживач</a:t>
            </a:r>
            <a:r>
              <a:rPr lang="ru-RU" sz="2400" dirty="0"/>
              <a:t>, і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розробок</a:t>
            </a:r>
            <a:r>
              <a:rPr lang="ru-RU" sz="2400" dirty="0"/>
              <a:t> у </a:t>
            </a:r>
            <a:r>
              <a:rPr lang="ru-RU" sz="2400" dirty="0" err="1"/>
              <a:t>майбутньому</a:t>
            </a:r>
            <a:r>
              <a:rPr lang="ru-RU" sz="2400" dirty="0"/>
              <a:t>;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400" dirty="0" smtClean="0"/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 err="1" smtClean="0"/>
              <a:t>нормативні</a:t>
            </a:r>
            <a:r>
              <a:rPr lang="ru-RU" sz="2400" dirty="0"/>
              <a:t>, </a:t>
            </a:r>
            <a:r>
              <a:rPr lang="ru-RU" sz="2400" dirty="0" err="1"/>
              <a:t>фактичні</a:t>
            </a:r>
            <a:r>
              <a:rPr lang="ru-RU" sz="2400" dirty="0"/>
              <a:t>, </a:t>
            </a:r>
            <a:r>
              <a:rPr lang="ru-RU" sz="2400" dirty="0" err="1"/>
              <a:t>додаткові</a:t>
            </a:r>
            <a:r>
              <a:rPr lang="ru-RU" sz="2400" dirty="0"/>
              <a:t> (</a:t>
            </a:r>
            <a:r>
              <a:rPr lang="ru-RU" sz="2400" dirty="0" err="1"/>
              <a:t>потрібні</a:t>
            </a:r>
            <a:r>
              <a:rPr lang="ru-RU" sz="2400" dirty="0"/>
              <a:t> для </a:t>
            </a:r>
            <a:r>
              <a:rPr lang="ru-RU" sz="2400" dirty="0" err="1"/>
              <a:t>планування</a:t>
            </a:r>
            <a:r>
              <a:rPr lang="ru-RU" sz="2400" dirty="0"/>
              <a:t>, </a:t>
            </a:r>
            <a:r>
              <a:rPr lang="ru-RU" sz="2400" dirty="0" err="1"/>
              <a:t>техніко-економічного</a:t>
            </a:r>
            <a:r>
              <a:rPr lang="ru-RU" sz="2400" dirty="0"/>
              <a:t> </a:t>
            </a:r>
            <a:r>
              <a:rPr lang="ru-RU" sz="2400" dirty="0" err="1"/>
              <a:t>обгрунтування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);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400" dirty="0" smtClean="0"/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 err="1" smtClean="0"/>
              <a:t>тематичні</a:t>
            </a:r>
            <a:r>
              <a:rPr lang="ru-RU" sz="2400" dirty="0"/>
              <a:t>, </a:t>
            </a:r>
            <a:r>
              <a:rPr lang="ru-RU" sz="2400" dirty="0" err="1"/>
              <a:t>галузеві</a:t>
            </a:r>
            <a:r>
              <a:rPr lang="ru-RU" sz="2400" dirty="0"/>
              <a:t>, </a:t>
            </a:r>
            <a:r>
              <a:rPr lang="ru-RU" sz="2400" dirty="0" err="1"/>
              <a:t>бібліографічні</a:t>
            </a:r>
            <a:r>
              <a:rPr lang="ru-RU" sz="2400" dirty="0"/>
              <a:t>, </a:t>
            </a:r>
            <a:r>
              <a:rPr lang="ru-RU" sz="2400" dirty="0" err="1"/>
              <a:t>картографічні</a:t>
            </a:r>
            <a:r>
              <a:rPr lang="ru-RU" sz="2400" dirty="0"/>
              <a:t>, </a:t>
            </a:r>
            <a:r>
              <a:rPr lang="ru-RU" sz="2400" dirty="0" err="1"/>
              <a:t>аналітичні</a:t>
            </a:r>
            <a:r>
              <a:rPr lang="ru-RU" sz="2400" dirty="0"/>
              <a:t>, </a:t>
            </a:r>
            <a:r>
              <a:rPr lang="ru-RU" sz="2400" dirty="0" err="1"/>
              <a:t>довідкові</a:t>
            </a:r>
            <a:r>
              <a:rPr lang="ru-RU" sz="2400" dirty="0"/>
              <a:t>, </a:t>
            </a:r>
            <a:r>
              <a:rPr lang="ru-RU" sz="2400" dirty="0" err="1"/>
              <a:t>концептуальні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1329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/>
        </p:nvSpPr>
        <p:spPr>
          <a:xfrm>
            <a:off x="-61664" y="278264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zh-CN" altLang="en-US" sz="4400" b="1" kern="1200" dirty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Book Antiqua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Book Antiqua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Book Antiqua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Book Antiqua" pitchFamily="18" charset="0"/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uk-UA" sz="4000" dirty="0" smtClean="0"/>
              <a:t>Пропозиція на ринку інформації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/>
        </p:nvSpPr>
        <p:spPr bwMode="auto">
          <a:xfrm>
            <a:off x="179512" y="1268760"/>
            <a:ext cx="676875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itchFamily="18" charset="2"/>
              <a:buChar char="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 2" pitchFamily="18" charset="2"/>
              <a:buChar char="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 2" pitchFamily="18" charset="2"/>
              <a:buChar char="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 2" pitchFamily="18" charset="2"/>
              <a:buChar char="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err="1" smtClean="0"/>
              <a:t>Пропозицію</a:t>
            </a:r>
            <a:r>
              <a:rPr lang="ru-RU" sz="2800" dirty="0" smtClean="0"/>
              <a:t> на </a:t>
            </a:r>
            <a:r>
              <a:rPr lang="ru-RU" sz="2800" dirty="0" err="1" smtClean="0"/>
              <a:t>ринок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інформації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подають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виробники</a:t>
            </a:r>
            <a:r>
              <a:rPr lang="ru-RU" sz="2800" dirty="0" smtClean="0"/>
              <a:t> - </a:t>
            </a:r>
            <a:r>
              <a:rPr lang="ru-RU" sz="2800" dirty="0" err="1" smtClean="0"/>
              <a:t>органи</a:t>
            </a:r>
            <a:r>
              <a:rPr lang="ru-RU" sz="2800" dirty="0" smtClean="0"/>
              <a:t> державного </a:t>
            </a:r>
            <a:r>
              <a:rPr lang="ru-RU" sz="2800" dirty="0" err="1" smtClean="0"/>
              <a:t>управління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засоби</a:t>
            </a:r>
            <a:r>
              <a:rPr lang="ru-RU" sz="2800" dirty="0" smtClean="0"/>
              <a:t> </a:t>
            </a:r>
            <a:r>
              <a:rPr lang="ru-RU" sz="2800" dirty="0" err="1" smtClean="0"/>
              <a:t>масової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інформації</a:t>
            </a:r>
            <a:r>
              <a:rPr lang="ru-RU" sz="2800" dirty="0" smtClean="0"/>
              <a:t>, </a:t>
            </a:r>
            <a:r>
              <a:rPr lang="ru-RU" sz="2800" dirty="0" err="1" smtClean="0"/>
              <a:t>науково-дослідні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науково-технічні</a:t>
            </a:r>
            <a:r>
              <a:rPr lang="ru-RU" sz="2800" dirty="0" smtClean="0"/>
              <a:t> </a:t>
            </a:r>
            <a:r>
              <a:rPr lang="ru-RU" sz="2800" dirty="0" err="1" smtClean="0"/>
              <a:t>інститути</a:t>
            </a:r>
            <a:r>
              <a:rPr lang="ru-RU" sz="2800" dirty="0" smtClean="0"/>
              <a:t> і </a:t>
            </a:r>
            <a:r>
              <a:rPr lang="ru-RU" sz="2800" dirty="0" err="1" smtClean="0"/>
              <a:t>центри</a:t>
            </a:r>
            <a:r>
              <a:rPr lang="ru-RU" sz="2800" dirty="0" smtClean="0"/>
              <a:t>, </a:t>
            </a:r>
            <a:r>
              <a:rPr lang="ru-RU" sz="2800" dirty="0" err="1" smtClean="0"/>
              <a:t>органи</a:t>
            </a:r>
            <a:r>
              <a:rPr lang="ru-RU" sz="2800" dirty="0" smtClean="0"/>
              <a:t> статистики, </a:t>
            </a:r>
            <a:r>
              <a:rPr lang="ru-RU" sz="2800" dirty="0" err="1" smtClean="0"/>
              <a:t>консалтингові</a:t>
            </a:r>
            <a:r>
              <a:rPr lang="ru-RU" sz="2800" dirty="0" smtClean="0"/>
              <a:t> й </a:t>
            </a:r>
            <a:r>
              <a:rPr lang="ru-RU" sz="2800" dirty="0" err="1" smtClean="0"/>
              <a:t>маркетингові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комерційні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підприємства</a:t>
            </a:r>
            <a:r>
              <a:rPr lang="ru-RU" sz="2800" dirty="0" smtClean="0"/>
              <a:t>.</a:t>
            </a:r>
          </a:p>
        </p:txBody>
      </p:sp>
      <p:pic>
        <p:nvPicPr>
          <p:cNvPr id="4" name="Рисунок 3" descr="12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9895" y="3284984"/>
            <a:ext cx="1836738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/>
        </p:nvSpPr>
        <p:spPr>
          <a:xfrm>
            <a:off x="-32823" y="278264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zh-CN" altLang="en-US" sz="4400" b="1" kern="1200" dirty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Book Antiqua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Book Antiqua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Book Antiqua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Book Antiqua" pitchFamily="18" charset="0"/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uk-UA" sz="4000" dirty="0" smtClean="0"/>
              <a:t>Пропозиція на ринку інформації</a:t>
            </a:r>
            <a:endParaRPr lang="ru-RU" sz="4000" dirty="0"/>
          </a:p>
        </p:txBody>
      </p:sp>
      <p:sp>
        <p:nvSpPr>
          <p:cNvPr id="6" name="Содержимое 2"/>
          <p:cNvSpPr>
            <a:spLocks noGrp="1"/>
          </p:cNvSpPr>
          <p:nvPr/>
        </p:nvSpPr>
        <p:spPr bwMode="auto">
          <a:xfrm>
            <a:off x="208353" y="1268760"/>
            <a:ext cx="676875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itchFamily="18" charset="2"/>
              <a:buChar char="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 2" pitchFamily="18" charset="2"/>
              <a:buChar char="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 2" pitchFamily="18" charset="2"/>
              <a:buChar char="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 2" pitchFamily="18" charset="2"/>
              <a:buChar char="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err="1" smtClean="0"/>
              <a:t>Пропозицію</a:t>
            </a:r>
            <a:r>
              <a:rPr lang="ru-RU" sz="2800" dirty="0" smtClean="0"/>
              <a:t> на </a:t>
            </a:r>
            <a:r>
              <a:rPr lang="ru-RU" sz="2800" dirty="0" err="1" smtClean="0"/>
              <a:t>ринок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інформації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подають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виробники</a:t>
            </a:r>
            <a:r>
              <a:rPr lang="ru-RU" sz="2800" dirty="0" smtClean="0"/>
              <a:t> - </a:t>
            </a:r>
            <a:r>
              <a:rPr lang="ru-RU" sz="2800" dirty="0" err="1" smtClean="0"/>
              <a:t>органи</a:t>
            </a:r>
            <a:r>
              <a:rPr lang="ru-RU" sz="2800" dirty="0" smtClean="0"/>
              <a:t> державного </a:t>
            </a:r>
            <a:r>
              <a:rPr lang="ru-RU" sz="2800" dirty="0" err="1" smtClean="0"/>
              <a:t>управління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засоби</a:t>
            </a:r>
            <a:r>
              <a:rPr lang="ru-RU" sz="2800" dirty="0" smtClean="0"/>
              <a:t> </a:t>
            </a:r>
            <a:r>
              <a:rPr lang="ru-RU" sz="2800" dirty="0" err="1" smtClean="0"/>
              <a:t>масової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інформації</a:t>
            </a:r>
            <a:r>
              <a:rPr lang="ru-RU" sz="2800" dirty="0" smtClean="0"/>
              <a:t>, </a:t>
            </a:r>
            <a:r>
              <a:rPr lang="ru-RU" sz="2800" dirty="0" err="1" smtClean="0"/>
              <a:t>науково-дослідні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науково-технічні</a:t>
            </a:r>
            <a:r>
              <a:rPr lang="ru-RU" sz="2800" dirty="0" smtClean="0"/>
              <a:t> </a:t>
            </a:r>
            <a:r>
              <a:rPr lang="ru-RU" sz="2800" dirty="0" err="1" smtClean="0"/>
              <a:t>інститути</a:t>
            </a:r>
            <a:r>
              <a:rPr lang="ru-RU" sz="2800" dirty="0" smtClean="0"/>
              <a:t> і </a:t>
            </a:r>
            <a:r>
              <a:rPr lang="ru-RU" sz="2800" dirty="0" err="1" smtClean="0"/>
              <a:t>центри</a:t>
            </a:r>
            <a:r>
              <a:rPr lang="ru-RU" sz="2800" dirty="0" smtClean="0"/>
              <a:t>, </a:t>
            </a:r>
            <a:r>
              <a:rPr lang="ru-RU" sz="2800" dirty="0" err="1" smtClean="0"/>
              <a:t>органи</a:t>
            </a:r>
            <a:r>
              <a:rPr lang="ru-RU" sz="2800" dirty="0" smtClean="0"/>
              <a:t> статистики, </a:t>
            </a:r>
            <a:r>
              <a:rPr lang="ru-RU" sz="2800" dirty="0" err="1" smtClean="0"/>
              <a:t>консалтингові</a:t>
            </a:r>
            <a:r>
              <a:rPr lang="ru-RU" sz="2800" dirty="0" smtClean="0"/>
              <a:t> й </a:t>
            </a:r>
            <a:r>
              <a:rPr lang="ru-RU" sz="2800" dirty="0" err="1" smtClean="0"/>
              <a:t>маркетингові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комерційні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підприємства</a:t>
            </a:r>
            <a:r>
              <a:rPr lang="ru-RU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0576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57" y="471055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uk-UA" smtClean="0"/>
              <a:t>Попит на ринку інформації</a:t>
            </a:r>
            <a:endParaRPr lang="ru-RU" dirty="0"/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2557" y="1796617"/>
            <a:ext cx="8229600" cy="4525963"/>
          </a:xfrm>
          <a:prstGeom prst="rect">
            <a:avLst/>
          </a:prstGeom>
        </p:spPr>
        <p:txBody>
          <a:bodyPr/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Інформаційний попит зумовлює сукупність характеристик ІПП (кількість, якість, обсяг, вид тощо), які необхідні споживачеві у певний час, у певному суспільному оточенні для вирішення поставлених завдань.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80810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625505" y="188640"/>
            <a:ext cx="53869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Ціна на ринку інформації</a:t>
            </a:r>
            <a:endParaRPr lang="uk-U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494749" y="1196751"/>
            <a:ext cx="62484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buFont typeface="Wingdings 2"/>
              <a:buChar char=""/>
              <a:defRPr/>
            </a:pPr>
            <a:r>
              <a:rPr lang="ru-RU" sz="2400" dirty="0" err="1"/>
              <a:t>Питання</a:t>
            </a:r>
            <a:r>
              <a:rPr lang="ru-RU" sz="2400" dirty="0"/>
              <a:t> </a:t>
            </a:r>
            <a:r>
              <a:rPr lang="ru-RU" sz="2400" dirty="0" err="1"/>
              <a:t>ціноутворення</a:t>
            </a:r>
            <a:r>
              <a:rPr lang="ru-RU" sz="2400" dirty="0"/>
              <a:t> на ІПП, </a:t>
            </a:r>
            <a:r>
              <a:rPr lang="ru-RU" sz="2400" dirty="0" err="1"/>
              <a:t>виділення</a:t>
            </a:r>
            <a:r>
              <a:rPr lang="ru-RU" sz="2400" dirty="0"/>
              <a:t> </a:t>
            </a:r>
            <a:r>
              <a:rPr lang="ru-RU" sz="2400" dirty="0" err="1"/>
              <a:t>коштів</a:t>
            </a:r>
            <a:r>
              <a:rPr lang="ru-RU" sz="2400" dirty="0"/>
              <a:t> для </a:t>
            </a:r>
            <a:r>
              <a:rPr lang="ru-RU" sz="2400" dirty="0" err="1"/>
              <a:t>отримання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та </a:t>
            </a:r>
            <a:r>
              <a:rPr lang="ru-RU" sz="2400" dirty="0" err="1"/>
              <a:t>роботи</a:t>
            </a:r>
            <a:r>
              <a:rPr lang="ru-RU" sz="2400" dirty="0"/>
              <a:t> з нею </a:t>
            </a:r>
            <a:r>
              <a:rPr lang="ru-RU" sz="2400" dirty="0" err="1"/>
              <a:t>нині</a:t>
            </a:r>
            <a:r>
              <a:rPr lang="ru-RU" sz="2400" dirty="0"/>
              <a:t> </a:t>
            </a:r>
            <a:r>
              <a:rPr lang="ru-RU" sz="2400" dirty="0" err="1"/>
              <a:t>перебувають</a:t>
            </a:r>
            <a:r>
              <a:rPr lang="ru-RU" sz="2400" dirty="0"/>
              <a:t> на </a:t>
            </a:r>
            <a:r>
              <a:rPr lang="ru-RU" sz="2400" dirty="0" err="1"/>
              <a:t>стадії</a:t>
            </a:r>
            <a:r>
              <a:rPr lang="ru-RU" sz="2400" dirty="0"/>
              <a:t> </a:t>
            </a:r>
            <a:r>
              <a:rPr lang="ru-RU" sz="2400" dirty="0" err="1"/>
              <a:t>вивчення</a:t>
            </a:r>
            <a:r>
              <a:rPr lang="ru-RU" sz="2400" dirty="0"/>
              <a:t>. </a:t>
            </a:r>
          </a:p>
          <a:p>
            <a:pPr fontAlgn="auto">
              <a:spcAft>
                <a:spcPts val="0"/>
              </a:spcAft>
              <a:buFont typeface="Wingdings 2"/>
              <a:buChar char=""/>
              <a:defRPr/>
            </a:pPr>
            <a:endParaRPr lang="ru-RU" sz="2400" dirty="0" smtClean="0"/>
          </a:p>
          <a:p>
            <a:pPr fontAlgn="auto">
              <a:spcAft>
                <a:spcPts val="0"/>
              </a:spcAft>
              <a:buFont typeface="Wingdings 2"/>
              <a:buChar char=""/>
              <a:defRPr/>
            </a:pPr>
            <a:r>
              <a:rPr lang="ru-RU" sz="2400" dirty="0" smtClean="0"/>
              <a:t>Держава </a:t>
            </a:r>
            <a:r>
              <a:rPr lang="ru-RU" sz="2400" dirty="0"/>
              <a:t>не має </a:t>
            </a:r>
            <a:r>
              <a:rPr lang="ru-RU" sz="2400" dirty="0" err="1"/>
              <a:t>достатніх</a:t>
            </a:r>
            <a:r>
              <a:rPr lang="ru-RU" sz="2400" dirty="0"/>
              <a:t> </a:t>
            </a:r>
            <a:r>
              <a:rPr lang="ru-RU" sz="2400" dirty="0" err="1"/>
              <a:t>коштів</a:t>
            </a:r>
            <a:r>
              <a:rPr lang="ru-RU" sz="2400" dirty="0"/>
              <a:t> для </a:t>
            </a:r>
            <a:r>
              <a:rPr lang="ru-RU" sz="2400" dirty="0" err="1"/>
              <a:t>інформаційної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.</a:t>
            </a:r>
          </a:p>
          <a:p>
            <a:pPr fontAlgn="auto">
              <a:spcAft>
                <a:spcPts val="0"/>
              </a:spcAft>
              <a:defRPr/>
            </a:pPr>
            <a:endParaRPr lang="ru-RU" sz="2400" dirty="0" smtClean="0"/>
          </a:p>
          <a:p>
            <a:pPr fontAlgn="auto">
              <a:spcAft>
                <a:spcPts val="0"/>
              </a:spcAft>
              <a:buFont typeface="Wingdings 2"/>
              <a:buChar char=""/>
              <a:defRPr/>
            </a:pPr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/>
              <a:t>інформаційних</a:t>
            </a:r>
            <a:r>
              <a:rPr lang="ru-RU" sz="2400" dirty="0"/>
              <a:t> </a:t>
            </a:r>
            <a:r>
              <a:rPr lang="ru-RU" sz="2400" dirty="0" err="1"/>
              <a:t>продуктів</a:t>
            </a:r>
            <a:r>
              <a:rPr lang="ru-RU" sz="2400" dirty="0"/>
              <a:t> та </a:t>
            </a:r>
            <a:r>
              <a:rPr lang="ru-RU" sz="2400" dirty="0" err="1"/>
              <a:t>послуг</a:t>
            </a:r>
            <a:r>
              <a:rPr lang="ru-RU" sz="2400" dirty="0"/>
              <a:t> </a:t>
            </a:r>
            <a:r>
              <a:rPr lang="ru-RU" sz="2400" dirty="0" err="1"/>
              <a:t>найчастіше</a:t>
            </a:r>
            <a:r>
              <a:rPr lang="ru-RU" sz="2400" dirty="0"/>
              <a:t> не </a:t>
            </a:r>
            <a:r>
              <a:rPr lang="ru-RU" sz="2400" dirty="0" err="1"/>
              <a:t>дає</a:t>
            </a:r>
            <a:r>
              <a:rPr lang="ru-RU" sz="2400" dirty="0"/>
              <a:t> </a:t>
            </a:r>
            <a:r>
              <a:rPr lang="ru-RU" sz="2400" dirty="0" err="1"/>
              <a:t>швидких</a:t>
            </a:r>
            <a:r>
              <a:rPr lang="ru-RU" sz="2400" dirty="0"/>
              <a:t> </a:t>
            </a:r>
            <a:r>
              <a:rPr lang="ru-RU" sz="2400" dirty="0" err="1"/>
              <a:t>результатів</a:t>
            </a:r>
            <a:r>
              <a:rPr lang="ru-RU" sz="2400" dirty="0"/>
              <a:t>, але </a:t>
            </a:r>
            <a:r>
              <a:rPr lang="ru-RU" sz="2400" dirty="0" err="1"/>
              <a:t>саме</a:t>
            </a:r>
            <a:r>
              <a:rPr lang="ru-RU" sz="2400" dirty="0"/>
              <a:t> вони є </a:t>
            </a:r>
            <a:r>
              <a:rPr lang="ru-RU" sz="2400" dirty="0" err="1"/>
              <a:t>рушійною</a:t>
            </a:r>
            <a:r>
              <a:rPr lang="ru-RU" sz="2400" dirty="0"/>
              <a:t> силою </a:t>
            </a:r>
            <a:r>
              <a:rPr lang="ru-RU" sz="2400" dirty="0" err="1"/>
              <a:t>прогресу</a:t>
            </a:r>
            <a:r>
              <a:rPr lang="ru-RU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2651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Технічн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ехнічна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ічн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</TotalTime>
  <Words>441</Words>
  <Application>Microsoft Office PowerPoint</Application>
  <PresentationFormat>Екран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1" baseType="lpstr">
      <vt:lpstr>Технічна</vt:lpstr>
      <vt:lpstr>Ринок інформації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Ринок інформації</dc:title>
  <dc:creator>WebHouse</dc:creator>
  <cp:lastModifiedBy>WebHouse</cp:lastModifiedBy>
  <cp:revision>5</cp:revision>
  <dcterms:created xsi:type="dcterms:W3CDTF">2014-12-01T17:45:23Z</dcterms:created>
  <dcterms:modified xsi:type="dcterms:W3CDTF">2014-12-01T18:30:46Z</dcterms:modified>
</cp:coreProperties>
</file>