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BFF2-D0E7-4FA5-86F5-8419AAD533A1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C384-0F5A-4E29-BF53-E95F7B80837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BF05-E225-4AE4-BCDE-2DD034AB27CB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A8DA-3D2C-46D0-AC35-F61EF50D932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1DB1-DD55-4B73-B9E7-BCBB557DFA26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64C0-685D-45FC-8CFE-9EFC8CE004F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C5CC-A22E-4436-B9AA-F3259BC48BC5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7AB0-1AD2-4D44-9491-42BB883EACE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E528-2472-47A0-A0CB-E4BA321CA612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0188-9CE2-4B47-8CC9-439B689E6E6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D54E-2942-4AD1-A280-4AB1BA1974C0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3D8E-C02A-4628-9238-1BFDE8EE9FC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ECB0-326A-454D-A0CD-4DE99AD94AE3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7D17-A551-4188-B803-C09652A8BD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935F-4ABD-4D23-9044-913A72773630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CA88-DE2D-4934-9FC5-DC59CCA94C7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1F13-895A-4EC3-A204-AD8DA2641A6A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3A3D-F25C-4FC4-8684-6182B30E398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E2DD-F158-44E2-9A1B-0C6B616039F3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6EB6-4CC3-4D4B-8E8D-53507A4EA2C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144B-7F70-4534-B207-494E3056157F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1D38-F61F-4CC1-A373-71B89ED7158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FB0A8-4F9F-4481-827F-1618901E260E}" type="datetimeFigureOut">
              <a:rPr lang="uk-UA"/>
              <a:pPr>
                <a:defRPr/>
              </a:pPr>
              <a:t>10.03.2014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8BA72-ECAD-4F90-8527-3C166EEB598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8" r:id="rId7"/>
    <p:sldLayoutId id="2147483819" r:id="rId8"/>
    <p:sldLayoutId id="2147483820" r:id="rId9"/>
    <p:sldLayoutId id="2147483811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39750" y="2565400"/>
            <a:ext cx="7772400" cy="1779588"/>
          </a:xfrm>
        </p:spPr>
        <p:txBody>
          <a:bodyPr/>
          <a:lstStyle/>
          <a:p>
            <a:pPr eaLnBrk="1" hangingPunct="1"/>
            <a:r>
              <a:rPr lang="uk-UA" sz="8800" b="1" smtClean="0">
                <a:latin typeface="Times New Roman" pitchFamily="18" charset="0"/>
                <a:cs typeface="Times New Roman" pitchFamily="18" charset="0"/>
              </a:rPr>
              <a:t>Тема уроку</a:t>
            </a:r>
            <a:r>
              <a:rPr lang="en-US" sz="88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8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Екранні мистецтва. Види кіно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 ігрове, анімаційне, документальне. Жанри кінематографу. Видатні режисери та актори світового кіно. </a:t>
            </a:r>
            <a:br>
              <a:rPr lang="uk-UA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РМ(усно). Відгук про твір мистецтва.</a:t>
            </a:r>
            <a:r>
              <a:rPr lang="uk-UA" sz="3200" smtClean="0"/>
              <a:t/>
            </a:r>
            <a:br>
              <a:rPr lang="uk-UA" sz="3200" smtClean="0"/>
            </a:br>
            <a:endParaRPr lang="uk-UA" sz="32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4005263"/>
            <a:ext cx="6400800" cy="1473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Прокручую життєпис свій, як плівку кіно, трохи назад, і вкотре переконуюсь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найбільші бурі ті, що відбуваються в людському серці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Довженко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524000"/>
          </a:xfrm>
        </p:spPr>
        <p:txBody>
          <a:bodyPr/>
          <a:lstStyle/>
          <a:p>
            <a:pPr eaLnBrk="1" hangingPunct="1"/>
            <a:r>
              <a:rPr lang="uk-UA" smtClean="0"/>
              <a:t>Цікавим про цікаве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8353425" cy="64770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Престижні премії в області  кіномистецтва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1738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060575"/>
            <a:ext cx="152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073275"/>
            <a:ext cx="30527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4839" y="5229200"/>
          <a:ext cx="2399928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99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uk-UA" dirty="0" smtClean="0"/>
                        <a:t>Оскар</a:t>
                      </a:r>
                      <a:r>
                        <a:rPr lang="en-US" dirty="0" smtClean="0"/>
                        <a:t>”</a:t>
                      </a:r>
                      <a:r>
                        <a:rPr lang="uk-UA" dirty="0" smtClean="0"/>
                        <a:t> (США)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24127" y="4149080"/>
          <a:ext cx="2836937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369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r>
                        <a:rPr lang="uk-UA" dirty="0" smtClean="0"/>
                        <a:t>Пальмова гілка</a:t>
                      </a:r>
                      <a:r>
                        <a:rPr lang="en-US" dirty="0" smtClean="0"/>
                        <a:t>”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 (Канни, Франція)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73760" y="6093296"/>
          <a:ext cx="216024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uk-UA" dirty="0" smtClean="0"/>
                        <a:t>Золотий глобус</a:t>
                      </a:r>
                      <a:r>
                        <a:rPr lang="en-US" dirty="0" smtClean="0"/>
                        <a:t>”</a:t>
                      </a:r>
                      <a:r>
                        <a:rPr lang="uk-UA" dirty="0" smtClean="0"/>
                        <a:t> (США)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008062"/>
          </a:xfrm>
        </p:spPr>
        <p:txBody>
          <a:bodyPr/>
          <a:lstStyle/>
          <a:p>
            <a:pPr eaLnBrk="1" hangingPunct="1"/>
            <a:r>
              <a:rPr lang="uk-UA" smtClean="0"/>
              <a:t>Прокати фільмів</a:t>
            </a: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5689600" cy="1439862"/>
          </a:xfrm>
        </p:spPr>
        <p:txBody>
          <a:bodyPr/>
          <a:lstStyle/>
          <a:p>
            <a:pPr eaLnBrk="1" hangingPunct="1"/>
            <a:r>
              <a:rPr lang="uk-UA" smtClean="0"/>
              <a:t>Фільм </a:t>
            </a:r>
            <a:r>
              <a:rPr lang="en-US" smtClean="0"/>
              <a:t>“</a:t>
            </a:r>
            <a:r>
              <a:rPr lang="uk-UA" smtClean="0"/>
              <a:t>Міцний горішок</a:t>
            </a:r>
            <a:r>
              <a:rPr lang="en-US" smtClean="0"/>
              <a:t>” – </a:t>
            </a:r>
            <a:r>
              <a:rPr lang="uk-UA" smtClean="0"/>
              <a:t>в головній ролі знявся Брюс Вілліс. Бюджет фільму склав 110 млн. </a:t>
            </a:r>
            <a:r>
              <a:rPr lang="en-US" smtClean="0"/>
              <a:t>$</a:t>
            </a:r>
            <a:endParaRPr lang="uk-UA" smtClean="0"/>
          </a:p>
          <a:p>
            <a:pPr eaLnBrk="1" hangingPunct="1"/>
            <a:r>
              <a:rPr lang="uk-UA" smtClean="0"/>
              <a:t> </a:t>
            </a:r>
          </a:p>
          <a:p>
            <a:pPr eaLnBrk="1" hangingPunct="1"/>
            <a:endParaRPr lang="uk-UA" smtClean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8200" y="1004888"/>
            <a:ext cx="261461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60575"/>
            <a:ext cx="259238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00450" y="5365750"/>
          <a:ext cx="4968875" cy="10080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68552"/>
              </a:tblGrid>
              <a:tr h="1008112">
                <a:tc>
                  <a:txBody>
                    <a:bodyPr/>
                    <a:lstStyle/>
                    <a:p>
                      <a:r>
                        <a:rPr lang="uk-UA" b="0" dirty="0" smtClean="0"/>
                        <a:t>Комедія </a:t>
                      </a:r>
                      <a:r>
                        <a:rPr lang="en-US" b="0" dirty="0" smtClean="0"/>
                        <a:t>“</a:t>
                      </a:r>
                      <a:r>
                        <a:rPr lang="uk-UA" b="0" dirty="0" smtClean="0"/>
                        <a:t>Викрутаси</a:t>
                      </a:r>
                      <a:r>
                        <a:rPr lang="en-US" b="0" dirty="0" smtClean="0"/>
                        <a:t>”</a:t>
                      </a:r>
                      <a:r>
                        <a:rPr lang="uk-UA" b="0" dirty="0" smtClean="0"/>
                        <a:t>  з головною героїнею, яку зіграла</a:t>
                      </a:r>
                      <a:r>
                        <a:rPr lang="uk-UA" b="0" baseline="0" dirty="0" smtClean="0"/>
                        <a:t> наша землячка Міла Йовович, принесла в прокаті 55 млн. </a:t>
                      </a:r>
                      <a:r>
                        <a:rPr lang="en-US" b="0" baseline="0" dirty="0" smtClean="0"/>
                        <a:t>$</a:t>
                      </a:r>
                      <a:endParaRPr lang="uk-UA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524000"/>
          </a:xfrm>
        </p:spPr>
        <p:txBody>
          <a:bodyPr/>
          <a:lstStyle/>
          <a:p>
            <a:pPr eaLnBrk="1" hangingPunct="1"/>
            <a:r>
              <a:rPr lang="uk-UA" smtClean="0"/>
              <a:t>Кінопалаци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900113" y="4076700"/>
            <a:ext cx="6416675" cy="939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565400"/>
            <a:ext cx="40592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546350"/>
            <a:ext cx="4092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1557338"/>
          <a:ext cx="3744913" cy="63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Кінотеатр ім. І.</a:t>
                      </a:r>
                      <a:r>
                        <a:rPr lang="uk-UA" baseline="0" dirty="0" smtClean="0"/>
                        <a:t> П. Котляревського  (м. Полтава)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83150" y="1557338"/>
          <a:ext cx="3759200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65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Кінотеатр Братислава (м. Київ)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827088" y="465138"/>
            <a:ext cx="7772400" cy="1524000"/>
          </a:xfrm>
        </p:spPr>
        <p:txBody>
          <a:bodyPr/>
          <a:lstStyle/>
          <a:p>
            <a:pPr eaLnBrk="1" hangingPunct="1"/>
            <a:r>
              <a:rPr lang="ru-RU" smtClean="0"/>
              <a:t>А у нас к</a:t>
            </a:r>
            <a:r>
              <a:rPr lang="uk-UA" smtClean="0"/>
              <a:t>і</a:t>
            </a:r>
            <a:r>
              <a:rPr lang="ru-RU" smtClean="0"/>
              <a:t>но знімали</a:t>
            </a:r>
            <a:endParaRPr lang="uk-UA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2060575"/>
            <a:ext cx="8353425" cy="2784475"/>
          </a:xfrm>
          <a:solidFill>
            <a:schemeClr val="accent1">
              <a:lumMod val="75000"/>
              <a:alpha val="47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йшли на схід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бій ідуть одні старики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Мелодії української душі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 Лисенко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4"/>
          <p:cNvSpPr>
            <a:spLocks noGrp="1"/>
          </p:cNvSpPr>
          <p:nvPr>
            <p:ph idx="1"/>
          </p:nvPr>
        </p:nvSpPr>
        <p:spPr>
          <a:xfrm>
            <a:off x="827088" y="1916113"/>
            <a:ext cx="7408862" cy="3451225"/>
          </a:xfrm>
        </p:spPr>
        <p:txBody>
          <a:bodyPr/>
          <a:lstStyle/>
          <a:p>
            <a:pPr eaLnBrk="1" hangingPunct="1"/>
            <a:r>
              <a:rPr lang="uk-UA" sz="4000" smtClean="0"/>
              <a:t>«Все про зірок»</a:t>
            </a:r>
          </a:p>
          <a:p>
            <a:pPr eaLnBrk="1" hangingPunct="1"/>
            <a:r>
              <a:rPr lang="uk-UA" sz="4000" smtClean="0"/>
              <a:t>«Теленеделя»</a:t>
            </a:r>
          </a:p>
          <a:p>
            <a:pPr eaLnBrk="1" hangingPunct="1"/>
            <a:r>
              <a:rPr lang="uk-UA" sz="4000" smtClean="0"/>
              <a:t>«Телегід»</a:t>
            </a:r>
          </a:p>
          <a:p>
            <a:pPr eaLnBrk="1" hangingPunct="1"/>
            <a:r>
              <a:rPr lang="uk-UA" sz="4000" smtClean="0"/>
              <a:t>«Віва!»</a:t>
            </a:r>
          </a:p>
          <a:p>
            <a:pPr eaLnBrk="1" hangingPunct="1"/>
            <a:r>
              <a:rPr lang="uk-UA" sz="4000" smtClean="0"/>
              <a:t>«Публичн</a:t>
            </a:r>
            <a:r>
              <a:rPr lang="ru-RU" sz="4000" smtClean="0"/>
              <a:t>ые люди»</a:t>
            </a:r>
          </a:p>
          <a:p>
            <a:pPr eaLnBrk="1" hangingPunct="1"/>
            <a:r>
              <a:rPr lang="ru-RU" sz="4000" smtClean="0"/>
              <a:t>«Бульвар»</a:t>
            </a:r>
            <a:endParaRPr lang="uk-UA" sz="4000" smtClean="0"/>
          </a:p>
        </p:txBody>
      </p:sp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1" smtClean="0"/>
              <a:t>Глянцеві журнали про зірок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1412875"/>
          <a:ext cx="8569325" cy="511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2556284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err="1" smtClean="0"/>
                        <a:t>Анджеліна</a:t>
                      </a:r>
                      <a:r>
                        <a:rPr lang="uk-UA" dirty="0" smtClean="0"/>
                        <a:t> Джолі, акторка, яка виховує 6 дітей – 3 з них – прийомні.</a:t>
                      </a:r>
                    </a:p>
                    <a:p>
                      <a:pPr algn="l"/>
                      <a:r>
                        <a:rPr lang="uk-UA" dirty="0" smtClean="0"/>
                        <a:t>Виконує місію Посла Доброї Волі в усіх країнах світу на всіх континентах.</a:t>
                      </a:r>
                      <a:endParaRPr lang="uk-UA" dirty="0"/>
                    </a:p>
                  </a:txBody>
                  <a:tcPr anchor="ctr"/>
                </a:tc>
              </a:tr>
              <a:tr h="2556284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err="1" smtClean="0"/>
                        <a:t>Кінодіва</a:t>
                      </a:r>
                      <a:r>
                        <a:rPr lang="uk-UA" dirty="0" smtClean="0"/>
                        <a:t> Джулія Робертс на доброчинність для дітей-біженців у Лівані віддає щороку 10 млн.</a:t>
                      </a:r>
                      <a:r>
                        <a:rPr lang="uk-UA" baseline="0" dirty="0" smtClean="0"/>
                        <a:t> доларів.</a:t>
                      </a:r>
                      <a:endParaRPr lang="uk-U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66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Благодійництво зірок к</a:t>
            </a:r>
            <a:r>
              <a:rPr lang="uk-UA" smtClean="0"/>
              <a:t>і</a:t>
            </a:r>
            <a:r>
              <a:rPr lang="ru-RU" smtClean="0"/>
              <a:t>но</a:t>
            </a:r>
            <a:endParaRPr lang="uk-UA" smtClean="0"/>
          </a:p>
        </p:txBody>
      </p:sp>
      <p:pic>
        <p:nvPicPr>
          <p:cNvPr id="2766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21240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462338"/>
            <a:ext cx="19748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Сильвестр Сталлоне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600" dirty="0" smtClean="0"/>
              <a:t>«</a:t>
            </a:r>
            <a:r>
              <a:rPr lang="uk-UA" sz="3600" dirty="0" err="1" smtClean="0"/>
              <a:t>Роккі</a:t>
            </a:r>
            <a:r>
              <a:rPr lang="uk-UA" sz="3600" dirty="0" smtClean="0"/>
              <a:t> – 5» (1990) - </a:t>
            </a:r>
            <a:r>
              <a:rPr lang="en-US" sz="3600" dirty="0" smtClean="0"/>
              <a:t>$ 15 </a:t>
            </a:r>
            <a:r>
              <a:rPr lang="uk-UA" sz="3600" dirty="0" smtClean="0"/>
              <a:t>млн.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600" dirty="0" smtClean="0"/>
              <a:t>«Денне світло» (1996) - </a:t>
            </a:r>
            <a:r>
              <a:rPr lang="en-US" sz="3600" dirty="0" smtClean="0"/>
              <a:t>$</a:t>
            </a:r>
            <a:r>
              <a:rPr lang="uk-UA" sz="3600" dirty="0" smtClean="0"/>
              <a:t> 17,5 млн.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600" dirty="0" smtClean="0"/>
              <a:t>«Гонщик» (2001) - </a:t>
            </a:r>
            <a:r>
              <a:rPr lang="en-US" sz="3600" dirty="0" smtClean="0"/>
              <a:t>$</a:t>
            </a:r>
            <a:r>
              <a:rPr lang="uk-UA" sz="3600" dirty="0" smtClean="0"/>
              <a:t> 20 млн.</a:t>
            </a:r>
            <a:endParaRPr lang="uk-UA" sz="3600" dirty="0"/>
          </a:p>
        </p:txBody>
      </p:sp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Гонорари артистів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право 5"/>
          <p:cNvSpPr/>
          <p:nvPr/>
        </p:nvSpPr>
        <p:spPr>
          <a:xfrm>
            <a:off x="900113" y="2636838"/>
            <a:ext cx="2879725" cy="324008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9698" name="Объект 4"/>
          <p:cNvSpPr>
            <a:spLocks noGrp="1"/>
          </p:cNvSpPr>
          <p:nvPr>
            <p:ph idx="1"/>
          </p:nvPr>
        </p:nvSpPr>
        <p:spPr>
          <a:xfrm>
            <a:off x="871538" y="2674938"/>
            <a:ext cx="3268662" cy="34512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Актор кіно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Актор театру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Режисер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Інженер по світлу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Продюсер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Сценарист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Декоратор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Професії та навчальні заклади, де готують артистів театру та кіно</a:t>
            </a:r>
            <a:endParaRPr lang="uk-UA" dirty="0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4932363" y="2992438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Candara" pitchFamily="34" charset="0"/>
              </a:rPr>
              <a:t>Київський Національний університет культури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97888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Історія виникнення кіно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764704"/>
          <a:ext cx="8640960" cy="5825387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08112"/>
                <a:gridCol w="7632848"/>
              </a:tblGrid>
              <a:tr h="1301314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1895 р. 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 французькі винахідники  брати Луї та Огюст </a:t>
                      </a:r>
                      <a:r>
                        <a:rPr lang="uk-UA" sz="1900" b="1" dirty="0" err="1" smtClean="0">
                          <a:solidFill>
                            <a:schemeClr val="tx1"/>
                          </a:solidFill>
                        </a:rPr>
                        <a:t>Люм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uk-UA" sz="1900" b="1" dirty="0" err="1" smtClean="0">
                          <a:solidFill>
                            <a:schemeClr val="tx1"/>
                          </a:solidFill>
                        </a:rPr>
                        <a:t>єр</a:t>
                      </a:r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 запатентували      новий технічний апарат, який в перекладі означає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пишу рух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;  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9733">
                <a:tc>
                  <a:txBody>
                    <a:bodyPr/>
                    <a:lstStyle/>
                    <a:p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Париж, бульвар Капуцинів. У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Гран-кафе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відбувся перший публічний платний кіносеанс. Це були </a:t>
                      </a:r>
                      <a:r>
                        <a:rPr lang="uk-UA" sz="1900" b="1" baseline="0" dirty="0" err="1" smtClean="0">
                          <a:solidFill>
                            <a:schemeClr val="tx1"/>
                          </a:solidFill>
                        </a:rPr>
                        <a:t>півторахвилинні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стрічки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: “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Прибуття потягу на вокзал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”, “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Поливальник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”, “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Сніданок дитини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”.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7537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1893 р.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Головний механік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900" b="1" baseline="0" dirty="0" err="1" smtClean="0">
                          <a:solidFill>
                            <a:schemeClr val="tx1"/>
                          </a:solidFill>
                        </a:rPr>
                        <a:t>Новоро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900" b="1" baseline="0" dirty="0" err="1" smtClean="0">
                          <a:solidFill>
                            <a:schemeClr val="tx1"/>
                          </a:solidFill>
                        </a:rPr>
                        <a:t>сійського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 університету Йосип Тимченко сконструював прототип сучасної камери та кінопроектор.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805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1912 р.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З'являються перші чорно – білі телевізори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в Росії</a:t>
                      </a:r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805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1926 р.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З'явилися перші телевізійні станції та канали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805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1927 р. 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Кіно стало звуковим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0805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1950 р.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Масове розповсюдження телевізорів в усьому світі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952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1990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р.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1"/>
                          </a:solidFill>
                        </a:rPr>
                        <a:t>Генеральна Асамблея</a:t>
                      </a:r>
                      <a:r>
                        <a:rPr lang="uk-UA" sz="1900" b="1" baseline="0" dirty="0" smtClean="0">
                          <a:solidFill>
                            <a:schemeClr val="tx1"/>
                          </a:solidFill>
                        </a:rPr>
                        <a:t> ООН прийняла рішення про святкування 21 листопада Всесвітнього дня телебачення</a:t>
                      </a:r>
                      <a:endParaRPr lang="uk-UA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Види кінематографу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12776"/>
          <a:ext cx="8640960" cy="504056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024336"/>
                <a:gridCol w="5616624"/>
              </a:tblGrid>
              <a:tr h="1680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Художнє (ігрове)  кіно 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кіномистецтва,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який зображує дійсність в образах створених об'єднаними зусилля ми сценариста, режисера, оператора, акторів.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0187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Документальне кіно 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 кіномистецтва, заснований на зйомках реальних людей у реальному оточенні або справжніх життєвих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фактів.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0187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Анімаційне (мультиплікаційне)  кіно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створення серії знімків, малюнків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кольорових плям, л0яльок  в окремих фазах руху.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152400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chemeClr val="bg1"/>
                </a:solidFill>
              </a:rPr>
              <a:t>Галерея видатних кінорежисерів та акторів кіно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8713788" cy="54006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Єльдар</a:t>
            </a: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 Рязанов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Марк</a:t>
            </a: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 Захаров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Микита </a:t>
            </a: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Михалков</a:t>
            </a:r>
            <a:endParaRPr lang="uk-UA" sz="41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Федір </a:t>
            </a:r>
            <a:r>
              <a:rPr lang="uk-UA" sz="4100" b="1" dirty="0">
                <a:solidFill>
                  <a:schemeClr val="tx1"/>
                </a:solidFill>
                <a:latin typeface="Gabriola" pitchFamily="82" charset="0"/>
              </a:rPr>
              <a:t>Б</a:t>
            </a: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ондарчук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>
                <a:solidFill>
                  <a:schemeClr val="tx1"/>
                </a:solidFill>
                <a:latin typeface="Gabriola" pitchFamily="82" charset="0"/>
              </a:rPr>
              <a:t>Єгор </a:t>
            </a: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Кончаловський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>
                <a:solidFill>
                  <a:schemeClr val="tx1"/>
                </a:solidFill>
                <a:latin typeface="Gabriola" pitchFamily="82" charset="0"/>
              </a:rPr>
              <a:t>Андрій </a:t>
            </a: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Кончаловський</a:t>
            </a:r>
            <a:endParaRPr lang="uk-UA" sz="4100" b="1" dirty="0">
              <a:solidFill>
                <a:schemeClr val="tx1"/>
              </a:solidFill>
              <a:latin typeface="Gabriola" pitchFamily="8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Люк </a:t>
            </a: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Бессон</a:t>
            </a:r>
            <a:endParaRPr lang="uk-UA" sz="41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Тони Скотт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Ємір</a:t>
            </a: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Кустурица</a:t>
            </a:r>
            <a:endParaRPr lang="uk-UA" sz="41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dirty="0" smtClean="0">
                <a:solidFill>
                  <a:schemeClr val="tx1"/>
                </a:solidFill>
                <a:latin typeface="Gabriola" pitchFamily="82" charset="0"/>
              </a:rPr>
              <a:t>Клод </a:t>
            </a:r>
            <a:r>
              <a:rPr lang="uk-UA" sz="4100" b="1" dirty="0" err="1" smtClean="0">
                <a:solidFill>
                  <a:schemeClr val="tx1"/>
                </a:solidFill>
                <a:latin typeface="Gabriola" pitchFamily="82" charset="0"/>
              </a:rPr>
              <a:t>Зіді</a:t>
            </a:r>
            <a:endParaRPr lang="uk-UA" sz="41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0854" y="1125538"/>
            <a:ext cx="691276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724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Шедеври російського кіномистецтва</a:t>
            </a:r>
            <a:endParaRPr lang="uk-UA" dirty="0"/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060575"/>
            <a:ext cx="27416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628775"/>
            <a:ext cx="25923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060575"/>
            <a:ext cx="22320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5876925"/>
          <a:ext cx="27416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В'ячеслав Тихонов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52813" y="5332413"/>
          <a:ext cx="2560637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Нонна Мордюкова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11938" y="5805488"/>
          <a:ext cx="21844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Юрій Нікулін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15938"/>
            <a:ext cx="29035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4365625"/>
          <a:ext cx="295433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5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Олег Янковський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060575"/>
            <a:ext cx="270827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70588" y="3500438"/>
            <a:ext cx="257175" cy="679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63900" y="5805488"/>
          <a:ext cx="268128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4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Олег</a:t>
                      </a:r>
                      <a:r>
                        <a:rPr lang="uk-UA" baseline="0" dirty="0" smtClean="0"/>
                        <a:t> Табаков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99175" y="4365625"/>
          <a:ext cx="286543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Андрій</a:t>
                      </a:r>
                      <a:r>
                        <a:rPr lang="uk-UA" baseline="0" dirty="0" smtClean="0"/>
                        <a:t> Миронов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54" name="Picture 2" descr="F:\ГП\b_1310488590mironov-011320081617347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515938"/>
            <a:ext cx="282575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003300"/>
          </a:xfrm>
        </p:spPr>
        <p:txBody>
          <a:bodyPr/>
          <a:lstStyle/>
          <a:p>
            <a:pPr eaLnBrk="1" hangingPunct="1"/>
            <a:r>
              <a:rPr lang="uk-UA" smtClean="0"/>
              <a:t>Актори українського кіно</a:t>
            </a: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988" y="2420938"/>
            <a:ext cx="24479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24479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557338"/>
            <a:ext cx="2881312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5026025"/>
          <a:ext cx="24479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Ольга Сумська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59113" y="5572125"/>
          <a:ext cx="2879725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Леонід</a:t>
                      </a:r>
                      <a:r>
                        <a:rPr lang="uk-UA" baseline="0" dirty="0" smtClean="0"/>
                        <a:t> Биков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96000" y="6092825"/>
          <a:ext cx="2474913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Ада Роговцева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24479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760640" cy="864096"/>
          </a:xfrm>
          <a:solidFill>
            <a:schemeClr val="bg1">
              <a:alpha val="39000"/>
            </a:schemeClr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Кіноіндустрія Індії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Кінематограф США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BB4FA3"/>
      </a:dk2>
      <a:lt2>
        <a:srgbClr val="F4E7ED"/>
      </a:lt2>
      <a:accent1>
        <a:srgbClr val="C1437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CA0C"/>
      </a:hlink>
      <a:folHlink>
        <a:srgbClr val="D487C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</TotalTime>
  <Words>270</Words>
  <Application>Microsoft Office PowerPoint</Application>
  <PresentationFormat>Екран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Candara</vt:lpstr>
      <vt:lpstr>Symbol</vt:lpstr>
      <vt:lpstr>Calibri</vt:lpstr>
      <vt:lpstr>Times New Roman</vt:lpstr>
      <vt:lpstr>Gabriola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Тема уроку: Екранні мистецтва. Види кіно:  ігрове, анімаційне, документальне. Жанри кінематографу. Видатні режисери та актори світового кіно.  РМ(усно). Відгук про твір мистецтва. </vt:lpstr>
      <vt:lpstr>Історія виникнення кіно </vt:lpstr>
      <vt:lpstr>Види кінематографу</vt:lpstr>
      <vt:lpstr>Галерея видатних кінорежисерів та акторів кіно </vt:lpstr>
      <vt:lpstr>Шедеври російського кіномистецтва</vt:lpstr>
      <vt:lpstr>Слайд 6</vt:lpstr>
      <vt:lpstr>Актори українського кіно</vt:lpstr>
      <vt:lpstr>Слайд 8</vt:lpstr>
      <vt:lpstr>Слайд 9</vt:lpstr>
      <vt:lpstr>Цікавим про цікаве</vt:lpstr>
      <vt:lpstr>Прокати фільмів</vt:lpstr>
      <vt:lpstr>Кінопалаци</vt:lpstr>
      <vt:lpstr>А у нас кіно знімали</vt:lpstr>
      <vt:lpstr>Глянцеві журнали про зірок</vt:lpstr>
      <vt:lpstr>Благодійництво зірок кіно</vt:lpstr>
      <vt:lpstr>Гонорари артистів</vt:lpstr>
      <vt:lpstr>Професії та навчальні заклади, де готують артистів театру та кіно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Екранні мистецтва. Види кіно:  ігрове, анімаційне, документальне. Жанри кінематографу. Видатні режисери та актори світового кіно.  РМ(усно). Відгук про твір мистецтва.</dc:title>
  <dc:creator>Гиньківська школа</dc:creator>
  <cp:lastModifiedBy>User</cp:lastModifiedBy>
  <cp:revision>19</cp:revision>
  <dcterms:created xsi:type="dcterms:W3CDTF">2011-11-22T09:48:05Z</dcterms:created>
  <dcterms:modified xsi:type="dcterms:W3CDTF">2014-03-10T14:59:59Z</dcterms:modified>
</cp:coreProperties>
</file>