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F6F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895C3-35EA-482E-A7D0-713B890B496C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26B54-B8C4-4B4E-A753-F88B9801DB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heel spokes="8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6408000" cy="1944000"/>
          </a:xfrm>
        </p:spPr>
        <p:txBody>
          <a:bodyPr>
            <a:prstTxWarp prst="textDeflateInflate">
              <a:avLst/>
            </a:prstTxWarp>
            <a:normAutofit/>
          </a:bodyPr>
          <a:lstStyle/>
          <a:p>
            <a:r>
              <a:rPr lang="ru-RU" dirty="0" smtClean="0"/>
              <a:t>Собор Святого </a:t>
            </a:r>
            <a:r>
              <a:rPr lang="uk-UA" dirty="0" smtClean="0"/>
              <a:t>Юра</a:t>
            </a:r>
            <a:endParaRPr lang="ru-RU" dirty="0"/>
          </a:p>
        </p:txBody>
      </p:sp>
      <p:pic>
        <p:nvPicPr>
          <p:cNvPr id="4" name="Содержимое 3" descr="lviv_sobo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39965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i="1" dirty="0" smtClean="0">
                <a:latin typeface="Bookman Old Style" pitchFamily="18" charset="0"/>
              </a:rPr>
              <a:t>Собор Святого </a:t>
            </a:r>
            <a:r>
              <a:rPr lang="uk-UA" sz="6000" i="1" dirty="0" smtClean="0">
                <a:latin typeface="Bookman Old Style" pitchFamily="18" charset="0"/>
              </a:rPr>
              <a:t>Юра</a:t>
            </a:r>
            <a:endParaRPr lang="ru-RU" sz="6000" i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-324544" y="260648"/>
            <a:ext cx="4752528" cy="61926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     С</a:t>
            </a:r>
            <a:r>
              <a:rPr lang="vi-VN" b="1" dirty="0" smtClean="0"/>
              <a:t>обо́р </a:t>
            </a:r>
            <a:r>
              <a:rPr lang="vi-VN" b="1" dirty="0" smtClean="0"/>
              <a:t>Свято́го Ю́ра</a:t>
            </a:r>
            <a:r>
              <a:rPr lang="vi-VN" dirty="0" smtClean="0"/>
              <a:t> у Львові — греко-католицький собор Галицької митрополії, до 1817 при монастирі Чину св. Василі</a:t>
            </a:r>
            <a:r>
              <a:rPr lang="uk-UA" dirty="0" smtClean="0"/>
              <a:t>я </a:t>
            </a:r>
            <a:r>
              <a:rPr lang="vi-VN" dirty="0" smtClean="0"/>
              <a:t>Великого,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     Б</a:t>
            </a:r>
            <a:r>
              <a:rPr lang="vi-VN" dirty="0" smtClean="0"/>
              <a:t>ароково</a:t>
            </a:r>
            <a:r>
              <a:rPr lang="uk-UA" dirty="0" smtClean="0"/>
              <a:t>-</a:t>
            </a:r>
            <a:r>
              <a:rPr lang="vi-VN" dirty="0" smtClean="0"/>
              <a:t>рококовий монументаль</a:t>
            </a:r>
            <a:r>
              <a:rPr lang="uk-UA" dirty="0" smtClean="0"/>
              <a:t>н</a:t>
            </a:r>
            <a:r>
              <a:rPr lang="vi-VN" dirty="0" smtClean="0"/>
              <a:t>ий архітектурний ансамбль з виразними національними рисами (1744—1762). Вважається головною святинею українських греко-католиків.</a:t>
            </a:r>
            <a:r>
              <a:rPr lang="ru-RU" dirty="0" smtClean="0"/>
              <a:t> Розташований на </a:t>
            </a:r>
            <a:r>
              <a:rPr lang="ru-RU" u="sng" dirty="0" smtClean="0"/>
              <a:t>Святоюріївській горі</a:t>
            </a:r>
            <a:r>
              <a:rPr lang="ru-RU" dirty="0" smtClean="0"/>
              <a:t>, за адресою: площа святого Юра № 5. Висота над рівнем моря — 321 метр</a:t>
            </a:r>
            <a:r>
              <a:rPr lang="ru-RU" baseline="30000" dirty="0" smtClean="0"/>
              <a:t>.</a:t>
            </a:r>
            <a:endParaRPr lang="ru-RU" dirty="0"/>
          </a:p>
        </p:txBody>
      </p:sp>
      <p:pic>
        <p:nvPicPr>
          <p:cNvPr id="5" name="Содержимое 4" descr="sobor_sv_jur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29568" y="1916832"/>
            <a:ext cx="4614432" cy="3888432"/>
          </a:xfr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188640"/>
            <a:ext cx="4846319" cy="4320480"/>
          </a:xfr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283968" y="188640"/>
            <a:ext cx="4680520" cy="6669360"/>
          </a:xfrm>
        </p:spPr>
        <p:txBody>
          <a:bodyPr>
            <a:normAutofit fontScale="40000" lnSpcReduction="20000"/>
          </a:bodyPr>
          <a:lstStyle/>
          <a:p>
            <a:r>
              <a:rPr lang="ru-RU" sz="4000" dirty="0" smtClean="0"/>
              <a:t>З 1998 року Собор разом із Ансамблем історичного центру Львова належить до Світової спадщини ЮНЕСКО. Власне собор є частиною </a:t>
            </a:r>
            <a:r>
              <a:rPr lang="ru-RU" sz="4000" b="1" dirty="0" smtClean="0"/>
              <a:t>комплексу</a:t>
            </a:r>
            <a:r>
              <a:rPr lang="ru-RU" sz="4000" dirty="0" smtClean="0"/>
              <a:t>: барокового собору (1745—1770) з дзвіницею (дзвін з 1341)На дзвіниці Собору святого Юра — найстаріший в Україні дзвін, вилитий, згідно з написом на ньому, рококової з класицистичними портиками митрополичої палати  (1761—1762), будинків капітули, тераси з двораменними сходами, ажурної огорожі довкола соборового подвір'я з двома брамами в подвір'ї (1771) та мурів, що обводять капітульні будинки і владичий сад (1772).</a:t>
            </a:r>
          </a:p>
          <a:p>
            <a:r>
              <a:rPr lang="ru-RU" sz="4000" dirty="0" smtClean="0"/>
              <a:t>Багатовікову архітектурну історію Святоюрського монастиря умовно можна поділити на два великі періоди відповідно до історії його головної споруди. Перший період, що тривав майже півтисячоліття — від початків чернечої оселі приблизно до середини </a:t>
            </a:r>
            <a:r>
              <a:rPr lang="en-US" sz="4000" dirty="0" smtClean="0"/>
              <a:t>XVIII </a:t>
            </a:r>
            <a:r>
              <a:rPr lang="ru-RU" sz="4000" dirty="0" smtClean="0"/>
              <a:t>ст., — завершився руйнацією старого храму. Другий період розпочався з будівництва нового собору, яке згодом стало новою точкою відліку в цілеспрямованому формуванні майбутнього ансамблю. Завершився він у </a:t>
            </a:r>
            <a:r>
              <a:rPr lang="en-US" sz="4000" dirty="0" smtClean="0"/>
              <a:t>XIX </a:t>
            </a:r>
            <a:r>
              <a:rPr lang="ru-RU" sz="4000" dirty="0" smtClean="0"/>
              <a:t>ст., коли з'явилася остання з існуючих нині будівель.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sobor-sv-yura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908720"/>
            <a:ext cx="3988538" cy="5318051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244280" cy="63367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Собор Св. Юра закладений на </a:t>
            </a:r>
            <a:r>
              <a:rPr lang="ru-RU" sz="1600" dirty="0" err="1" smtClean="0"/>
              <a:t>грецькому</a:t>
            </a:r>
            <a:r>
              <a:rPr lang="ru-RU" sz="1600" dirty="0" smtClean="0"/>
              <a:t>  хресті з чотирма каплицями між раменами хреста й мініатюрними банями під покрівлею, у центрі з великою банею на широкому барабані, що спирається на попружні арки. Угорі споруда охоплена карнизом. Численні пілястри, парні (на барабані) і подвоєні на стінах собору, увінчані кам'яними рококовими ліхтарями, надають будові стрункости. </a:t>
            </a:r>
            <a:r>
              <a:rPr lang="ru-RU" sz="1600" dirty="0" smtClean="0"/>
              <a:t>На </a:t>
            </a:r>
            <a:r>
              <a:rPr lang="ru-RU" sz="1600" dirty="0" smtClean="0"/>
              <a:t>фасаді обабіч головного входу статуї митрополитів Атанасія і Лева, над входом балкон, високе вікно, причілок з гербовим щитиком </a:t>
            </a:r>
            <a:r>
              <a:rPr lang="ru-RU" sz="1600" u="sng" dirty="0" smtClean="0"/>
              <a:t>Шептицьких</a:t>
            </a:r>
            <a:r>
              <a:rPr lang="ru-RU" sz="1600" dirty="0" smtClean="0"/>
              <a:t> й аттікою, завершеною кінною статуєю св. Юрія-Змієборця роботи українського скульптора </a:t>
            </a:r>
            <a:r>
              <a:rPr lang="ru-RU" sz="1600" dirty="0" err="1" smtClean="0"/>
              <a:t>Йогана</a:t>
            </a:r>
            <a:r>
              <a:rPr lang="ru-RU" sz="1600" dirty="0" smtClean="0"/>
              <a:t> </a:t>
            </a:r>
            <a:r>
              <a:rPr lang="ru-RU" sz="1600" dirty="0" err="1" smtClean="0"/>
              <a:t>Пінзеля</a:t>
            </a:r>
            <a:r>
              <a:rPr lang="ru-RU" sz="1600" dirty="0" smtClean="0"/>
              <a:t>.  </a:t>
            </a:r>
            <a:r>
              <a:rPr lang="ru-RU" sz="1600" dirty="0" smtClean="0"/>
              <a:t>Подвір'я перед катедрою замикають дві рококові брами, прикрашені алегоричними постатями, що символізують Віру й Надію та Церкву Риму і Церкву Греції.</a:t>
            </a:r>
            <a:endParaRPr lang="ru-RU" sz="1600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332656"/>
            <a:ext cx="4495800" cy="652534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Інтер'єр собору розписував  </a:t>
            </a:r>
            <a:r>
              <a:rPr lang="ru-RU" dirty="0" err="1" smtClean="0"/>
              <a:t>Фабянський</a:t>
            </a:r>
            <a:r>
              <a:rPr lang="ru-RU" dirty="0" smtClean="0"/>
              <a:t> </a:t>
            </a:r>
            <a:r>
              <a:rPr lang="ru-RU" dirty="0" smtClean="0"/>
              <a:t>, </a:t>
            </a:r>
            <a:r>
              <a:rPr lang="ru-RU" dirty="0" smtClean="0"/>
              <a:t>Радивилівський виконав велику композицію «Архиєрей» і «Появу апостолам</a:t>
            </a:r>
            <a:r>
              <a:rPr lang="ru-RU" dirty="0" smtClean="0"/>
              <a:t>», </a:t>
            </a:r>
            <a:r>
              <a:rPr lang="ru-RU" dirty="0" smtClean="0"/>
              <a:t>Смуглевич — завівтарну композицію «Проповідь Христа» і «Христос-Пантократор» у бані, </a:t>
            </a:r>
            <a:r>
              <a:rPr lang="ru-RU" dirty="0" err="1" smtClean="0"/>
              <a:t>Долинський</a:t>
            </a:r>
            <a:r>
              <a:rPr lang="ru-RU" dirty="0" smtClean="0"/>
              <a:t> — намісні ікони, </a:t>
            </a:r>
            <a:r>
              <a:rPr lang="ru-RU" dirty="0" err="1" smtClean="0"/>
              <a:t>овальні</a:t>
            </a:r>
            <a:r>
              <a:rPr lang="ru-RU" dirty="0" smtClean="0"/>
              <a:t> </a:t>
            </a:r>
            <a:r>
              <a:rPr lang="ru-RU" dirty="0" err="1" smtClean="0"/>
              <a:t>ікони</a:t>
            </a:r>
            <a:r>
              <a:rPr lang="ru-RU" dirty="0" smtClean="0"/>
              <a:t> </a:t>
            </a:r>
            <a:r>
              <a:rPr lang="ru-RU" dirty="0" err="1" smtClean="0"/>
              <a:t>пророків</a:t>
            </a:r>
            <a:r>
              <a:rPr lang="ru-RU" dirty="0" smtClean="0"/>
              <a:t> і 16 сцен празничків. Скульптурні обрамування двох вхідних воріт і оздоблення входів та численні ліхтарі належать М. Філевичу. М. Осінчук 1942 виконав загальну консервацію і розмалювання стін та відчищення образів. При будові комплексу працювали різні мистці в різних стилях: бароко, рококо, класицизм  проте вони зуміли досягти органічної синтези барокової архітектури і скульптури, деталів химерної рококової орнаментики карнизів, </a:t>
            </a:r>
            <a:r>
              <a:rPr lang="ru-RU" dirty="0" err="1" smtClean="0"/>
              <a:t>аттік</a:t>
            </a:r>
            <a:r>
              <a:rPr lang="ru-RU" dirty="0" smtClean="0"/>
              <a:t>, капітелів, скульптур, ваз, сходів, портиків, підпорядковуючи всі складові елементи цілості на подобу образотворчої культури тогочасної Європи.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Содержимое 4" descr="528px-SoborSwJuraLwow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71148" y="476672"/>
            <a:ext cx="4672852" cy="6021288"/>
          </a:xfr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sz="half" idx="1"/>
          </p:nvPr>
        </p:nvSpPr>
        <p:spPr>
          <a:xfrm>
            <a:off x="0" y="332656"/>
            <a:ext cx="4495800" cy="619268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 Мистецька спадщина</a:t>
            </a:r>
          </a:p>
          <a:p>
            <a:pPr>
              <a:buNone/>
            </a:pPr>
            <a:r>
              <a:rPr lang="ru-RU" dirty="0" smtClean="0"/>
              <a:t>      Ансамбль займає своєрідне місце в мистецькій культурі українських земель ще й через те, що він зберіг і нині переховує у своїх стінах немало визначних історичних та мистецьких пам'яток різного часу, зокрема таких, що належать до </a:t>
            </a:r>
            <a:r>
              <a:rPr lang="ru-RU" dirty="0" err="1" smtClean="0"/>
              <a:t>найважливіших</a:t>
            </a:r>
            <a:r>
              <a:rPr lang="ru-RU" dirty="0" smtClean="0"/>
              <a:t> </a:t>
            </a:r>
            <a:r>
              <a:rPr lang="ru-RU" dirty="0" smtClean="0"/>
              <a:t>для </a:t>
            </a:r>
            <a:r>
              <a:rPr lang="ru-RU" dirty="0" smtClean="0"/>
              <a:t>своєї епохи. Проте, в силу історичних обставин, більшість з них нині перебувають поза межами храму: у Національному музей ім. Андрея Шептицького, </a:t>
            </a:r>
            <a:r>
              <a:rPr lang="ru-RU" dirty="0" smtClean="0"/>
              <a:t>Центрального </a:t>
            </a:r>
            <a:r>
              <a:rPr lang="ru-RU" dirty="0" smtClean="0"/>
              <a:t>державного історичного архіву України у Львові та Львівській науковій бібліотеці ім. Василя Стефаника.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Содержимое 4" descr="St. George Cathedral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99992" y="836712"/>
            <a:ext cx="4536504" cy="4968552"/>
          </a:xfr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78904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</a:rPr>
              <a:t>Після ув'язнення Української Греко-Католицької ієрархії з Митрополитом Йосифом Сліпим на чолі, собор передано православній архієпархії в юрисдикції московського патріархату.</a:t>
            </a:r>
            <a:br>
              <a:rPr lang="ru-RU" sz="20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</a:rPr>
              <a:t>Григор Лужницький у статті «Місто св. Юра»:</a:t>
            </a:r>
            <a:br>
              <a:rPr lang="ru-RU" sz="2000" b="1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</a:rPr>
              <a:t>«Хто хоче пізнати правдивий Львів, той Львів, що завжди був український, що завжди боровся за приналежність до своєї рідної землі, той Львів, який ніколи не зневірювався — хай пізнає Львів св. Юра.Львів св. Юра був завжди той сам— Львів св. Юра був завжди той сам: свідомий своєї сили й величі, свідомий своїх завдань і післанництва, свідомий своєї мови до Бога й свого народу</a:t>
            </a:r>
            <a:r>
              <a:rPr lang="ru-RU" sz="2000" b="1" dirty="0" smtClean="0">
                <a:solidFill>
                  <a:schemeClr val="tx1">
                    <a:lumMod val="95000"/>
                  </a:schemeClr>
                </a:solidFill>
              </a:rPr>
              <a:t>.»</a:t>
            </a:r>
            <a:endParaRPr lang="ru-RU" sz="2000" b="1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7" name="Содержимое 6" descr="sobor_sv_jur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3645024"/>
            <a:ext cx="4752528" cy="3212976"/>
          </a:xfr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44</TotalTime>
  <Words>112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Собор Святого Юра</vt:lpstr>
      <vt:lpstr>Слайд 2</vt:lpstr>
      <vt:lpstr>Слайд 3</vt:lpstr>
      <vt:lpstr>Слайд 4</vt:lpstr>
      <vt:lpstr>Слайд 5</vt:lpstr>
      <vt:lpstr>Слайд 6</vt:lpstr>
      <vt:lpstr> Після ув'язнення Української Греко-Католицької ієрархії з Митрополитом Йосифом Сліпим на чолі, собор передано православній архієпархії в юрисдикції московського патріархату. Григор Лужницький у статті «Місто св. Юра»: «Хто хоче пізнати правдивий Львів, той Львів, що завжди був український, що завжди боровся за приналежність до своєї рідної землі, той Львів, який ніколи не зневірювався — хай пізнає Львів св. Юра.Львів св. Юра був завжди той сам— Львів св. Юра був завжди той сам: свідомий своєї сили й величі, свідомий своїх завдань і післанництва, свідомий своєї мови до Бога й свого народу.»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Собор Святого Юра</dc:title>
  <dc:creator>user</dc:creator>
  <cp:lastModifiedBy>user</cp:lastModifiedBy>
  <cp:revision>7</cp:revision>
  <dcterms:created xsi:type="dcterms:W3CDTF">2012-11-26T12:28:48Z</dcterms:created>
  <dcterms:modified xsi:type="dcterms:W3CDTF">2012-11-27T05:32:26Z</dcterms:modified>
</cp:coreProperties>
</file>