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70" r:id="rId10"/>
    <p:sldId id="268" r:id="rId11"/>
    <p:sldId id="269" r:id="rId12"/>
    <p:sldId id="263" r:id="rId13"/>
    <p:sldId id="264" r:id="rId14"/>
    <p:sldId id="265" r:id="rId15"/>
    <p:sldId id="271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9" autoAdjust="0"/>
    <p:restoredTop sz="94660"/>
  </p:normalViewPr>
  <p:slideViewPr>
    <p:cSldViewPr snapToGrid="0">
      <p:cViewPr>
        <p:scale>
          <a:sx n="80" d="100"/>
          <a:sy n="80" d="100"/>
        </p:scale>
        <p:origin x="-12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1899"/>
            <a:ext cx="7315200" cy="1008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9800" y="3652838"/>
            <a:ext cx="6858000" cy="639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9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17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8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4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0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0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1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8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81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8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6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38200"/>
            <a:ext cx="7486650" cy="852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486650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18CD6-BEBE-4327-B50C-378CB4AE0B5F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65E32-F1F4-4D83-85E9-CC803F0E0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76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902937" y="1915298"/>
            <a:ext cx="5301048" cy="2743200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Презентація на тему:</a:t>
            </a:r>
          </a:p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«Типи конфліктів та їх вирішення»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16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921330" y="1120730"/>
            <a:ext cx="3325091" cy="1662546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Політичний конфлікт - це зіткнення, протиборство політичних суб'єктів, обумовлене протилежністю їх політичних інтересів, цінностей і поглядів.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8" y="1027211"/>
            <a:ext cx="2341420" cy="17560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86788" y="3022266"/>
            <a:ext cx="7269679" cy="2571012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політичного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Політичний конфлікт можна визначити як зіткнення взаємодіючих людей з питань відносин державної влади. Конфлікт, як самостійне соціальне явище, має складну структуру, що містить дві групи елементів. Одну з них, по-горизонталі, утворюють — суб'єкт конфлікту, предмет конфлікту (інтерес, потреби, позиції) і конфліктної ситуації. До іншої структурної групи конфлікту, по-вертикалі, належать — витоки, процес розгортання конфлікту і вихід із нього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3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621082" y="1037605"/>
            <a:ext cx="4940135" cy="1662546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vi-V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Збройний конфл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vi-V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</a:t>
            </a: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воєнний конфлікт (від лат.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conflictus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— </a:t>
            </a: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зіткнення) — украй гостра форма вирішення протиріч між державами, що характеризується двостороннім застосуванням воєнної сили.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86788" y="2802577"/>
            <a:ext cx="7269679" cy="3123210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війні й воєнному конфлікті є багато спільного. У першу чергу подібність полягає в способі вирішення протиріч між державами за допомогою збройної сили. Однак війна, навіть локальна, означає собою особливий якісний стан суспільства. Вона пов'язана із застосуванням усіх форм боротьби — економічної, політичної, ідеологічної й вимагає підпорядкування їхнім інтересам бойових дій збройних сил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Війні передує тривала, завчасна підготовка, певні військово-мобілізаційні заходи в масштабі всієї країни. При збройному конфлікті цього, як правило, не відбувається.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1" b="95806" l="35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2" y="703347"/>
            <a:ext cx="1418647" cy="18827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400" l="2750" r="98875">
                        <a14:foregroundMark x1="20375" y1="14200" x2="20375" y2="14200"/>
                        <a14:foregroundMark x1="18250" y1="12600" x2="18250" y2="12600"/>
                        <a14:foregroundMark x1="23875" y1="13200" x2="23875" y2="13200"/>
                        <a14:foregroundMark x1="82000" y1="14000" x2="82000" y2="1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3" y="1669714"/>
            <a:ext cx="1895699" cy="11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1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25360" y="988526"/>
            <a:ext cx="4856201" cy="87734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Динаміка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716692" y="1989437"/>
            <a:ext cx="7166919" cy="3323967"/>
          </a:xfrm>
          <a:prstGeom prst="round2SameRect">
            <a:avLst>
              <a:gd name="adj1" fmla="val 16684"/>
              <a:gd name="adj2" fmla="val 9674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Динаміка конфлікту – послідовна зміна стадій і етапів, які характеризують процес розгортання конфлікту від виникнення конфліктної ситуації до вирішення конфлікту.</a:t>
            </a:r>
          </a:p>
          <a:p>
            <a:pPr algn="ctr"/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Стадії (етапи) конфлікту: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 Виникнення конфліктної ситуації.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Усвідомлення ситуації як конфліктної хоча би однією із сторін.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Стадія конфліктної поведінки або взаємодії.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Стадія вирішення конфлікту.</a:t>
            </a:r>
          </a:p>
        </p:txBody>
      </p:sp>
    </p:spTree>
    <p:extLst>
      <p:ext uri="{BB962C8B-B14F-4D97-AF65-F5344CB8AC3E}">
        <p14:creationId xmlns:p14="http://schemas.microsoft.com/office/powerpoint/2010/main" val="104703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90000" l="10000" r="90000">
                        <a14:foregroundMark x1="22250" y1="20000" x2="22250" y2="20000"/>
                        <a14:foregroundMark x1="25000" y1="16500" x2="25000" y2="16500"/>
                        <a14:foregroundMark x1="18250" y1="17000" x2="18250" y2="17000"/>
                        <a14:foregroundMark x1="14750" y1="22750" x2="14750" y2="22750"/>
                        <a14:foregroundMark x1="73500" y1="20500" x2="73500" y2="20500"/>
                        <a14:foregroundMark x1="71250" y1="19750" x2="71250" y2="19750"/>
                        <a14:foregroundMark x1="71750" y1="18250" x2="71750" y2="18250"/>
                        <a14:foregroundMark x1="69500" y1="18750" x2="69500" y2="18750"/>
                        <a14:foregroundMark x1="81000" y1="58000" x2="81000" y2="58000"/>
                        <a14:foregroundMark x1="73750" y1="19500" x2="73750" y2="19500"/>
                        <a14:foregroundMark x1="77750" y1="18250" x2="77750" y2="18250"/>
                        <a14:backgroundMark x1="42750" y1="86750" x2="42750" y2="86750"/>
                        <a14:backgroundMark x1="73750" y1="54750" x2="73750" y2="5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90" y="659902"/>
            <a:ext cx="2776532" cy="27765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100000" l="10000" r="90000">
                        <a14:foregroundMark x1="44500" y1="20000" x2="44500" y2="20000"/>
                        <a14:foregroundMark x1="58000" y1="15500" x2="58000" y2="15500"/>
                        <a14:foregroundMark x1="58000" y1="21000" x2="58000" y2="21000"/>
                        <a14:foregroundMark x1="56500" y1="26750" x2="56500" y2="26750"/>
                        <a14:foregroundMark x1="46750" y1="24000" x2="46750" y2="24000"/>
                        <a14:foregroundMark x1="40000" y1="25750" x2="40000" y2="25750"/>
                        <a14:foregroundMark x1="39500" y1="29000" x2="39500" y2="29000"/>
                        <a14:foregroundMark x1="36500" y1="32000" x2="36500" y2="32000"/>
                        <a14:foregroundMark x1="75750" y1="30750" x2="75750" y2="30750"/>
                        <a14:foregroundMark x1="71750" y1="26250" x2="71750" y2="26250"/>
                        <a14:foregroundMark x1="67750" y1="28500" x2="67750" y2="28500"/>
                        <a14:foregroundMark x1="66500" y1="31250" x2="66500" y2="31250"/>
                        <a14:foregroundMark x1="49500" y1="16500" x2="49500" y2="16500"/>
                        <a14:foregroundMark x1="28500" y1="36250" x2="28500" y2="36250"/>
                        <a14:foregroundMark x1="32250" y1="36250" x2="32250" y2="36250"/>
                        <a14:foregroundMark x1="56500" y1="35000" x2="56500" y2="35000"/>
                        <a14:foregroundMark x1="47500" y1="10750" x2="47500" y2="10750"/>
                        <a14:foregroundMark x1="49750" y1="13750" x2="49750" y2="13750"/>
                        <a14:foregroundMark x1="50750" y1="16500" x2="50750" y2="16500"/>
                        <a14:backgroundMark x1="59500" y1="33250" x2="59500" y2="3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21" y="3522481"/>
            <a:ext cx="3037853" cy="267712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0" b="94906" l="10000" r="90000">
                        <a14:foregroundMark x1="42264" y1="8113" x2="42264" y2="8113"/>
                        <a14:foregroundMark x1="41509" y1="5660" x2="41509" y2="5660"/>
                        <a14:foregroundMark x1="55094" y1="13019" x2="55094" y2="13019"/>
                        <a14:foregroundMark x1="61887" y1="13208" x2="61887" y2="13208"/>
                        <a14:foregroundMark x1="58868" y1="12264" x2="58868" y2="12264"/>
                        <a14:foregroundMark x1="54340" y1="11321" x2="54340" y2="11321"/>
                        <a14:foregroundMark x1="68113" y1="15660" x2="68113" y2="15660"/>
                        <a14:foregroundMark x1="61887" y1="11887" x2="61887" y2="11887"/>
                        <a14:foregroundMark x1="31321" y1="10000" x2="31321" y2="10000"/>
                        <a14:foregroundMark x1="35660" y1="6415" x2="35660" y2="6415"/>
                        <a14:foregroundMark x1="43208" y1="6981" x2="43208" y2="6981"/>
                        <a14:foregroundMark x1="47547" y1="7358" x2="47547" y2="7358"/>
                        <a14:foregroundMark x1="51698" y1="8113" x2="51698" y2="8113"/>
                        <a14:foregroundMark x1="51698" y1="10000" x2="51698" y2="10000"/>
                        <a14:foregroundMark x1="51698" y1="10943" x2="51698" y2="10943"/>
                        <a14:foregroundMark x1="57358" y1="13585" x2="57358" y2="13585"/>
                        <a14:foregroundMark x1="58302" y1="12642" x2="58302" y2="12642"/>
                        <a14:foregroundMark x1="60566" y1="12642" x2="60566" y2="12642"/>
                        <a14:foregroundMark x1="63585" y1="12642" x2="63585" y2="12642"/>
                        <a14:foregroundMark x1="64151" y1="12642" x2="64151" y2="12642"/>
                        <a14:foregroundMark x1="64151" y1="12642" x2="64151" y2="12642"/>
                        <a14:backgroundMark x1="47736" y1="40566" x2="47736" y2="4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3" y="3436433"/>
            <a:ext cx="2779516" cy="250191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167" y="596232"/>
            <a:ext cx="2149974" cy="27086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3633849" y="1911927"/>
            <a:ext cx="1148318" cy="62939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3380" y="2853021"/>
            <a:ext cx="98754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13754" y="4486395"/>
            <a:ext cx="12684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1" b="97004" l="9986" r="89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69" y="2327564"/>
            <a:ext cx="2237077" cy="223707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26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25360" y="988526"/>
            <a:ext cx="4856201" cy="87734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Методика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вирішення</a:t>
            </a: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617518" y="1989437"/>
            <a:ext cx="7374576" cy="3924475"/>
          </a:xfrm>
          <a:prstGeom prst="round2SameRect">
            <a:avLst>
              <a:gd name="adj1" fmla="val 16684"/>
              <a:gd name="adj2" fmla="val 9674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1. “Зняти маски” (ревнивця, егоїста,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диктатора, агресора 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тощо) і “стати самим собою”.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Виявити і усвідомити справжню причину конфлікту.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Відмовитися від принципу “перемога за будь-яку ціну”. В конфліктах не перемагають, їх улагоджують.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Знайти декілька можливих варіантів вирішення конфлікту.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Оцінити варіанти і вибрати кращий.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Переконати іншу сторону конфлікту у тому, що даний варіант є найоптимальніший (“говорити, щоб нас почули”, уміти “слухати” іншу сторону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</a:p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 Усвідомлювати й оберігати цінність взаємовідносин.</a:t>
            </a:r>
          </a:p>
        </p:txBody>
      </p:sp>
    </p:spTree>
    <p:extLst>
      <p:ext uri="{BB962C8B-B14F-4D97-AF65-F5344CB8AC3E}">
        <p14:creationId xmlns:p14="http://schemas.microsoft.com/office/powerpoint/2010/main" val="28381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соседними углами 1"/>
          <p:cNvSpPr/>
          <p:nvPr/>
        </p:nvSpPr>
        <p:spPr>
          <a:xfrm>
            <a:off x="581891" y="2020253"/>
            <a:ext cx="7315199" cy="2456744"/>
          </a:xfrm>
          <a:prstGeom prst="round2SameRect">
            <a:avLst>
              <a:gd name="adj1" fmla="val 16684"/>
              <a:gd name="adj2" fmla="val 9674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Можливість виникнення конфлікту існує у всіх сферах. Конфлікти народжуються на </a:t>
            </a:r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грунті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щоденних розбіжностей у поглядах, протиборстві різних суджень, потреб, бажань, </a:t>
            </a:r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стилей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життя, надій, інтересів та особистісних особливостей. Конфлікт - це невід'ємна особливість всякого процесу соціального розвитку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endParaRPr lang="uk-UA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25360" y="988526"/>
            <a:ext cx="4856201" cy="87734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Висновок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0" b="942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258">
            <a:off x="3260037" y="3909694"/>
            <a:ext cx="2586846" cy="19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398816" y="2149434"/>
            <a:ext cx="3633849" cy="2268187"/>
          </a:xfrm>
          <a:prstGeom prst="round2DiagRect">
            <a:avLst/>
          </a:prstGeom>
          <a:solidFill>
            <a:srgbClr val="FF000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Підготувала</a:t>
            </a:r>
          </a:p>
          <a:p>
            <a:pPr algn="ctr"/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чениця 11-Б класу</a:t>
            </a:r>
          </a:p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ЗОШ №23 м. Луцька</a:t>
            </a:r>
          </a:p>
          <a:p>
            <a:pPr algn="ctr"/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Масовець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Олена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38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742299" y="988526"/>
            <a:ext cx="5301048" cy="116153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План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790831" y="2372497"/>
            <a:ext cx="6895071" cy="3249827"/>
          </a:xfrm>
          <a:prstGeom prst="round2SameRect">
            <a:avLst>
              <a:gd name="adj1" fmla="val 30608"/>
              <a:gd name="adj2" fmla="val 36692"/>
            </a:avLst>
          </a:prstGeom>
          <a:solidFill>
            <a:srgbClr val="FFFF00"/>
          </a:solidFill>
          <a:ln>
            <a:noFill/>
          </a:ln>
          <a:effectLst/>
          <a:scene3d>
            <a:camera prst="perspectiveAbove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 ж таке конфлікт?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Конструктивна та деструктивна суть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конфліктів</a:t>
            </a:r>
            <a:endParaRPr lang="ru-RU" sz="2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Види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конфліктів</a:t>
            </a:r>
            <a:endParaRPr lang="ru-RU" sz="2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Динаміка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endParaRPr lang="ru-RU" sz="2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Методика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вирішення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endParaRPr lang="ru-RU" sz="2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Висновок</a:t>
            </a:r>
            <a:endParaRPr lang="ru-RU" sz="20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uk-UA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475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25360" y="988526"/>
            <a:ext cx="4856201" cy="87734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 ж таке конфлікт?</a:t>
            </a: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518986" y="2137717"/>
            <a:ext cx="4287794" cy="3361038"/>
          </a:xfrm>
          <a:prstGeom prst="round2SameRect">
            <a:avLst>
              <a:gd name="adj1" fmla="val 16684"/>
              <a:gd name="adj2" fmla="val 13907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 ( лат. </a:t>
            </a:r>
            <a:r>
              <a:rPr lang="en-US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conflictus</a:t>
            </a:r>
            <a:r>
              <a:rPr lang="en-US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  <a:r>
              <a:rPr lang="uk-UA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зіткнення,сутичка) - зіткнення протилежних інтересів і поглядів,напруження і крайнє загострення суперечностей, що призводить до активних дій, ускладнень, боротьби, що супроводжуються складними колізіями.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67" y="2555037"/>
            <a:ext cx="3522991" cy="252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42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716692" y="926741"/>
            <a:ext cx="7166919" cy="1272760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Конструктивна та деструктивна суть </a:t>
            </a:r>
            <a:r>
              <a:rPr lang="ru-RU" sz="3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конфліктів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716692" y="2323071"/>
            <a:ext cx="7166919" cy="3521678"/>
          </a:xfrm>
          <a:prstGeom prst="round2SameRect">
            <a:avLst>
              <a:gd name="adj1" fmla="val 16684"/>
              <a:gd name="adj2" fmla="val 9674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185738"/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Конструктивний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базується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 на “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особистостях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”, а на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виявленні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об’єктивних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причин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незгоди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різні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точки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зору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проблему,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способи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вирішення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проблеми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тощо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 </a:t>
            </a:r>
          </a:p>
          <a:p>
            <a:pPr indent="185738"/>
            <a:r>
              <a:rPr lang="uk-UA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Деструктивний конфлікт виникає, коли одна із сторін наполегливо і жорстко наполягає на своїй позиції і не бажає враховувати інтереси іншої сторони і коли один із опонентів вдається до етично засуджених методів боротьби, прагне психологічно подавити партнера, дискредитуючи і принижуючи 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його.</a:t>
            </a:r>
            <a:endParaRPr lang="uk-UA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42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77" r="89789">
                        <a14:foregroundMark x1="66315" y1="4583" x2="66315" y2="4583"/>
                        <a14:foregroundMark x1="33333" y1="1250" x2="33333" y2="1250"/>
                        <a14:backgroundMark x1="51878" y1="98333" x2="51878" y2="98333"/>
                        <a14:backgroundMark x1="55164" y1="98333" x2="55164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157" b="-17272"/>
          <a:stretch/>
        </p:blipFill>
        <p:spPr>
          <a:xfrm>
            <a:off x="401595" y="479349"/>
            <a:ext cx="4677032" cy="37426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0" b="88250" l="10000" r="90000">
                        <a14:foregroundMark x1="26500" y1="17750" x2="26500" y2="17750"/>
                        <a14:foregroundMark x1="70000" y1="29500" x2="70000" y2="29500"/>
                        <a14:foregroundMark x1="72750" y1="20250" x2="72750" y2="20250"/>
                        <a14:foregroundMark x1="71750" y1="19500" x2="71750" y2="19500"/>
                        <a14:foregroundMark x1="72000" y1="18750" x2="72000" y2="18750"/>
                        <a14:foregroundMark x1="70750" y1="18250" x2="70750" y2="18250"/>
                        <a14:foregroundMark x1="74000" y1="18250" x2="74000" y2="18250"/>
                        <a14:foregroundMark x1="21500" y1="17500" x2="21500" y2="17500"/>
                        <a14:backgroundMark x1="73500" y1="56250" x2="73500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37" b="11494"/>
          <a:stretch/>
        </p:blipFill>
        <p:spPr>
          <a:xfrm>
            <a:off x="4106895" y="2899864"/>
            <a:ext cx="4044555" cy="306447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895445" y="1374510"/>
            <a:ext cx="3256005" cy="116153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Конструктивний конфлікт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850890" y="4222038"/>
            <a:ext cx="3256005" cy="116153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Деструктивний конфлікт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09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125360" y="988526"/>
            <a:ext cx="4856201" cy="877344"/>
          </a:xfrm>
          <a:prstGeom prst="round2DiagRect">
            <a:avLst>
              <a:gd name="adj1" fmla="val 50000"/>
              <a:gd name="adj2" fmla="val 14414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Види</a:t>
            </a:r>
            <a:r>
              <a:rPr lang="ru-RU" sz="3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конфліктів</a:t>
            </a:r>
            <a:endParaRPr lang="ru-RU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3270034" y="2336696"/>
            <a:ext cx="2583608" cy="1711846"/>
          </a:xfrm>
          <a:prstGeom prst="round2SameRect">
            <a:avLst>
              <a:gd name="adj1" fmla="val 16684"/>
              <a:gd name="adj2" fmla="val 9674"/>
            </a:avLst>
          </a:prstGeom>
          <a:solidFill>
            <a:srgbClr val="FFFF00"/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виробничі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політичні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ридичні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збройні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" y="1875254"/>
            <a:ext cx="2779713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3" y="3786536"/>
            <a:ext cx="2714234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42" y="1792704"/>
            <a:ext cx="2255837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00" y="3872035"/>
            <a:ext cx="4707452" cy="18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747695" y="932210"/>
            <a:ext cx="3325091" cy="1662546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Виробничий конфлікт — це приховане чи відкрите зіткнення індивідуальних і/або групових інтересів, у сфері ділових та фахових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відносин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8" y="754080"/>
            <a:ext cx="2204987" cy="16625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53143" y="2996539"/>
            <a:ext cx="7327075" cy="2715494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Об´єктивні умови виникнення конфліктів. На думку Рені </a:t>
            </a:r>
            <a:r>
              <a:rPr lang="uk-UA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Фрітш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uk-UA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Мелькольн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Лері, Я.</a:t>
            </a:r>
            <a:r>
              <a:rPr lang="uk-UA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Штумського</a:t>
            </a:r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інших соціологів, об´єктивними умовами виникнення конфліктів є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місце і характер роботи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соціально-демографічні особливості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організація праці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технічне забезпечення і стан робочих місць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uk-UA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 система винагород (заробітна плата, премії, додаткові дні до відпусток, бонуси і т. д.).</a:t>
            </a:r>
          </a:p>
        </p:txBody>
      </p:sp>
    </p:spTree>
    <p:extLst>
      <p:ext uri="{BB962C8B-B14F-4D97-AF65-F5344CB8AC3E}">
        <p14:creationId xmlns:p14="http://schemas.microsoft.com/office/powerpoint/2010/main" val="287303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814184" y="1199405"/>
            <a:ext cx="3550990" cy="1662546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вузькому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розумінні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виникає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власне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правовій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сфері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суто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нормативний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характер,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виражається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правових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7" y="917575"/>
            <a:ext cx="2232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89037" y="3346858"/>
            <a:ext cx="7362433" cy="2531427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Предметом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слід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вважати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об'єктивно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існуючу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уявлену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думках) проблему,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джерелом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протистояння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сторонами.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юридичному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як і в будь-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якому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іншому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предмет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по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головна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суперечність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колізійна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соціально-пра­вова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заради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розв'язання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якої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конфліктуючі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суб'єкти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вступають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бо­ротьбу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реальності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бути проблема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влади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її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правове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оформлення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проблема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володіння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розподілу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тих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інших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цінностей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про­блеми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пріоритетності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домінування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03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89037" y="1330036"/>
            <a:ext cx="7362433" cy="4572000"/>
          </a:xfrm>
          <a:prstGeom prst="round2DiagRect">
            <a:avLst/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галузі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правовідносин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як і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інших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сферах, —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завжди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певний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дефіцитний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ресурс,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яв­ляє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собою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матеріальну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духовну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цінність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якою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прагнуть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володіти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користуватися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конфліктуючі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сторони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Щоб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стати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юри­дичного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цінність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(ресурс) повинна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знаходитися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по­зиції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перехрещення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інтересів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різних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суб'єктів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права,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тоб­то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лежати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площин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особистих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групових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громадських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державних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посягань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Об'єкту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юридичного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обов'язково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пра­вові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ознаки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(як.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наприклад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власності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але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одержати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можливо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тільки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завдяки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юридичній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процедурі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Об'єкт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юридичного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конфлікту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часто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неподілений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характер (право на будь-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і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ви­магає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такому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принципово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полярних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рішень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юридич­но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закріплених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процедур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спільного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володіння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користування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об’єктом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3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928</Words>
  <Application>Microsoft Office PowerPoint</Application>
  <PresentationFormat>Экран (4:3)</PresentationFormat>
  <Paragraphs>61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Olenka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Adminka</dc:creator>
  <cp:lastModifiedBy>Admin</cp:lastModifiedBy>
  <cp:revision>27</cp:revision>
  <dcterms:created xsi:type="dcterms:W3CDTF">2014-08-28T12:49:16Z</dcterms:created>
  <dcterms:modified xsi:type="dcterms:W3CDTF">2014-12-09T19:23:10Z</dcterms:modified>
  <cp:version>v2.0</cp:version>
</cp:coreProperties>
</file>