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8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8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5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7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1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4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3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5FB9-39F3-41DC-B528-5DDF76F9EF35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4CB0-5179-4BA4-868C-BC2224E3B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1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11660" y="1196752"/>
            <a:ext cx="61206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Конфлікти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464" y="278092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Проблеми життя не вирішуються на поверхні, їх рішення – лише в глибині.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375426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Вітгенштейн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972" y="4941168"/>
            <a:ext cx="4140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Підготували </a:t>
            </a:r>
          </a:p>
          <a:p>
            <a:pPr algn="r"/>
            <a:r>
              <a:rPr lang="uk-UA" dirty="0" smtClean="0"/>
              <a:t>Учениці 11 класу</a:t>
            </a:r>
          </a:p>
          <a:p>
            <a:pPr algn="r"/>
            <a:r>
              <a:rPr lang="uk-UA" dirty="0" smtClean="0"/>
              <a:t>Дергачова Ганна, </a:t>
            </a:r>
            <a:r>
              <a:rPr lang="uk-UA" dirty="0" err="1" smtClean="0"/>
              <a:t>Ленко</a:t>
            </a:r>
            <a:r>
              <a:rPr lang="uk-UA" dirty="0" smtClean="0"/>
              <a:t> Тетяна, Свириденко Єлизавета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4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8927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Шляхи подолання конфліктів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980728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i="1" dirty="0" smtClean="0"/>
              <a:t>Окреслити основну проблему. </a:t>
            </a:r>
            <a:r>
              <a:rPr lang="uk-UA" sz="2400" dirty="0" smtClean="0"/>
              <a:t>Партнерам слід усвідомити спільне та відмінне в їхніх поглядах на проблему.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i="1" dirty="0" smtClean="0"/>
              <a:t>Визначити причини конфлікту.</a:t>
            </a:r>
            <a:r>
              <a:rPr lang="uk-UA" sz="2400" dirty="0" smtClean="0"/>
              <a:t> Для того, щоб конфлікт не повторювався, потрібно знати його причини.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Спробувати </a:t>
            </a:r>
            <a:r>
              <a:rPr lang="uk-UA" sz="2400" i="1" dirty="0" smtClean="0"/>
              <a:t>знайти можливі шляхи розв'язання конфлікту.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i="1" dirty="0" smtClean="0"/>
              <a:t>Визначити спільне рішення</a:t>
            </a:r>
            <a:r>
              <a:rPr lang="uk-UA" sz="2400" dirty="0" smtClean="0"/>
              <a:t> про вихід із конфлікту.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i="1" dirty="0" smtClean="0"/>
              <a:t>Реалізувати спільно спланований спосіб</a:t>
            </a:r>
            <a:r>
              <a:rPr lang="uk-UA" sz="2400" dirty="0" smtClean="0"/>
              <a:t> розв'язання конфлікту, оцінити ефективність зусиль, які доклали сторони для </a:t>
            </a:r>
            <a:r>
              <a:rPr lang="uk-UA" sz="2400" dirty="0" err="1" smtClean="0"/>
              <a:t>розвязання</a:t>
            </a:r>
            <a:r>
              <a:rPr lang="uk-UA" sz="2400" dirty="0" smtClean="0"/>
              <a:t> конфлікту.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25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708920"/>
            <a:ext cx="5241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 завдання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40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83671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Список правил «Як уникнути конфліктів»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5823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1. </a:t>
            </a:r>
            <a:r>
              <a:rPr lang="ru-RU" sz="2000" i="1" dirty="0" err="1" smtClean="0">
                <a:solidFill>
                  <a:srgbClr val="7030A0"/>
                </a:solidFill>
              </a:rPr>
              <a:t>Стримуйте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емоції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2. Не </a:t>
            </a:r>
            <a:r>
              <a:rPr lang="ru-RU" sz="2000" i="1" dirty="0" err="1" smtClean="0">
                <a:solidFill>
                  <a:srgbClr val="7030A0"/>
                </a:solidFill>
              </a:rPr>
              <a:t>накручуйте</a:t>
            </a:r>
            <a:r>
              <a:rPr lang="ru-RU" sz="2000" i="1" dirty="0" smtClean="0">
                <a:solidFill>
                  <a:srgbClr val="7030A0"/>
                </a:solidFill>
              </a:rPr>
              <a:t> себе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«</a:t>
            </a:r>
            <a:r>
              <a:rPr lang="ru-RU" sz="2000" i="1" dirty="0" err="1" smtClean="0">
                <a:solidFill>
                  <a:srgbClr val="7030A0"/>
                </a:solidFill>
              </a:rPr>
              <a:t>Менше</a:t>
            </a:r>
            <a:r>
              <a:rPr lang="ru-RU" sz="2000" i="1" dirty="0" smtClean="0">
                <a:solidFill>
                  <a:srgbClr val="7030A0"/>
                </a:solidFill>
              </a:rPr>
              <a:t> думаю - </a:t>
            </a:r>
            <a:r>
              <a:rPr lang="ru-RU" sz="2000" i="1" dirty="0" err="1" smtClean="0">
                <a:solidFill>
                  <a:srgbClr val="7030A0"/>
                </a:solidFill>
              </a:rPr>
              <a:t>більше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сміюся</a:t>
            </a:r>
            <a:r>
              <a:rPr lang="ru-RU" sz="2000" i="1" dirty="0" smtClean="0">
                <a:solidFill>
                  <a:srgbClr val="7030A0"/>
                </a:solidFill>
              </a:rPr>
              <a:t> ».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3. </a:t>
            </a:r>
            <a:r>
              <a:rPr lang="ru-RU" sz="2000" i="1" dirty="0" err="1" smtClean="0">
                <a:solidFill>
                  <a:srgbClr val="7030A0"/>
                </a:solidFill>
              </a:rPr>
              <a:t>Вибирайте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правильний</a:t>
            </a:r>
            <a:r>
              <a:rPr lang="ru-RU" sz="2000" i="1" dirty="0" smtClean="0">
                <a:solidFill>
                  <a:srgbClr val="7030A0"/>
                </a:solidFill>
              </a:rPr>
              <a:t> час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4. </a:t>
            </a:r>
            <a:r>
              <a:rPr lang="ru-RU" sz="2000" i="1" dirty="0" err="1" smtClean="0">
                <a:solidFill>
                  <a:srgbClr val="7030A0"/>
                </a:solidFill>
              </a:rPr>
              <a:t>Шукайте</a:t>
            </a:r>
            <a:r>
              <a:rPr lang="ru-RU" sz="2000" i="1" dirty="0" smtClean="0">
                <a:solidFill>
                  <a:srgbClr val="7030A0"/>
                </a:solidFill>
              </a:rPr>
              <a:t> причину, а не </a:t>
            </a:r>
            <a:r>
              <a:rPr lang="ru-RU" sz="2000" i="1" dirty="0" err="1" smtClean="0">
                <a:solidFill>
                  <a:srgbClr val="7030A0"/>
                </a:solidFill>
              </a:rPr>
              <a:t>наслідок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5. Живете в </a:t>
            </a:r>
            <a:r>
              <a:rPr lang="ru-RU" sz="2000" i="1" dirty="0" err="1" smtClean="0">
                <a:solidFill>
                  <a:srgbClr val="7030A0"/>
                </a:solidFill>
              </a:rPr>
              <a:t>моменті</a:t>
            </a:r>
            <a:r>
              <a:rPr lang="ru-RU" sz="2000" i="1" dirty="0" smtClean="0">
                <a:solidFill>
                  <a:srgbClr val="7030A0"/>
                </a:solidFill>
              </a:rPr>
              <a:t> зараз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6. Не </a:t>
            </a:r>
            <a:r>
              <a:rPr lang="ru-RU" sz="2000" i="1" dirty="0" err="1" smtClean="0">
                <a:solidFill>
                  <a:srgbClr val="7030A0"/>
                </a:solidFill>
              </a:rPr>
              <a:t>накопичуйте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проблеми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7. Не </a:t>
            </a:r>
            <a:r>
              <a:rPr lang="ru-RU" sz="2000" i="1" dirty="0" err="1" smtClean="0">
                <a:solidFill>
                  <a:srgbClr val="7030A0"/>
                </a:solidFill>
              </a:rPr>
              <a:t>таїти</a:t>
            </a:r>
            <a:r>
              <a:rPr lang="ru-RU" sz="2000" i="1" dirty="0" smtClean="0">
                <a:solidFill>
                  <a:srgbClr val="7030A0"/>
                </a:solidFill>
              </a:rPr>
              <a:t> образу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8. Не </a:t>
            </a:r>
            <a:r>
              <a:rPr lang="ru-RU" sz="2000" i="1" dirty="0" err="1" smtClean="0">
                <a:solidFill>
                  <a:srgbClr val="7030A0"/>
                </a:solidFill>
              </a:rPr>
              <a:t>ображайте</a:t>
            </a:r>
            <a:endParaRPr lang="ru-RU" sz="2000" i="1" dirty="0" smtClean="0">
              <a:solidFill>
                <a:srgbClr val="7030A0"/>
              </a:solidFill>
            </a:endParaRPr>
          </a:p>
          <a:p>
            <a:r>
              <a:rPr lang="ru-RU" sz="2000" i="1" dirty="0" smtClean="0">
                <a:solidFill>
                  <a:srgbClr val="7030A0"/>
                </a:solidFill>
              </a:rPr>
              <a:t>9. </a:t>
            </a:r>
            <a:r>
              <a:rPr lang="ru-RU" sz="2000" i="1" dirty="0" err="1" smtClean="0">
                <a:solidFill>
                  <a:srgbClr val="7030A0"/>
                </a:solidFill>
              </a:rPr>
              <a:t>Слідкуйте</a:t>
            </a:r>
            <a:r>
              <a:rPr lang="ru-RU" sz="2000" i="1" dirty="0" smtClean="0">
                <a:solidFill>
                  <a:srgbClr val="7030A0"/>
                </a:solidFill>
              </a:rPr>
              <a:t> за тоном.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10. Не </a:t>
            </a:r>
            <a:r>
              <a:rPr lang="ru-RU" sz="2000" i="1" dirty="0" err="1" smtClean="0">
                <a:solidFill>
                  <a:srgbClr val="7030A0"/>
                </a:solidFill>
              </a:rPr>
              <a:t>влаштовуйте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істерик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i="1" dirty="0" err="1" smtClean="0">
                <a:solidFill>
                  <a:srgbClr val="FF0000"/>
                </a:solidFill>
              </a:rPr>
              <a:t>Запам'ятайте</a:t>
            </a:r>
            <a:r>
              <a:rPr lang="ru-RU" sz="2000" i="1" dirty="0" smtClean="0">
                <a:solidFill>
                  <a:srgbClr val="FF0000"/>
                </a:solidFill>
              </a:rPr>
              <a:t>, при правильному </a:t>
            </a:r>
            <a:r>
              <a:rPr lang="ru-RU" sz="2000" i="1" dirty="0" err="1" smtClean="0">
                <a:solidFill>
                  <a:srgbClr val="FF0000"/>
                </a:solidFill>
              </a:rPr>
              <a:t>підході</a:t>
            </a:r>
            <a:r>
              <a:rPr lang="ru-RU" sz="2000" i="1" dirty="0" smtClean="0">
                <a:solidFill>
                  <a:srgbClr val="FF0000"/>
                </a:solidFill>
              </a:rPr>
              <a:t>, будь-яку </a:t>
            </a:r>
            <a:r>
              <a:rPr lang="ru-RU" sz="2000" i="1" dirty="0" err="1" smtClean="0">
                <a:solidFill>
                  <a:srgbClr val="FF0000"/>
                </a:solidFill>
              </a:rPr>
              <a:t>агресію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можна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звести</a:t>
            </a:r>
            <a:r>
              <a:rPr lang="ru-RU" sz="2000" i="1" dirty="0" smtClean="0">
                <a:solidFill>
                  <a:srgbClr val="FF0000"/>
                </a:solidFill>
              </a:rPr>
              <a:t> до </a:t>
            </a:r>
            <a:r>
              <a:rPr lang="ru-RU" sz="2000" i="1" dirty="0" err="1" smtClean="0">
                <a:solidFill>
                  <a:srgbClr val="FF0000"/>
                </a:solidFill>
              </a:rPr>
              <a:t>мінімуму</a:t>
            </a:r>
            <a:r>
              <a:rPr lang="ru-RU" sz="2000" i="1" dirty="0" smtClean="0">
                <a:solidFill>
                  <a:srgbClr val="FF0000"/>
                </a:solidFill>
              </a:rPr>
              <a:t>.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9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75174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Запитання до класу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088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852936"/>
            <a:ext cx="6390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Дякуємо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26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6"/>
            <a:ext cx="9144000" cy="6883559"/>
          </a:xfrm>
        </p:spPr>
      </p:pic>
      <p:sp>
        <p:nvSpPr>
          <p:cNvPr id="5" name="Прямоугольник 4"/>
          <p:cNvSpPr/>
          <p:nvPr/>
        </p:nvSpPr>
        <p:spPr>
          <a:xfrm>
            <a:off x="650793" y="476672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Конфлікт</a:t>
            </a:r>
            <a:r>
              <a:rPr lang="ru-RU" sz="2800" b="1" dirty="0" smtClean="0"/>
              <a:t> – це </a:t>
            </a:r>
            <a:r>
              <a:rPr lang="ru-RU" sz="2800" b="1" dirty="0" err="1" smtClean="0"/>
              <a:t>зіткнення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протележних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інтересів,думок,поглядів</a:t>
            </a:r>
            <a:r>
              <a:rPr lang="ru-RU" sz="2800" b="1" dirty="0" smtClean="0"/>
              <a:t>; </a:t>
            </a:r>
            <a:r>
              <a:rPr lang="ru-RU" sz="2800" b="1" dirty="0" err="1" smtClean="0"/>
              <a:t>серйозні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розбіжності</a:t>
            </a:r>
            <a:r>
              <a:rPr lang="ru-RU" sz="2800" b="1" dirty="0" smtClean="0"/>
              <a:t>; </a:t>
            </a:r>
            <a:r>
              <a:rPr lang="ru-RU" sz="2800" b="1" dirty="0" err="1" smtClean="0"/>
              <a:t>гостра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суперечка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0579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"/>
            <a:ext cx="916109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2276872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КС(</a:t>
            </a:r>
            <a:r>
              <a:rPr lang="ru-RU" sz="2400" b="1" dirty="0" err="1" smtClean="0"/>
              <a:t>конфліктна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ситуація</a:t>
            </a:r>
            <a:r>
              <a:rPr lang="ru-RU" sz="2400" b="1" dirty="0" smtClean="0"/>
              <a:t>)+І(</a:t>
            </a:r>
            <a:r>
              <a:rPr lang="ru-RU" sz="2400" b="1" dirty="0" err="1" smtClean="0"/>
              <a:t>інцидент</a:t>
            </a:r>
            <a:r>
              <a:rPr lang="ru-RU" sz="2400" b="1" dirty="0" smtClean="0"/>
              <a:t>)=К(конфликт)</a:t>
            </a:r>
          </a:p>
          <a:p>
            <a:endParaRPr lang="ru-R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КС-це </a:t>
            </a:r>
            <a:r>
              <a:rPr lang="ru-RU" dirty="0" err="1" smtClean="0"/>
              <a:t>протиріччя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нагромадилися</a:t>
            </a:r>
            <a:r>
              <a:rPr lang="ru-RU" dirty="0" smtClean="0"/>
              <a:t> </a:t>
            </a:r>
            <a:r>
              <a:rPr lang="ru-RU" dirty="0" err="1" smtClean="0"/>
              <a:t>створючи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причину </a:t>
            </a:r>
            <a:r>
              <a:rPr lang="ru-RU" dirty="0" err="1" smtClean="0"/>
              <a:t>конфлікту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І-</a:t>
            </a:r>
            <a:r>
              <a:rPr lang="ru-RU" dirty="0" err="1" smtClean="0"/>
              <a:t>збіг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є</a:t>
            </a:r>
          </a:p>
          <a:p>
            <a:r>
              <a:rPr lang="ru-RU" dirty="0" smtClean="0"/>
              <a:t>приводом </a:t>
            </a:r>
            <a:r>
              <a:rPr lang="ru-RU" dirty="0" err="1" smtClean="0"/>
              <a:t>конфлікту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К-</a:t>
            </a:r>
            <a:r>
              <a:rPr lang="ru-RU" dirty="0" err="1" smtClean="0"/>
              <a:t>конфлікт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991565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</a:rPr>
              <a:t>Формула конфлікту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2976"/>
            <a:ext cx="3767130" cy="30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8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559"/>
          </a:xfrm>
        </p:spPr>
      </p:pic>
      <p:sp>
        <p:nvSpPr>
          <p:cNvPr id="5" name="Прямоугольник 4"/>
          <p:cNvSpPr/>
          <p:nvPr/>
        </p:nvSpPr>
        <p:spPr>
          <a:xfrm>
            <a:off x="447963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Типи конфліктів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64372"/>
            <a:ext cx="7920880" cy="47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8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559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5670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Внутрішньоособовий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конфлікт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конфлікт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вимог</a:t>
            </a:r>
            <a:r>
              <a:rPr lang="ru-RU" sz="2000" b="1" dirty="0" smtClean="0"/>
              <a:t>). </a:t>
            </a:r>
            <a:r>
              <a:rPr lang="ru-RU" sz="2000" dirty="0" smtClean="0"/>
              <a:t>В </a:t>
            </a:r>
            <a:r>
              <a:rPr lang="ru-RU" sz="2000" dirty="0" err="1" smtClean="0"/>
              <a:t>даному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типі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конфлікту</a:t>
            </a:r>
            <a:r>
              <a:rPr lang="ru-RU" sz="2000" dirty="0" smtClean="0"/>
              <a:t> сторонами,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конфліктують</a:t>
            </a:r>
            <a:r>
              <a:rPr lang="ru-RU" sz="2000" dirty="0" smtClean="0"/>
              <a:t>, є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компоненти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причому</a:t>
            </a:r>
            <a:r>
              <a:rPr lang="ru-RU" sz="2000" dirty="0" smtClean="0"/>
              <a:t> це можуть бути </a:t>
            </a:r>
            <a:r>
              <a:rPr lang="ru-RU" sz="2000" dirty="0" err="1" smtClean="0"/>
              <a:t>компоненти</a:t>
            </a:r>
            <a:r>
              <a:rPr lang="ru-RU" sz="2000" dirty="0" smtClean="0"/>
              <a:t> одного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у </a:t>
            </a:r>
            <a:r>
              <a:rPr lang="ru-RU" sz="2000" dirty="0" err="1" smtClean="0"/>
              <a:t>ситуації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мотивів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зіткнення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67457"/>
            <a:ext cx="4681537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97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Міжособовий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конфлікт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діадний</a:t>
            </a:r>
            <a:r>
              <a:rPr lang="ru-RU" sz="2400" b="1" dirty="0" smtClean="0"/>
              <a:t>). </a:t>
            </a:r>
            <a:r>
              <a:rPr lang="ru-RU" sz="2400" dirty="0" smtClean="0"/>
              <a:t>Це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поширений</a:t>
            </a:r>
            <a:r>
              <a:rPr lang="ru-RU" sz="2400" dirty="0" smtClean="0"/>
              <a:t> тип </a:t>
            </a:r>
            <a:r>
              <a:rPr lang="ru-RU" sz="2400" dirty="0" err="1" smtClean="0"/>
              <a:t>конфлікту</a:t>
            </a:r>
            <a:r>
              <a:rPr lang="ru-RU" sz="2400" dirty="0" smtClean="0"/>
              <a:t>, де в </a:t>
            </a:r>
            <a:r>
              <a:rPr lang="ru-RU" sz="2400" dirty="0" err="1" smtClean="0"/>
              <a:t>ролі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особи, </a:t>
            </a:r>
            <a:r>
              <a:rPr lang="ru-RU" sz="2400" dirty="0" err="1" smtClean="0"/>
              <a:t>кожна</a:t>
            </a:r>
            <a:r>
              <a:rPr lang="ru-RU" sz="2400" dirty="0" smtClean="0"/>
              <a:t> з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є </a:t>
            </a:r>
            <a:r>
              <a:rPr lang="ru-RU" sz="2400" dirty="0" err="1" smtClean="0"/>
              <a:t>суб’єктом</a:t>
            </a:r>
            <a:r>
              <a:rPr lang="ru-RU" sz="2400" dirty="0" smtClean="0"/>
              <a:t> – </a:t>
            </a:r>
            <a:r>
              <a:rPr lang="ru-RU" sz="2400" dirty="0" err="1" smtClean="0"/>
              <a:t>носієм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інтересів</a:t>
            </a:r>
            <a:r>
              <a:rPr lang="ru-RU" sz="2400" dirty="0" smtClean="0"/>
              <a:t> та думок.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80" y="1628800"/>
            <a:ext cx="4608512" cy="4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6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3063081"/>
            <a:ext cx="2011680" cy="16002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6102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Конфлікт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особистістю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групою</a:t>
            </a:r>
            <a:r>
              <a:rPr lang="ru-RU" sz="2000" b="1" dirty="0" smtClean="0"/>
              <a:t>. </a:t>
            </a:r>
            <a:r>
              <a:rPr lang="ru-RU" sz="2000" dirty="0" err="1" smtClean="0"/>
              <a:t>Виробничі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навчальні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поведінки</a:t>
            </a:r>
            <a:r>
              <a:rPr lang="ru-RU" sz="2000" dirty="0" smtClean="0"/>
              <a:t>.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повинен </a:t>
            </a:r>
            <a:r>
              <a:rPr lang="ru-RU" sz="2000" dirty="0" err="1" smtClean="0"/>
              <a:t>додержуватися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дотримуватися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даною</a:t>
            </a:r>
            <a:r>
              <a:rPr lang="ru-RU" sz="2000" dirty="0" smtClean="0"/>
              <a:t>   неформальною </a:t>
            </a:r>
            <a:r>
              <a:rPr lang="ru-RU" sz="2000" dirty="0" err="1" smtClean="0"/>
              <a:t>групою</a:t>
            </a:r>
            <a:r>
              <a:rPr lang="ru-RU" sz="2000" dirty="0" smtClean="0"/>
              <a:t> як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учасник</a:t>
            </a:r>
            <a:r>
              <a:rPr lang="ru-RU" sz="2000" dirty="0" smtClean="0"/>
              <a:t> і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самим  </a:t>
            </a:r>
            <a:r>
              <a:rPr lang="ru-RU" sz="2000" dirty="0" err="1" smtClean="0"/>
              <a:t>задовольнити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 </a:t>
            </a:r>
            <a:r>
              <a:rPr lang="ru-RU" sz="2000" dirty="0" err="1" smtClean="0"/>
              <a:t>соціальні</a:t>
            </a:r>
            <a:r>
              <a:rPr lang="ru-RU" sz="2000" dirty="0" smtClean="0"/>
              <a:t> потреби.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очікування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заходять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суперечності</a:t>
            </a:r>
            <a:r>
              <a:rPr lang="ru-RU" sz="2000" dirty="0" smtClean="0"/>
              <a:t> з </a:t>
            </a:r>
            <a:r>
              <a:rPr lang="ru-RU" sz="2000" dirty="0" err="1" smtClean="0"/>
              <a:t>очікуваннями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окремої</a:t>
            </a:r>
            <a:r>
              <a:rPr lang="ru-RU" sz="2000" dirty="0" smtClean="0"/>
              <a:t>   </a:t>
            </a:r>
            <a:r>
              <a:rPr lang="ru-RU" sz="2000" dirty="0" err="1" smtClean="0"/>
              <a:t>особистості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  </a:t>
            </a:r>
            <a:r>
              <a:rPr lang="ru-RU" sz="2000" dirty="0" err="1" smtClean="0"/>
              <a:t>виникнути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38994"/>
            <a:ext cx="4743789" cy="31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3148806"/>
            <a:ext cx="4023890" cy="142875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82067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Міжгруповий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конфлікт</a:t>
            </a:r>
            <a:r>
              <a:rPr lang="ru-RU" sz="2000" b="1" dirty="0" smtClean="0"/>
              <a:t>. </a:t>
            </a:r>
            <a:r>
              <a:rPr lang="ru-RU" sz="2000" dirty="0" smtClean="0"/>
              <a:t>Будь-яка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складається з </a:t>
            </a:r>
            <a:r>
              <a:rPr lang="ru-RU" sz="2000" dirty="0" err="1" smtClean="0"/>
              <a:t>певних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формальних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неформальних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можуть </a:t>
            </a:r>
            <a:r>
              <a:rPr lang="ru-RU" sz="2000" dirty="0" err="1" smtClean="0"/>
              <a:t>виникати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конфлікти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Найчастіше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розбіжності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цілях</a:t>
            </a:r>
            <a:r>
              <a:rPr lang="ru-RU" sz="2000" dirty="0" smtClean="0"/>
              <a:t> чи </a:t>
            </a:r>
            <a:r>
              <a:rPr lang="ru-RU" sz="2000" dirty="0" err="1" smtClean="0"/>
              <a:t>інтересах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просто не в </a:t>
            </a:r>
            <a:r>
              <a:rPr lang="ru-RU" sz="2000" dirty="0" err="1" smtClean="0"/>
              <a:t>змозі</a:t>
            </a:r>
            <a:r>
              <a:rPr lang="ru-RU" sz="2000" dirty="0" smtClean="0"/>
              <a:t> мирно </a:t>
            </a:r>
            <a:r>
              <a:rPr lang="ru-RU" sz="2000" dirty="0" err="1" smtClean="0"/>
              <a:t>співіснувати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всередині</a:t>
            </a:r>
            <a:r>
              <a:rPr lang="ru-RU" sz="2000" dirty="0" smtClean="0"/>
              <a:t> будь-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динамічний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змінюються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цілі</a:t>
            </a:r>
            <a:r>
              <a:rPr lang="ru-RU" sz="2000" dirty="0" smtClean="0"/>
              <a:t>,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входять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суперечки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23082"/>
            <a:ext cx="4572508" cy="30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92695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Загальними причинами  виникнення конфліктів можна назвати зіткнення </a:t>
            </a:r>
            <a:r>
              <a:rPr lang="uk-UA" sz="2800" b="1" dirty="0" err="1" smtClean="0"/>
              <a:t>різнонаправлених</a:t>
            </a:r>
            <a:r>
              <a:rPr lang="uk-UA" sz="2800" b="1" dirty="0" smtClean="0"/>
              <a:t> :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564904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/>
              <a:t>Інтересів (в основі яких лежить конкурентна боротьба за доступ до наявних матеріальних та духовних ресурсів і цінностей)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 </a:t>
            </a:r>
            <a:r>
              <a:rPr lang="uk-UA" sz="2000" dirty="0" smtClean="0"/>
              <a:t>ціннісних установок та цільових орієнтацій (які базуються на типі світогляду, досвіду, стереотипах світосприйняття)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/>
              <a:t>Моделей діяльності ( від поведінки індивіда до діяльності організацій та соціальних систем).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1695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485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7</cp:revision>
  <dcterms:created xsi:type="dcterms:W3CDTF">2015-02-01T09:37:39Z</dcterms:created>
  <dcterms:modified xsi:type="dcterms:W3CDTF">2015-02-01T10:58:19Z</dcterms:modified>
</cp:coreProperties>
</file>