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Місцеве</a:t>
            </a:r>
            <a:r>
              <a:rPr lang="ru-RU" b="1" dirty="0" smtClean="0"/>
              <a:t> </a:t>
            </a:r>
            <a:r>
              <a:rPr lang="ru-RU" b="1" dirty="0" err="1" smtClean="0"/>
              <a:t>самоврядування</a:t>
            </a:r>
            <a:r>
              <a:rPr lang="ru-RU" b="1" dirty="0" smtClean="0"/>
              <a:t> в </a:t>
            </a:r>
            <a:r>
              <a:rPr lang="ru-RU" b="1" dirty="0" err="1" smtClean="0"/>
              <a:t>Україні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800" dirty="0" smtClean="0"/>
              <a:t>.</a:t>
            </a:r>
            <a:endParaRPr lang="ru-RU" sz="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2844" y="142852"/>
            <a:ext cx="550072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В </a:t>
            </a:r>
            <a:r>
              <a:rPr lang="ru-RU" sz="2800" dirty="0" err="1" smtClean="0"/>
              <a:t>залежності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від</a:t>
            </a:r>
            <a:r>
              <a:rPr lang="ru-RU" sz="2800" dirty="0" smtClean="0"/>
              <a:t> того,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колективи</a:t>
            </a:r>
            <a:r>
              <a:rPr lang="ru-RU" sz="2800" dirty="0" smtClean="0"/>
              <a:t> </a:t>
            </a:r>
            <a:r>
              <a:rPr lang="ru-RU" sz="2800" dirty="0" err="1" smtClean="0"/>
              <a:t>здійснюють</a:t>
            </a:r>
            <a:r>
              <a:rPr lang="ru-RU" sz="2800" dirty="0" smtClean="0"/>
              <a:t> </a:t>
            </a:r>
            <a:r>
              <a:rPr lang="ru-RU" sz="2800" dirty="0" err="1" smtClean="0"/>
              <a:t>самоврядування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можна</a:t>
            </a:r>
            <a:r>
              <a:rPr lang="ru-RU" sz="2800" dirty="0" smtClean="0"/>
              <a:t> </a:t>
            </a:r>
            <a:r>
              <a:rPr lang="ru-RU" sz="2800" dirty="0" err="1" smtClean="0"/>
              <a:t>говорити</a:t>
            </a:r>
            <a:r>
              <a:rPr lang="ru-RU" sz="2800" dirty="0" smtClean="0"/>
              <a:t> про </a:t>
            </a:r>
            <a:r>
              <a:rPr lang="ru-RU" sz="2800" b="1" i="1" dirty="0" err="1" smtClean="0"/>
              <a:t>корпоративне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b="1" i="1" dirty="0" err="1" smtClean="0"/>
              <a:t>місцеве</a:t>
            </a:r>
            <a:r>
              <a:rPr lang="ru-RU" sz="2800" dirty="0" smtClean="0"/>
              <a:t> </a:t>
            </a:r>
            <a:r>
              <a:rPr lang="ru-RU" sz="2800" dirty="0" err="1" smtClean="0"/>
              <a:t>самоврядування</a:t>
            </a:r>
            <a:r>
              <a:rPr lang="ru-RU" sz="2800" dirty="0" smtClean="0"/>
              <a:t>. </a:t>
            </a:r>
            <a:endParaRPr lang="ru-RU" sz="2800" dirty="0"/>
          </a:p>
        </p:txBody>
      </p:sp>
      <p:pic>
        <p:nvPicPr>
          <p:cNvPr id="1026" name="Picture 2" descr="&amp;tcy;&amp;acy;&amp;bcy;&amp;lcy;&amp;icy;&amp;tscy;&amp;y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500306"/>
            <a:ext cx="8614933" cy="3049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3357554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В </a:t>
            </a:r>
            <a:r>
              <a:rPr lang="ru-RU" sz="1200" dirty="0" err="1" smtClean="0"/>
              <a:t>першому</a:t>
            </a:r>
            <a:r>
              <a:rPr lang="ru-RU" sz="1200" dirty="0" smtClean="0"/>
              <a:t> </a:t>
            </a:r>
            <a:r>
              <a:rPr lang="ru-RU" sz="1200" dirty="0" err="1" smtClean="0"/>
              <a:t>випадку</a:t>
            </a:r>
            <a:r>
              <a:rPr lang="ru-RU" sz="1200" dirty="0" smtClean="0"/>
              <a:t> </a:t>
            </a:r>
            <a:r>
              <a:rPr lang="ru-RU" sz="1200" dirty="0" err="1" smtClean="0"/>
              <a:t>мова</a:t>
            </a:r>
            <a:r>
              <a:rPr lang="ru-RU" sz="1200" dirty="0" smtClean="0"/>
              <a:t> </a:t>
            </a:r>
            <a:r>
              <a:rPr lang="ru-RU" sz="1200" dirty="0" err="1" smtClean="0"/>
              <a:t>йде</a:t>
            </a:r>
            <a:r>
              <a:rPr lang="ru-RU" sz="1200" dirty="0" smtClean="0"/>
              <a:t> про </a:t>
            </a:r>
            <a:r>
              <a:rPr lang="ru-RU" sz="1200" dirty="0" err="1" smtClean="0"/>
              <a:t>самоврядування</a:t>
            </a:r>
            <a:r>
              <a:rPr lang="ru-RU" sz="1200" dirty="0" smtClean="0"/>
              <a:t> в </a:t>
            </a:r>
            <a:r>
              <a:rPr lang="ru-RU" sz="1200" dirty="0" err="1" smtClean="0"/>
              <a:t>колективах</a:t>
            </a:r>
            <a:r>
              <a:rPr lang="ru-RU" sz="1200" dirty="0" smtClean="0"/>
              <a:t>, </a:t>
            </a:r>
            <a:r>
              <a:rPr lang="ru-RU" sz="1200" dirty="0" err="1" smtClean="0"/>
              <a:t>які</a:t>
            </a:r>
            <a:r>
              <a:rPr lang="ru-RU" sz="1200" dirty="0" smtClean="0"/>
              <a:t> </a:t>
            </a:r>
            <a:r>
              <a:rPr lang="ru-RU" sz="1200" dirty="0" err="1" smtClean="0"/>
              <a:t>формуються</a:t>
            </a:r>
            <a:r>
              <a:rPr lang="ru-RU" sz="1200" dirty="0" smtClean="0"/>
              <a:t> на </a:t>
            </a:r>
            <a:r>
              <a:rPr lang="ru-RU" sz="1200" dirty="0" err="1" smtClean="0"/>
              <a:t>основі</a:t>
            </a:r>
            <a:r>
              <a:rPr lang="ru-RU" sz="1200" dirty="0" smtClean="0"/>
              <a:t>: </a:t>
            </a:r>
            <a:r>
              <a:rPr lang="ru-RU" sz="1200" dirty="0" err="1" smtClean="0"/>
              <a:t>виробничої</a:t>
            </a:r>
            <a:r>
              <a:rPr lang="ru-RU" sz="1200" dirty="0" smtClean="0"/>
              <a:t> </a:t>
            </a:r>
            <a:r>
              <a:rPr lang="ru-RU" sz="1200" dirty="0" err="1" smtClean="0"/>
              <a:t>або</a:t>
            </a:r>
            <a:r>
              <a:rPr lang="ru-RU" sz="1200" dirty="0" smtClean="0"/>
              <a:t> </a:t>
            </a:r>
            <a:r>
              <a:rPr lang="ru-RU" sz="1200" dirty="0" err="1" smtClean="0"/>
              <a:t>професійної</a:t>
            </a:r>
            <a:r>
              <a:rPr lang="ru-RU" sz="1200" dirty="0" smtClean="0"/>
              <a:t> </a:t>
            </a:r>
            <a:r>
              <a:rPr lang="ru-RU" sz="1200" dirty="0" err="1" smtClean="0"/>
              <a:t>діяльності</a:t>
            </a:r>
            <a:r>
              <a:rPr lang="ru-RU" sz="1200" dirty="0" smtClean="0"/>
              <a:t>, </a:t>
            </a:r>
            <a:r>
              <a:rPr lang="ru-RU" sz="1200" dirty="0" err="1" smtClean="0"/>
              <a:t>спільної</a:t>
            </a:r>
            <a:r>
              <a:rPr lang="ru-RU" sz="1200" dirty="0" smtClean="0"/>
              <a:t> </a:t>
            </a:r>
            <a:r>
              <a:rPr lang="ru-RU" sz="1200" dirty="0" err="1" smtClean="0"/>
              <a:t>політичної</a:t>
            </a:r>
            <a:r>
              <a:rPr lang="ru-RU" sz="1200" dirty="0" smtClean="0"/>
              <a:t> </a:t>
            </a:r>
            <a:r>
              <a:rPr lang="ru-RU" sz="1200" dirty="0" err="1" smtClean="0"/>
              <a:t>програми</a:t>
            </a:r>
            <a:r>
              <a:rPr lang="ru-RU" sz="1200" dirty="0" smtClean="0"/>
              <a:t> </a:t>
            </a:r>
            <a:r>
              <a:rPr lang="ru-RU" sz="1200" dirty="0" err="1" smtClean="0"/>
              <a:t>або</a:t>
            </a:r>
            <a:r>
              <a:rPr lang="ru-RU" sz="1200" dirty="0" smtClean="0"/>
              <a:t> </a:t>
            </a:r>
            <a:r>
              <a:rPr lang="ru-RU" sz="1200" dirty="0" err="1" smtClean="0"/>
              <a:t>віросповідання</a:t>
            </a:r>
            <a:r>
              <a:rPr lang="ru-RU" sz="1200" dirty="0" smtClean="0"/>
              <a:t>, </a:t>
            </a:r>
            <a:r>
              <a:rPr lang="ru-RU" sz="1200" dirty="0" err="1" smtClean="0"/>
              <a:t>спільних</a:t>
            </a:r>
            <a:r>
              <a:rPr lang="ru-RU" sz="1200" dirty="0" smtClean="0"/>
              <a:t> </a:t>
            </a:r>
            <a:r>
              <a:rPr lang="ru-RU" sz="1200" dirty="0" err="1" smtClean="0"/>
              <a:t>творчих</a:t>
            </a:r>
            <a:r>
              <a:rPr lang="ru-RU" sz="1200" dirty="0" smtClean="0"/>
              <a:t> </a:t>
            </a:r>
            <a:r>
              <a:rPr lang="ru-RU" sz="1200" dirty="0" err="1" smtClean="0"/>
              <a:t>прагнень</a:t>
            </a:r>
            <a:r>
              <a:rPr lang="ru-RU" sz="1200" dirty="0" smtClean="0"/>
              <a:t>, </a:t>
            </a:r>
            <a:r>
              <a:rPr lang="ru-RU" sz="1200" dirty="0" err="1" smtClean="0"/>
              <a:t>наприклад</a:t>
            </a:r>
            <a:r>
              <a:rPr lang="ru-RU" sz="1200" dirty="0" smtClean="0"/>
              <a:t>, </a:t>
            </a:r>
            <a:r>
              <a:rPr lang="ru-RU" sz="1200" dirty="0" err="1" smtClean="0"/>
              <a:t>шкільне</a:t>
            </a:r>
            <a:r>
              <a:rPr lang="ru-RU" sz="1200" dirty="0" smtClean="0"/>
              <a:t> </a:t>
            </a:r>
            <a:r>
              <a:rPr lang="ru-RU" sz="1200" dirty="0" err="1" smtClean="0"/>
              <a:t>самоврядування</a:t>
            </a:r>
            <a:r>
              <a:rPr lang="ru-RU" sz="1200" dirty="0" smtClean="0"/>
              <a:t>, </a:t>
            </a:r>
            <a:r>
              <a:rPr lang="ru-RU" sz="1200" dirty="0" err="1" smtClean="0"/>
              <a:t>студентське</a:t>
            </a:r>
            <a:r>
              <a:rPr lang="ru-RU" sz="1200" dirty="0" smtClean="0"/>
              <a:t> </a:t>
            </a:r>
            <a:r>
              <a:rPr lang="ru-RU" sz="1200" dirty="0" err="1" smtClean="0"/>
              <a:t>самоврядування</a:t>
            </a:r>
            <a:r>
              <a:rPr lang="ru-RU" sz="1200" dirty="0" smtClean="0"/>
              <a:t>, </a:t>
            </a:r>
            <a:r>
              <a:rPr lang="ru-RU" sz="1200" dirty="0" err="1" smtClean="0"/>
              <a:t>самоврядування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політичних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партій</a:t>
            </a:r>
            <a:r>
              <a:rPr lang="ru-RU" sz="1200" dirty="0" smtClean="0"/>
              <a:t>, </a:t>
            </a:r>
            <a:r>
              <a:rPr lang="ru-RU" sz="1200" dirty="0" err="1" smtClean="0"/>
              <a:t>господарських</a:t>
            </a:r>
            <a:r>
              <a:rPr lang="ru-RU" sz="1200" dirty="0" smtClean="0"/>
              <a:t> </a:t>
            </a:r>
            <a:r>
              <a:rPr lang="ru-RU" sz="1200" dirty="0" err="1" smtClean="0"/>
              <a:t>товариств</a:t>
            </a:r>
            <a:r>
              <a:rPr lang="ru-RU" sz="1200" dirty="0" smtClean="0"/>
              <a:t> </a:t>
            </a:r>
            <a:r>
              <a:rPr lang="ru-RU" sz="1200" dirty="0" err="1" smtClean="0"/>
              <a:t>тощо</a:t>
            </a:r>
            <a:r>
              <a:rPr lang="ru-RU" sz="1200" dirty="0" smtClean="0"/>
              <a:t>.</a:t>
            </a:r>
          </a:p>
          <a:p>
            <a:r>
              <a:rPr lang="ru-RU" sz="1200" dirty="0" smtClean="0"/>
              <a:t>В </a:t>
            </a:r>
            <a:r>
              <a:rPr lang="ru-RU" sz="1200" b="1" i="1" dirty="0" smtClean="0"/>
              <a:t>другому </a:t>
            </a:r>
            <a:r>
              <a:rPr lang="ru-RU" sz="1200" dirty="0" smtClean="0"/>
              <a:t>– про </a:t>
            </a:r>
            <a:r>
              <a:rPr lang="ru-RU" sz="1200" dirty="0" err="1" smtClean="0"/>
              <a:t>самоврядування</a:t>
            </a:r>
            <a:r>
              <a:rPr lang="ru-RU" sz="1200" dirty="0" smtClean="0"/>
              <a:t> </a:t>
            </a:r>
            <a:r>
              <a:rPr lang="ru-RU" sz="1200" b="1" i="1" dirty="0" err="1" smtClean="0"/>
              <a:t>територіальних</a:t>
            </a:r>
            <a:r>
              <a:rPr lang="ru-RU" sz="1200" b="1" i="1" dirty="0" smtClean="0"/>
              <a:t> громад</a:t>
            </a:r>
            <a:r>
              <a:rPr lang="ru-RU" sz="1200" dirty="0" smtClean="0"/>
              <a:t> – </a:t>
            </a:r>
            <a:r>
              <a:rPr lang="ru-RU" sz="1200" dirty="0" err="1" smtClean="0"/>
              <a:t>сталих</a:t>
            </a:r>
            <a:r>
              <a:rPr lang="ru-RU" sz="1200" dirty="0" smtClean="0"/>
              <a:t> </a:t>
            </a:r>
            <a:r>
              <a:rPr lang="ru-RU" sz="1200" dirty="0" err="1" smtClean="0"/>
              <a:t>колективів</a:t>
            </a:r>
            <a:r>
              <a:rPr lang="ru-RU" sz="1200" dirty="0" smtClean="0"/>
              <a:t> людей, </a:t>
            </a:r>
            <a:r>
              <a:rPr lang="ru-RU" sz="1200" dirty="0" err="1" smtClean="0"/>
              <a:t>об’єднаних</a:t>
            </a:r>
            <a:r>
              <a:rPr lang="ru-RU" sz="1200" dirty="0" smtClean="0"/>
              <a:t> системою </a:t>
            </a:r>
            <a:r>
              <a:rPr lang="ru-RU" sz="1200" dirty="0" err="1" smtClean="0"/>
              <a:t>зв’язків</a:t>
            </a:r>
            <a:r>
              <a:rPr lang="ru-RU" sz="1200" dirty="0" smtClean="0"/>
              <a:t> та </a:t>
            </a:r>
            <a:r>
              <a:rPr lang="ru-RU" sz="1200" dirty="0" err="1" smtClean="0"/>
              <a:t>відносин</a:t>
            </a:r>
            <a:r>
              <a:rPr lang="ru-RU" sz="1200" dirty="0" smtClean="0"/>
              <a:t>, </a:t>
            </a:r>
            <a:r>
              <a:rPr lang="ru-RU" sz="1200" dirty="0" err="1" smtClean="0"/>
              <a:t>що</a:t>
            </a:r>
            <a:r>
              <a:rPr lang="ru-RU" sz="1200" dirty="0" smtClean="0"/>
              <a:t> </a:t>
            </a:r>
            <a:r>
              <a:rPr lang="ru-RU" sz="1200" dirty="0" err="1" smtClean="0"/>
              <a:t>склалися</a:t>
            </a:r>
            <a:r>
              <a:rPr lang="ru-RU" sz="1200" dirty="0" smtClean="0"/>
              <a:t> </a:t>
            </a:r>
            <a:r>
              <a:rPr lang="ru-RU" sz="1200" dirty="0" err="1" smtClean="0"/>
              <a:t>історично</a:t>
            </a:r>
            <a:r>
              <a:rPr lang="ru-RU" sz="1200" dirty="0" smtClean="0"/>
              <a:t> </a:t>
            </a:r>
            <a:r>
              <a:rPr lang="ru-RU" sz="1200" dirty="0" err="1" smtClean="0"/>
              <a:t>внаслідок</a:t>
            </a:r>
            <a:r>
              <a:rPr lang="ru-RU" sz="1200" dirty="0" smtClean="0"/>
              <a:t> </a:t>
            </a:r>
            <a:r>
              <a:rPr lang="ru-RU" sz="1200" dirty="0" err="1" smtClean="0"/>
              <a:t>їх</a:t>
            </a:r>
            <a:r>
              <a:rPr lang="ru-RU" sz="1200" dirty="0" smtClean="0"/>
              <a:t> </a:t>
            </a:r>
            <a:r>
              <a:rPr lang="ru-RU" sz="1200" dirty="0" err="1" smtClean="0"/>
              <a:t>постійного</a:t>
            </a:r>
            <a:r>
              <a:rPr lang="ru-RU" sz="1200" dirty="0" smtClean="0"/>
              <a:t> </a:t>
            </a:r>
            <a:r>
              <a:rPr lang="ru-RU" sz="1200" dirty="0" err="1" smtClean="0"/>
              <a:t>проживання</a:t>
            </a:r>
            <a:r>
              <a:rPr lang="ru-RU" sz="1200" dirty="0" smtClean="0"/>
              <a:t> в межах </a:t>
            </a:r>
            <a:r>
              <a:rPr lang="ru-RU" sz="1200" dirty="0" err="1" smtClean="0"/>
              <a:t>певної</a:t>
            </a:r>
            <a:r>
              <a:rPr lang="ru-RU" sz="1200" dirty="0" smtClean="0"/>
              <a:t> </a:t>
            </a:r>
            <a:r>
              <a:rPr lang="ru-RU" sz="1200" dirty="0" err="1" smtClean="0"/>
              <a:t>території</a:t>
            </a:r>
            <a:r>
              <a:rPr lang="ru-RU" sz="1200" dirty="0" smtClean="0"/>
              <a:t> (</a:t>
            </a:r>
            <a:r>
              <a:rPr lang="ru-RU" sz="1200" dirty="0" err="1" smtClean="0"/>
              <a:t>населеного</a:t>
            </a:r>
            <a:r>
              <a:rPr lang="ru-RU" sz="1200" dirty="0" smtClean="0"/>
              <a:t> пункту – села,  селища, </a:t>
            </a:r>
            <a:r>
              <a:rPr lang="ru-RU" sz="1200" dirty="0" err="1" smtClean="0"/>
              <a:t>міста</a:t>
            </a:r>
            <a:r>
              <a:rPr lang="ru-RU" sz="1200" dirty="0" smtClean="0"/>
              <a:t>) </a:t>
            </a:r>
            <a:r>
              <a:rPr lang="ru-RU" sz="1200" dirty="0" err="1" smtClean="0"/>
              <a:t>тобто</a:t>
            </a:r>
            <a:r>
              <a:rPr lang="ru-RU" sz="1200" dirty="0" smtClean="0"/>
              <a:t> про </a:t>
            </a:r>
            <a:r>
              <a:rPr lang="ru-RU" sz="1200" dirty="0" err="1" smtClean="0"/>
              <a:t>місцеве</a:t>
            </a:r>
            <a:r>
              <a:rPr lang="ru-RU" sz="1200" dirty="0" smtClean="0"/>
              <a:t> </a:t>
            </a:r>
            <a:r>
              <a:rPr lang="ru-RU" sz="1200" dirty="0" err="1" smtClean="0"/>
              <a:t>самоврядування</a:t>
            </a:r>
            <a:r>
              <a:rPr lang="ru-RU" sz="1200" dirty="0" smtClean="0"/>
              <a:t>.</a:t>
            </a:r>
          </a:p>
          <a:p>
            <a:r>
              <a:rPr lang="ru-RU" sz="1200" dirty="0" err="1" smtClean="0"/>
              <a:t>Поняття</a:t>
            </a:r>
            <a:r>
              <a:rPr lang="ru-RU" sz="1200" dirty="0" smtClean="0"/>
              <a:t> </a:t>
            </a:r>
            <a:r>
              <a:rPr lang="ru-RU" sz="1200" dirty="0" err="1" smtClean="0"/>
              <a:t>місцевого</a:t>
            </a:r>
            <a:r>
              <a:rPr lang="ru-RU" sz="1200" dirty="0" smtClean="0"/>
              <a:t> </a:t>
            </a:r>
            <a:r>
              <a:rPr lang="ru-RU" sz="1200" dirty="0" err="1" smtClean="0"/>
              <a:t>самоврядування</a:t>
            </a:r>
            <a:r>
              <a:rPr lang="ru-RU" sz="1200" dirty="0" smtClean="0"/>
              <a:t> активно </a:t>
            </a:r>
            <a:r>
              <a:rPr lang="ru-RU" sz="1200" dirty="0" err="1" smtClean="0"/>
              <a:t>розробляється</a:t>
            </a:r>
            <a:r>
              <a:rPr lang="ru-RU" sz="1200" dirty="0" smtClean="0"/>
              <a:t> </a:t>
            </a:r>
            <a:r>
              <a:rPr lang="ru-RU" sz="1200" dirty="0" err="1" smtClean="0"/>
              <a:t>юридичною</a:t>
            </a:r>
            <a:r>
              <a:rPr lang="ru-RU" sz="1200" dirty="0" smtClean="0"/>
              <a:t> наукою </a:t>
            </a:r>
            <a:r>
              <a:rPr lang="ru-RU" sz="1200" dirty="0" err="1" smtClean="0"/>
              <a:t>вже</a:t>
            </a:r>
            <a:r>
              <a:rPr lang="ru-RU" sz="1200" dirty="0" smtClean="0"/>
              <a:t> </a:t>
            </a:r>
            <a:r>
              <a:rPr lang="ru-RU" sz="1200" dirty="0" err="1" smtClean="0"/>
              <a:t>більше</a:t>
            </a:r>
            <a:r>
              <a:rPr lang="ru-RU" sz="1200" dirty="0" smtClean="0"/>
              <a:t> </a:t>
            </a:r>
            <a:r>
              <a:rPr lang="ru-RU" sz="1200" dirty="0" err="1" smtClean="0"/>
              <a:t>двохсот</a:t>
            </a:r>
            <a:r>
              <a:rPr lang="ru-RU" sz="1200" dirty="0" smtClean="0"/>
              <a:t> </a:t>
            </a:r>
            <a:r>
              <a:rPr lang="ru-RU" sz="1200" dirty="0" err="1" smtClean="0"/>
              <a:t>років</a:t>
            </a:r>
            <a:r>
              <a:rPr lang="ru-RU" sz="1200" dirty="0" smtClean="0"/>
              <a:t>. Так, </a:t>
            </a:r>
            <a:r>
              <a:rPr lang="ru-RU" sz="1200" dirty="0" err="1" smtClean="0"/>
              <a:t>теоретичні</a:t>
            </a:r>
            <a:r>
              <a:rPr lang="ru-RU" sz="1200" dirty="0" smtClean="0"/>
              <a:t> </a:t>
            </a:r>
            <a:r>
              <a:rPr lang="ru-RU" sz="1200" dirty="0" err="1" smtClean="0"/>
              <a:t>основи</a:t>
            </a:r>
            <a:r>
              <a:rPr lang="ru-RU" sz="1200" dirty="0" smtClean="0"/>
              <a:t> </a:t>
            </a:r>
            <a:r>
              <a:rPr lang="ru-RU" sz="1200" dirty="0" err="1" smtClean="0"/>
              <a:t>вчення</a:t>
            </a:r>
            <a:r>
              <a:rPr lang="ru-RU" sz="1200" dirty="0" smtClean="0"/>
              <a:t> про </a:t>
            </a:r>
            <a:r>
              <a:rPr lang="ru-RU" sz="1200" dirty="0" err="1" smtClean="0"/>
              <a:t>місцеве</a:t>
            </a:r>
            <a:r>
              <a:rPr lang="ru-RU" sz="1200" dirty="0" smtClean="0"/>
              <a:t> </a:t>
            </a:r>
            <a:r>
              <a:rPr lang="ru-RU" sz="1200" dirty="0" err="1" smtClean="0"/>
              <a:t>самоврядування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були</a:t>
            </a:r>
            <a:r>
              <a:rPr lang="ru-RU" sz="1200" dirty="0" smtClean="0"/>
              <a:t> </a:t>
            </a:r>
            <a:r>
              <a:rPr lang="ru-RU" sz="1200" dirty="0" err="1" smtClean="0"/>
              <a:t>закладені</a:t>
            </a:r>
            <a:r>
              <a:rPr lang="ru-RU" sz="1200" dirty="0" smtClean="0"/>
              <a:t> </a:t>
            </a:r>
            <a:r>
              <a:rPr lang="ru-RU" sz="1200" dirty="0" err="1" smtClean="0"/>
              <a:t>ще</a:t>
            </a:r>
            <a:r>
              <a:rPr lang="ru-RU" sz="1200" dirty="0" smtClean="0"/>
              <a:t> в </a:t>
            </a:r>
            <a:r>
              <a:rPr lang="ru-RU" sz="1200" dirty="0" err="1" smtClean="0"/>
              <a:t>кінці</a:t>
            </a:r>
            <a:r>
              <a:rPr lang="ru-RU" sz="1200" dirty="0" smtClean="0"/>
              <a:t> Х</a:t>
            </a:r>
            <a:r>
              <a:rPr lang="en-US" sz="1200" dirty="0" smtClean="0"/>
              <a:t>V</a:t>
            </a:r>
            <a:r>
              <a:rPr lang="ru-RU" sz="1200" dirty="0" smtClean="0"/>
              <a:t>ІІІ – </a:t>
            </a:r>
            <a:r>
              <a:rPr lang="ru-RU" sz="1200" dirty="0" err="1" smtClean="0"/>
              <a:t>першій</a:t>
            </a:r>
            <a:r>
              <a:rPr lang="ru-RU" sz="1200" dirty="0" smtClean="0"/>
              <a:t> </a:t>
            </a:r>
            <a:r>
              <a:rPr lang="ru-RU" sz="1200" dirty="0" err="1" smtClean="0"/>
              <a:t>половині</a:t>
            </a:r>
            <a:r>
              <a:rPr lang="ru-RU" sz="1200" dirty="0" smtClean="0"/>
              <a:t> ХІХ ст. </a:t>
            </a:r>
            <a:r>
              <a:rPr lang="ru-RU" sz="1200" dirty="0" err="1" smtClean="0"/>
              <a:t>представниками</a:t>
            </a:r>
            <a:r>
              <a:rPr lang="ru-RU" sz="1200" dirty="0" smtClean="0"/>
              <a:t> </a:t>
            </a:r>
            <a:r>
              <a:rPr lang="ru-RU" sz="1200" dirty="0" err="1" smtClean="0"/>
              <a:t>французької</a:t>
            </a:r>
            <a:r>
              <a:rPr lang="ru-RU" sz="1200" dirty="0" smtClean="0"/>
              <a:t>, </a:t>
            </a:r>
            <a:r>
              <a:rPr lang="ru-RU" sz="1200" dirty="0" err="1" smtClean="0"/>
              <a:t>бельгійської</a:t>
            </a:r>
            <a:r>
              <a:rPr lang="ru-RU" sz="1200" dirty="0" smtClean="0"/>
              <a:t> та </a:t>
            </a:r>
            <a:r>
              <a:rPr lang="ru-RU" sz="1200" dirty="0" err="1" smtClean="0"/>
              <a:t>німецької</a:t>
            </a:r>
            <a:r>
              <a:rPr lang="ru-RU" sz="1200" dirty="0" smtClean="0"/>
              <a:t> </a:t>
            </a:r>
            <a:r>
              <a:rPr lang="ru-RU" sz="1200" dirty="0" err="1" smtClean="0"/>
              <a:t>юридичних</a:t>
            </a:r>
            <a:r>
              <a:rPr lang="ru-RU" sz="1200" dirty="0" smtClean="0"/>
              <a:t> </a:t>
            </a:r>
            <a:r>
              <a:rPr lang="ru-RU" sz="1200" dirty="0" err="1" smtClean="0"/>
              <a:t>шкіл</a:t>
            </a:r>
            <a:r>
              <a:rPr lang="ru-RU" sz="1200" dirty="0" smtClean="0"/>
              <a:t>. </a:t>
            </a:r>
            <a:r>
              <a:rPr lang="ru-RU" sz="1200" dirty="0" err="1" smtClean="0"/>
              <a:t>Саме</a:t>
            </a:r>
            <a:r>
              <a:rPr lang="ru-RU" sz="1200" dirty="0" smtClean="0"/>
              <a:t> в </a:t>
            </a:r>
            <a:r>
              <a:rPr lang="ru-RU" sz="1200" dirty="0" err="1" smtClean="0"/>
              <a:t>цей</a:t>
            </a:r>
            <a:r>
              <a:rPr lang="ru-RU" sz="1200" dirty="0" smtClean="0"/>
              <a:t> час </a:t>
            </a:r>
            <a:r>
              <a:rPr lang="ru-RU" sz="1200" dirty="0" err="1" smtClean="0"/>
              <a:t>виникають</a:t>
            </a:r>
            <a:r>
              <a:rPr lang="ru-RU" sz="1200" dirty="0" smtClean="0"/>
              <a:t> </a:t>
            </a:r>
            <a:r>
              <a:rPr lang="ru-RU" sz="1200" dirty="0" err="1" smtClean="0"/>
              <a:t>дві</a:t>
            </a:r>
            <a:r>
              <a:rPr lang="ru-RU" sz="1200" dirty="0" smtClean="0"/>
              <a:t> </a:t>
            </a:r>
            <a:r>
              <a:rPr lang="ru-RU" sz="1200" dirty="0" err="1" smtClean="0"/>
              <a:t>класичні</a:t>
            </a:r>
            <a:r>
              <a:rPr lang="ru-RU" sz="1200" dirty="0" smtClean="0"/>
              <a:t> </a:t>
            </a:r>
            <a:r>
              <a:rPr lang="ru-RU" sz="1200" dirty="0" err="1" smtClean="0"/>
              <a:t>теорії</a:t>
            </a:r>
            <a:r>
              <a:rPr lang="ru-RU" sz="1200" dirty="0" smtClean="0"/>
              <a:t> </a:t>
            </a:r>
            <a:r>
              <a:rPr lang="ru-RU" sz="1200" dirty="0" err="1" smtClean="0"/>
              <a:t>місцевого</a:t>
            </a:r>
            <a:r>
              <a:rPr lang="ru-RU" sz="1200" dirty="0" smtClean="0"/>
              <a:t> </a:t>
            </a:r>
            <a:r>
              <a:rPr lang="ru-RU" sz="1200" dirty="0" err="1" smtClean="0"/>
              <a:t>самоврядування</a:t>
            </a:r>
            <a:r>
              <a:rPr lang="ru-RU" sz="1200" dirty="0" smtClean="0"/>
              <a:t> (</a:t>
            </a:r>
            <a:r>
              <a:rPr lang="ru-RU" sz="1200" b="1" i="1" dirty="0" err="1" smtClean="0"/>
              <a:t>громадівська</a:t>
            </a:r>
            <a:r>
              <a:rPr lang="ru-RU" sz="1200" dirty="0" smtClean="0"/>
              <a:t> та </a:t>
            </a:r>
            <a:r>
              <a:rPr lang="ru-RU" sz="1200" b="1" i="1" dirty="0" err="1" smtClean="0"/>
              <a:t>державницька</a:t>
            </a:r>
            <a:r>
              <a:rPr lang="ru-RU" sz="1200" dirty="0" smtClean="0"/>
              <a:t>), </a:t>
            </a:r>
            <a:r>
              <a:rPr lang="ru-RU" sz="1200" dirty="0" err="1" smtClean="0"/>
              <a:t>що</a:t>
            </a:r>
            <a:r>
              <a:rPr lang="ru-RU" sz="1200" dirty="0" smtClean="0"/>
              <a:t> </a:t>
            </a:r>
            <a:r>
              <a:rPr lang="ru-RU" sz="1200" dirty="0" err="1" smtClean="0"/>
              <a:t>базуються</a:t>
            </a:r>
            <a:r>
              <a:rPr lang="ru-RU" sz="1200" dirty="0" smtClean="0"/>
              <a:t> на </a:t>
            </a:r>
            <a:r>
              <a:rPr lang="ru-RU" sz="1200" dirty="0" err="1" smtClean="0"/>
              <a:t>двох</a:t>
            </a:r>
            <a:r>
              <a:rPr lang="ru-RU" sz="1200" dirty="0" smtClean="0"/>
              <a:t> </a:t>
            </a:r>
            <a:r>
              <a:rPr lang="ru-RU" sz="1200" dirty="0" err="1" smtClean="0"/>
              <a:t>суттєво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відмінних</a:t>
            </a:r>
            <a:r>
              <a:rPr lang="ru-RU" sz="1200" dirty="0" smtClean="0"/>
              <a:t> один </a:t>
            </a:r>
            <a:r>
              <a:rPr lang="ru-RU" sz="1200" dirty="0" err="1" smtClean="0"/>
              <a:t>від</a:t>
            </a:r>
            <a:r>
              <a:rPr lang="ru-RU" sz="1200" dirty="0" smtClean="0"/>
              <a:t> одного </a:t>
            </a:r>
            <a:r>
              <a:rPr lang="ru-RU" sz="1200" dirty="0" err="1" smtClean="0"/>
              <a:t>концептуальних</a:t>
            </a:r>
            <a:r>
              <a:rPr lang="ru-RU" sz="1200" dirty="0" smtClean="0"/>
              <a:t> </a:t>
            </a:r>
            <a:r>
              <a:rPr lang="ru-RU" sz="1200" dirty="0" err="1" smtClean="0"/>
              <a:t>підходах</a:t>
            </a:r>
            <a:r>
              <a:rPr lang="ru-RU" sz="1200" dirty="0" smtClean="0"/>
              <a:t> (схема 1):</a:t>
            </a:r>
            <a:endParaRPr lang="ru-RU" sz="1200" dirty="0"/>
          </a:p>
        </p:txBody>
      </p:sp>
      <p:pic>
        <p:nvPicPr>
          <p:cNvPr id="77826" name="Picture 2" descr="&amp;tcy;&amp;acy;&amp;bcy;&amp;lcy;&amp;icy;&amp;tscy;&amp;y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142852"/>
            <a:ext cx="5715000" cy="524827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000496" y="55721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Класичні</a:t>
            </a:r>
            <a:r>
              <a:rPr lang="ru-RU" dirty="0" smtClean="0"/>
              <a:t> </a:t>
            </a:r>
            <a:r>
              <a:rPr lang="ru-RU" dirty="0" err="1" smtClean="0"/>
              <a:t>теорії</a:t>
            </a:r>
            <a:r>
              <a:rPr lang="ru-RU" dirty="0" smtClean="0"/>
              <a:t> </a:t>
            </a:r>
            <a:r>
              <a:rPr lang="ru-RU" dirty="0" err="1" smtClean="0"/>
              <a:t>місцевого</a:t>
            </a:r>
            <a:r>
              <a:rPr lang="ru-RU" dirty="0" smtClean="0"/>
              <a:t> </a:t>
            </a:r>
            <a:r>
              <a:rPr lang="ru-RU" dirty="0" err="1" smtClean="0"/>
              <a:t>самоврядування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5786454"/>
            <a:ext cx="4286248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b="1" dirty="0" err="1" smtClean="0"/>
              <a:t>Основні</a:t>
            </a:r>
            <a:r>
              <a:rPr lang="ru-RU" sz="1050" b="1" dirty="0" smtClean="0"/>
              <a:t> </a:t>
            </a:r>
            <a:r>
              <a:rPr lang="ru-RU" sz="1050" b="1" dirty="0" err="1" smtClean="0"/>
              <a:t>положення</a:t>
            </a:r>
            <a:r>
              <a:rPr lang="ru-RU" sz="1050" b="1" dirty="0" smtClean="0"/>
              <a:t> </a:t>
            </a:r>
            <a:r>
              <a:rPr lang="ru-RU" sz="1050" b="1" dirty="0" err="1" smtClean="0"/>
              <a:t>цих</a:t>
            </a:r>
            <a:r>
              <a:rPr lang="ru-RU" sz="1050" b="1" dirty="0" smtClean="0"/>
              <a:t> </a:t>
            </a:r>
            <a:r>
              <a:rPr lang="ru-RU" sz="1050" b="1" dirty="0" err="1" smtClean="0"/>
              <a:t>теорій</a:t>
            </a:r>
            <a:r>
              <a:rPr lang="ru-RU" sz="1050" b="1" dirty="0" smtClean="0"/>
              <a:t> </a:t>
            </a:r>
            <a:r>
              <a:rPr lang="ru-RU" sz="1050" b="1" dirty="0" err="1" smtClean="0"/>
              <a:t>зберігають</a:t>
            </a:r>
            <a:r>
              <a:rPr lang="ru-RU" sz="1050" b="1" dirty="0" smtClean="0"/>
              <a:t> </a:t>
            </a:r>
            <a:r>
              <a:rPr lang="ru-RU" sz="1050" b="1" dirty="0" err="1" smtClean="0"/>
              <a:t>своє</a:t>
            </a:r>
            <a:r>
              <a:rPr lang="ru-RU" sz="1050" b="1" dirty="0" smtClean="0"/>
              <a:t> </a:t>
            </a:r>
            <a:r>
              <a:rPr lang="ru-RU" sz="1050" b="1" dirty="0" err="1" smtClean="0"/>
              <a:t>значення</a:t>
            </a:r>
            <a:r>
              <a:rPr lang="ru-RU" sz="1050" b="1" dirty="0" smtClean="0"/>
              <a:t> </a:t>
            </a:r>
            <a:r>
              <a:rPr lang="ru-RU" sz="1050" b="1" dirty="0" err="1" smtClean="0"/>
              <a:t>і</a:t>
            </a:r>
            <a:r>
              <a:rPr lang="ru-RU" sz="1050" b="1" dirty="0" smtClean="0"/>
              <a:t> </a:t>
            </a:r>
            <a:r>
              <a:rPr lang="ru-RU" sz="1050" b="1" dirty="0" err="1" smtClean="0"/>
              <a:t>сьогодні</a:t>
            </a:r>
            <a:r>
              <a:rPr lang="ru-RU" sz="1050" b="1" dirty="0" smtClean="0"/>
              <a:t>, </a:t>
            </a:r>
            <a:r>
              <a:rPr lang="ru-RU" sz="1050" b="1" dirty="0" err="1" smtClean="0"/>
              <a:t>їх</a:t>
            </a:r>
            <a:r>
              <a:rPr lang="ru-RU" sz="1050" b="1" dirty="0" smtClean="0"/>
              <a:t> </a:t>
            </a:r>
            <a:r>
              <a:rPr lang="ru-RU" sz="1050" b="1" dirty="0" err="1" smtClean="0"/>
              <a:t>покладено</a:t>
            </a:r>
            <a:r>
              <a:rPr lang="ru-RU" sz="1050" b="1" dirty="0" smtClean="0"/>
              <a:t> в основу </a:t>
            </a:r>
            <a:r>
              <a:rPr lang="ru-RU" sz="1050" b="1" dirty="0" err="1" smtClean="0"/>
              <a:t>сучасних</a:t>
            </a:r>
            <a:r>
              <a:rPr lang="ru-RU" sz="1050" b="1" dirty="0" smtClean="0"/>
              <a:t> </a:t>
            </a:r>
            <a:r>
              <a:rPr lang="ru-RU" sz="1050" b="1" dirty="0" err="1" smtClean="0"/>
              <a:t>поглядів</a:t>
            </a:r>
            <a:r>
              <a:rPr lang="ru-RU" sz="1050" b="1" dirty="0" smtClean="0"/>
              <a:t> на </a:t>
            </a:r>
            <a:r>
              <a:rPr lang="ru-RU" sz="1050" b="1" dirty="0" err="1" smtClean="0"/>
              <a:t>місцеве</a:t>
            </a:r>
            <a:r>
              <a:rPr lang="ru-RU" sz="1050" b="1" dirty="0" smtClean="0"/>
              <a:t> </a:t>
            </a:r>
            <a:r>
              <a:rPr lang="ru-RU" sz="1050" b="1" dirty="0" err="1" smtClean="0"/>
              <a:t>самоврядування</a:t>
            </a:r>
            <a:r>
              <a:rPr lang="ru-RU" sz="1050" b="1" dirty="0" smtClean="0"/>
              <a:t>, </a:t>
            </a:r>
            <a:r>
              <a:rPr lang="ru-RU" sz="1050" b="1" dirty="0" err="1" smtClean="0"/>
              <a:t>які</a:t>
            </a:r>
            <a:r>
              <a:rPr lang="ru-RU" sz="1050" b="1" dirty="0" smtClean="0"/>
              <a:t> </a:t>
            </a:r>
            <a:r>
              <a:rPr lang="ru-RU" sz="1050" b="1" dirty="0" err="1" smtClean="0"/>
              <a:t>спираються</a:t>
            </a:r>
            <a:r>
              <a:rPr lang="ru-RU" sz="1050" b="1" dirty="0" smtClean="0"/>
              <a:t> </a:t>
            </a:r>
            <a:r>
              <a:rPr lang="ru-RU" sz="1050" b="1" dirty="0" err="1" smtClean="0"/>
              <a:t>на</a:t>
            </a:r>
            <a:r>
              <a:rPr lang="ru-RU" sz="1050" b="1" dirty="0" smtClean="0"/>
              <a:t> </a:t>
            </a:r>
            <a:r>
              <a:rPr lang="ru-RU" sz="1050" b="1" dirty="0" err="1" smtClean="0"/>
              <a:t>нормативне</a:t>
            </a:r>
            <a:r>
              <a:rPr lang="ru-RU" sz="1050" b="1" dirty="0" smtClean="0"/>
              <a:t> </a:t>
            </a:r>
            <a:r>
              <a:rPr lang="ru-RU" sz="1050" b="1" dirty="0" err="1" smtClean="0"/>
              <a:t>визначення</a:t>
            </a:r>
            <a:r>
              <a:rPr lang="ru-RU" sz="1050" b="1" dirty="0" smtClean="0"/>
              <a:t>, </a:t>
            </a:r>
            <a:r>
              <a:rPr lang="ru-RU" sz="1050" b="1" dirty="0" err="1" smtClean="0"/>
              <a:t>що</a:t>
            </a:r>
            <a:r>
              <a:rPr lang="ru-RU" sz="1050" b="1" dirty="0" smtClean="0"/>
              <a:t> </a:t>
            </a:r>
            <a:r>
              <a:rPr lang="ru-RU" sz="1050" b="1" dirty="0" err="1" smtClean="0"/>
              <a:t>міститься</a:t>
            </a:r>
            <a:r>
              <a:rPr lang="ru-RU" sz="1050" b="1" dirty="0" smtClean="0"/>
              <a:t> в </a:t>
            </a:r>
            <a:r>
              <a:rPr lang="ru-RU" sz="1050" b="1" dirty="0" err="1" smtClean="0"/>
              <a:t>Європейській</a:t>
            </a:r>
            <a:r>
              <a:rPr lang="ru-RU" sz="1050" b="1" dirty="0" smtClean="0"/>
              <a:t> </a:t>
            </a:r>
            <a:r>
              <a:rPr lang="ru-RU" sz="1050" b="1" dirty="0" err="1" smtClean="0"/>
              <a:t>Хартії</a:t>
            </a:r>
            <a:r>
              <a:rPr lang="ru-RU" sz="1050" b="1" dirty="0" smtClean="0"/>
              <a:t> </a:t>
            </a:r>
            <a:r>
              <a:rPr lang="ru-RU" sz="1050" b="1" dirty="0" err="1" smtClean="0"/>
              <a:t>місцевого</a:t>
            </a:r>
            <a:r>
              <a:rPr lang="ru-RU" sz="1050" b="1" dirty="0" smtClean="0"/>
              <a:t> </a:t>
            </a:r>
            <a:r>
              <a:rPr lang="ru-RU" sz="1050" b="1" dirty="0" err="1" smtClean="0"/>
              <a:t>самоврядування</a:t>
            </a:r>
            <a:r>
              <a:rPr lang="ru-RU" sz="1050" b="1" dirty="0" smtClean="0"/>
              <a:t> 1985 року: </a:t>
            </a:r>
            <a:endParaRPr lang="ru-RU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 smtClean="0"/>
              <a:t>1. </a:t>
            </a:r>
            <a:r>
              <a:rPr lang="ru-RU" sz="1600" i="1" dirty="0" err="1" smtClean="0"/>
              <a:t>Місцеве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самоврядування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означає</a:t>
            </a:r>
            <a:r>
              <a:rPr lang="ru-RU" sz="1600" i="1" dirty="0" smtClean="0"/>
              <a:t> право </a:t>
            </a:r>
            <a:r>
              <a:rPr lang="ru-RU" sz="1600" i="1" dirty="0" err="1" smtClean="0"/>
              <a:t>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спроможність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місцевих</a:t>
            </a:r>
            <a:r>
              <a:rPr lang="ru-RU" sz="1600" i="1" dirty="0" smtClean="0"/>
              <a:t> властей, в межах закону, </a:t>
            </a:r>
            <a:r>
              <a:rPr lang="ru-RU" sz="1600" i="1" dirty="0" err="1" smtClean="0"/>
              <a:t>здійснювати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регулювання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управління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суттєвою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часткою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публічних</a:t>
            </a:r>
            <a:r>
              <a:rPr lang="ru-RU" sz="1600" i="1" dirty="0" smtClean="0"/>
              <a:t> справ, </a:t>
            </a:r>
            <a:r>
              <a:rPr lang="ru-RU" sz="1600" i="1" dirty="0" err="1" smtClean="0"/>
              <a:t>які</a:t>
            </a:r>
            <a:r>
              <a:rPr lang="ru-RU" sz="1600" i="1" dirty="0" smtClean="0"/>
              <a:t> належать до </a:t>
            </a:r>
            <a:r>
              <a:rPr lang="ru-RU" sz="1600" i="1" dirty="0" err="1" smtClean="0"/>
              <a:t>їхньої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компетенції</a:t>
            </a:r>
            <a:r>
              <a:rPr lang="ru-RU" sz="1600" i="1" dirty="0" smtClean="0"/>
              <a:t>, в </a:t>
            </a:r>
            <a:r>
              <a:rPr lang="ru-RU" sz="1600" i="1" dirty="0" err="1" smtClean="0"/>
              <a:t>інтересах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місцевого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населення</a:t>
            </a:r>
            <a:r>
              <a:rPr lang="ru-RU" sz="1600" i="1" dirty="0" smtClean="0"/>
              <a:t>.</a:t>
            </a:r>
            <a:endParaRPr lang="ru-RU" sz="1600" dirty="0" smtClean="0"/>
          </a:p>
          <a:p>
            <a:r>
              <a:rPr lang="ru-RU" sz="1600" i="1" dirty="0" smtClean="0"/>
              <a:t>2. </a:t>
            </a:r>
            <a:r>
              <a:rPr lang="ru-RU" sz="1600" i="1" dirty="0" err="1" smtClean="0"/>
              <a:t>Це</a:t>
            </a:r>
            <a:r>
              <a:rPr lang="ru-RU" sz="1600" i="1" dirty="0" smtClean="0"/>
              <a:t> право </a:t>
            </a:r>
            <a:r>
              <a:rPr lang="ru-RU" sz="1600" i="1" dirty="0" err="1" smtClean="0"/>
              <a:t>здійснюється</a:t>
            </a:r>
            <a:r>
              <a:rPr lang="ru-RU" sz="1600" i="1" dirty="0" smtClean="0"/>
              <a:t> радами </a:t>
            </a:r>
            <a:r>
              <a:rPr lang="ru-RU" sz="1600" i="1" dirty="0" err="1" smtClean="0"/>
              <a:t>або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зборами</a:t>
            </a:r>
            <a:r>
              <a:rPr lang="ru-RU" sz="1600" i="1" dirty="0" smtClean="0"/>
              <a:t>, члени </a:t>
            </a:r>
            <a:r>
              <a:rPr lang="ru-RU" sz="1600" i="1" dirty="0" err="1" smtClean="0"/>
              <a:t>яких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вільно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обираються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таємним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голосуванням</a:t>
            </a:r>
            <a:r>
              <a:rPr lang="ru-RU" sz="1600" i="1" dirty="0" smtClean="0"/>
              <a:t> на </a:t>
            </a:r>
            <a:r>
              <a:rPr lang="ru-RU" sz="1600" i="1" dirty="0" err="1" smtClean="0"/>
              <a:t>основі</a:t>
            </a:r>
            <a:r>
              <a:rPr lang="ru-RU" sz="1600" i="1" dirty="0" smtClean="0"/>
              <a:t> прямого, </a:t>
            </a:r>
            <a:r>
              <a:rPr lang="ru-RU" sz="1600" i="1" dirty="0" err="1" smtClean="0"/>
              <a:t>рівного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загального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виборчого</a:t>
            </a:r>
            <a:r>
              <a:rPr lang="ru-RU" sz="1600" i="1" dirty="0" smtClean="0"/>
              <a:t> права </a:t>
            </a:r>
            <a:r>
              <a:rPr lang="ru-RU" sz="1600" i="1" dirty="0" err="1" smtClean="0"/>
              <a:t>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які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можуть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мати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підзвітні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їм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виконавчі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органи</a:t>
            </a:r>
            <a:r>
              <a:rPr lang="ru-RU" sz="1600" i="1" dirty="0" smtClean="0"/>
              <a:t>. </a:t>
            </a:r>
            <a:r>
              <a:rPr lang="ru-RU" sz="1600" i="1" dirty="0" err="1" smtClean="0"/>
              <a:t>Це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положення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ніяким</a:t>
            </a:r>
            <a:r>
              <a:rPr lang="ru-RU" sz="1600" i="1" dirty="0" smtClean="0"/>
              <a:t> чином не </a:t>
            </a:r>
            <a:r>
              <a:rPr lang="ru-RU" sz="1600" i="1" dirty="0" err="1" smtClean="0"/>
              <a:t>заважає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використанню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зборів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громадян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референдумів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або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будь-якої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іншої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форми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прямої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участі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громадян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якщо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це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дозволяється</a:t>
            </a:r>
            <a:r>
              <a:rPr lang="ru-RU" sz="1600" i="1" dirty="0" smtClean="0"/>
              <a:t> законом.</a:t>
            </a:r>
            <a:endParaRPr lang="ru-RU" sz="1600" dirty="0" smtClean="0"/>
          </a:p>
          <a:p>
            <a:r>
              <a:rPr lang="ru-RU" sz="1600" dirty="0" smtClean="0"/>
              <a:t>З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визначення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випливає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b="1" i="1" dirty="0" err="1" smtClean="0"/>
              <a:t>об’єктом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місцевого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самоврядування</a:t>
            </a:r>
            <a:r>
              <a:rPr lang="ru-RU" sz="1600" b="1" i="1" dirty="0" smtClean="0"/>
              <a:t> </a:t>
            </a:r>
            <a:r>
              <a:rPr lang="ru-RU" sz="1600" dirty="0" err="1" smtClean="0"/>
              <a:t>виступає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частка</a:t>
            </a:r>
            <a:r>
              <a:rPr lang="ru-RU" sz="1600" dirty="0" smtClean="0"/>
              <a:t> </a:t>
            </a:r>
            <a:r>
              <a:rPr lang="ru-RU" sz="1600" dirty="0" err="1" smtClean="0"/>
              <a:t>публічних</a:t>
            </a:r>
            <a:r>
              <a:rPr lang="ru-RU" sz="1600" dirty="0" smtClean="0"/>
              <a:t> (</a:t>
            </a:r>
            <a:r>
              <a:rPr lang="ru-RU" sz="1600" dirty="0" err="1" smtClean="0"/>
              <a:t>громадських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суспільних</a:t>
            </a:r>
            <a:r>
              <a:rPr lang="ru-RU" sz="1600" dirty="0" smtClean="0"/>
              <a:t>) справ, яку </a:t>
            </a:r>
            <a:r>
              <a:rPr lang="ru-RU" sz="1600" dirty="0" err="1" smtClean="0"/>
              <a:t>становлять</a:t>
            </a:r>
            <a:r>
              <a:rPr lang="ru-RU" sz="1600" dirty="0" smtClean="0"/>
              <a:t> </a:t>
            </a:r>
            <a:r>
              <a:rPr lang="ru-RU" sz="1600" b="1" i="1" dirty="0" err="1" smtClean="0"/>
              <a:t>питання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місцевого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значення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тобто</a:t>
            </a:r>
            <a:r>
              <a:rPr lang="ru-RU" sz="1600" dirty="0" smtClean="0"/>
              <a:t> </a:t>
            </a:r>
            <a:r>
              <a:rPr lang="ru-RU" sz="1600" dirty="0" err="1" smtClean="0"/>
              <a:t>такі</a:t>
            </a:r>
            <a:r>
              <a:rPr lang="ru-RU" sz="1600" dirty="0" smtClean="0"/>
              <a:t> </a:t>
            </a:r>
            <a:r>
              <a:rPr lang="ru-RU" sz="1600" dirty="0" err="1" smtClean="0"/>
              <a:t>питання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мають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локально-територіальний</a:t>
            </a:r>
            <a:r>
              <a:rPr lang="ru-RU" sz="1600" dirty="0" smtClean="0"/>
              <a:t> характер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виникають</a:t>
            </a:r>
            <a:r>
              <a:rPr lang="ru-RU" sz="1600" dirty="0" smtClean="0"/>
              <a:t> в </a:t>
            </a:r>
            <a:r>
              <a:rPr lang="ru-RU" sz="1600" dirty="0" err="1" smtClean="0"/>
              <a:t>процесі</a:t>
            </a:r>
            <a:r>
              <a:rPr lang="ru-RU" sz="1600" dirty="0" smtClean="0"/>
              <a:t> </a:t>
            </a:r>
            <a:r>
              <a:rPr lang="ru-RU" sz="1600" dirty="0" err="1" smtClean="0"/>
              <a:t>функціонування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територіальної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громади</a:t>
            </a:r>
            <a:r>
              <a:rPr lang="ru-RU" sz="1600" dirty="0" smtClean="0"/>
              <a:t>, </a:t>
            </a:r>
            <a:r>
              <a:rPr lang="ru-RU" sz="1600" dirty="0" err="1" smtClean="0"/>
              <a:t>задоволення</a:t>
            </a:r>
            <a:r>
              <a:rPr lang="ru-RU" sz="1600" dirty="0" smtClean="0"/>
              <a:t> потреб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членів</a:t>
            </a:r>
            <a:r>
              <a:rPr lang="ru-RU" sz="1600" dirty="0" smtClean="0"/>
              <a:t>. </a:t>
            </a:r>
            <a:r>
              <a:rPr lang="ru-RU" sz="1600" dirty="0" err="1" smtClean="0"/>
              <a:t>Ці</a:t>
            </a:r>
            <a:r>
              <a:rPr lang="ru-RU" sz="1600" dirty="0" smtClean="0"/>
              <a:t> </a:t>
            </a:r>
            <a:r>
              <a:rPr lang="ru-RU" sz="1600" dirty="0" err="1" smtClean="0"/>
              <a:t>питання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носять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комплексний</a:t>
            </a:r>
            <a:r>
              <a:rPr lang="ru-RU" sz="1600" dirty="0" smtClean="0"/>
              <a:t> характер, </a:t>
            </a:r>
            <a:r>
              <a:rPr lang="ru-RU" sz="1600" dirty="0" err="1" smtClean="0"/>
              <a:t>оскільки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пов’язані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реалізацією</a:t>
            </a:r>
            <a:r>
              <a:rPr lang="ru-RU" sz="1600" dirty="0" smtClean="0"/>
              <a:t> </a:t>
            </a:r>
            <a:r>
              <a:rPr lang="ru-RU" sz="1600" dirty="0" err="1" smtClean="0"/>
              <a:t>інтересів</a:t>
            </a:r>
            <a:r>
              <a:rPr lang="ru-RU" sz="1600" dirty="0" smtClean="0"/>
              <a:t> </a:t>
            </a:r>
            <a:r>
              <a:rPr lang="ru-RU" sz="1600" dirty="0" err="1" smtClean="0"/>
              <a:t>членів</a:t>
            </a:r>
            <a:r>
              <a:rPr lang="ru-RU" sz="1600" dirty="0" smtClean="0"/>
              <a:t> </a:t>
            </a:r>
            <a:r>
              <a:rPr lang="ru-RU" sz="1600" dirty="0" err="1" smtClean="0"/>
              <a:t>територіальної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громади</a:t>
            </a:r>
            <a:r>
              <a:rPr lang="ru-RU" sz="1600" dirty="0" smtClean="0"/>
              <a:t> в </a:t>
            </a:r>
            <a:r>
              <a:rPr lang="ru-RU" sz="1600" dirty="0" err="1" smtClean="0"/>
              <a:t>усіх</a:t>
            </a:r>
            <a:r>
              <a:rPr lang="ru-RU" sz="1600" dirty="0" smtClean="0"/>
              <a:t> сферах </a:t>
            </a:r>
            <a:r>
              <a:rPr lang="ru-RU" sz="1600" dirty="0" err="1" smtClean="0"/>
              <a:t>місцевого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життя</a:t>
            </a:r>
            <a:r>
              <a:rPr lang="ru-RU" sz="1600" dirty="0" smtClean="0"/>
              <a:t>: </a:t>
            </a:r>
            <a:r>
              <a:rPr lang="ru-RU" sz="1600" dirty="0" err="1" smtClean="0"/>
              <a:t>економіка</a:t>
            </a:r>
            <a:r>
              <a:rPr lang="ru-RU" sz="1600" dirty="0" smtClean="0"/>
              <a:t>, </a:t>
            </a:r>
            <a:r>
              <a:rPr lang="ru-RU" sz="1600" dirty="0" err="1" smtClean="0"/>
              <a:t>освіта</a:t>
            </a:r>
            <a:r>
              <a:rPr lang="ru-RU" sz="1600" dirty="0" smtClean="0"/>
              <a:t>, культура, </a:t>
            </a:r>
            <a:r>
              <a:rPr lang="ru-RU" sz="1600" dirty="0" err="1" smtClean="0"/>
              <a:t>громадський</a:t>
            </a:r>
            <a:r>
              <a:rPr lang="ru-RU" sz="1600" dirty="0" smtClean="0"/>
              <a:t> порядок 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Конституція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України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розглядає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місцеве</a:t>
            </a:r>
            <a:r>
              <a:rPr lang="ru-RU" sz="1600" dirty="0" smtClean="0"/>
              <a:t> </a:t>
            </a:r>
            <a:r>
              <a:rPr lang="ru-RU" sz="1600" dirty="0" err="1" smtClean="0"/>
              <a:t>самоврядування</a:t>
            </a:r>
            <a:r>
              <a:rPr lang="ru-RU" sz="1600" dirty="0" smtClean="0"/>
              <a:t> як </a:t>
            </a:r>
            <a:r>
              <a:rPr lang="ru-RU" sz="1600" dirty="0" err="1" smtClean="0"/>
              <a:t>багатогранне</a:t>
            </a:r>
            <a:r>
              <a:rPr lang="ru-RU" sz="1600" dirty="0" smtClean="0"/>
              <a:t> та </a:t>
            </a:r>
            <a:r>
              <a:rPr lang="ru-RU" sz="1600" dirty="0" err="1" smtClean="0"/>
              <a:t>комплексне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політико-правове</a:t>
            </a:r>
            <a:r>
              <a:rPr lang="ru-RU" sz="1600" dirty="0" smtClean="0"/>
              <a:t> </a:t>
            </a:r>
            <a:r>
              <a:rPr lang="ru-RU" sz="1600" dirty="0" err="1" smtClean="0"/>
              <a:t>явище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характеризується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сторін</a:t>
            </a:r>
            <a:r>
              <a:rPr lang="ru-RU" sz="1600" dirty="0" smtClean="0"/>
              <a:t>. Перш за все, </a:t>
            </a:r>
            <a:r>
              <a:rPr lang="ru-RU" sz="1600" dirty="0" err="1" smtClean="0"/>
              <a:t>конституційні</a:t>
            </a:r>
            <a:r>
              <a:rPr lang="ru-RU" sz="1600" dirty="0" smtClean="0"/>
              <a:t> </a:t>
            </a:r>
            <a:r>
              <a:rPr lang="ru-RU" sz="1600" dirty="0" err="1" smtClean="0"/>
              <a:t>норми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закріплюють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місцеве</a:t>
            </a:r>
            <a:r>
              <a:rPr lang="ru-RU" sz="1600" dirty="0" smtClean="0"/>
              <a:t> </a:t>
            </a:r>
            <a:r>
              <a:rPr lang="ru-RU" sz="1600" dirty="0" err="1" smtClean="0"/>
              <a:t>самоврядування</a:t>
            </a:r>
            <a:r>
              <a:rPr lang="ru-RU" sz="1600" dirty="0" smtClean="0"/>
              <a:t> як </a:t>
            </a:r>
            <a:r>
              <a:rPr lang="ru-RU" sz="1600" dirty="0" err="1" smtClean="0"/>
              <a:t>важливу</a:t>
            </a:r>
            <a:r>
              <a:rPr lang="ru-RU" sz="1600" dirty="0" smtClean="0"/>
              <a:t> </a:t>
            </a:r>
            <a:r>
              <a:rPr lang="ru-RU" sz="1600" b="1" i="1" dirty="0" smtClean="0"/>
              <a:t>форму </a:t>
            </a:r>
            <a:r>
              <a:rPr lang="ru-RU" sz="1600" b="1" i="1" dirty="0" err="1" smtClean="0"/>
              <a:t>народовладдя</a:t>
            </a:r>
            <a:r>
              <a:rPr lang="ru-RU" sz="1600" dirty="0" smtClean="0"/>
              <a:t>, а принцип </a:t>
            </a:r>
            <a:r>
              <a:rPr lang="ru-RU" sz="1600" dirty="0" err="1" smtClean="0"/>
              <a:t>визнання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гарантованості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місцевого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самоврядування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віднесено</a:t>
            </a:r>
            <a:r>
              <a:rPr lang="ru-RU" sz="1600" dirty="0" smtClean="0"/>
              <a:t> до </a:t>
            </a:r>
            <a:r>
              <a:rPr lang="ru-RU" sz="1600" b="1" i="1" dirty="0" smtClean="0"/>
              <a:t>засад </a:t>
            </a:r>
            <a:r>
              <a:rPr lang="ru-RU" sz="1600" b="1" i="1" dirty="0" err="1" smtClean="0"/>
              <a:t>конституційного</a:t>
            </a:r>
            <a:r>
              <a:rPr lang="ru-RU" sz="1600" b="1" i="1" dirty="0" smtClean="0"/>
              <a:t> ладу </a:t>
            </a:r>
            <a:r>
              <a:rPr lang="ru-RU" sz="1600" b="1" i="1" dirty="0" err="1" smtClean="0"/>
              <a:t>України</a:t>
            </a:r>
            <a:r>
              <a:rPr lang="ru-RU" sz="1600" dirty="0" smtClean="0"/>
              <a:t> (ст. 5, 7, 19, 38 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Конституції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України</a:t>
            </a:r>
            <a:r>
              <a:rPr lang="ru-RU" sz="1600" dirty="0" smtClean="0"/>
              <a:t>).</a:t>
            </a:r>
          </a:p>
          <a:p>
            <a:r>
              <a:rPr lang="ru-RU" sz="1600" dirty="0" err="1" smtClean="0"/>
              <a:t>Більш</a:t>
            </a:r>
            <a:r>
              <a:rPr lang="ru-RU" sz="1600" dirty="0" smtClean="0"/>
              <a:t> </a:t>
            </a:r>
            <a:r>
              <a:rPr lang="ru-RU" sz="1600" dirty="0" err="1" smtClean="0"/>
              <a:t>детальне</a:t>
            </a:r>
            <a:r>
              <a:rPr lang="ru-RU" sz="1600" dirty="0" smtClean="0"/>
              <a:t> </a:t>
            </a:r>
            <a:r>
              <a:rPr lang="ru-RU" sz="1600" dirty="0" err="1" smtClean="0"/>
              <a:t>визначення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місцевого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самоврядування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дається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Законі</a:t>
            </a:r>
            <a:r>
              <a:rPr lang="ru-RU" sz="1600" dirty="0" smtClean="0"/>
              <a:t> “Про </a:t>
            </a:r>
            <a:r>
              <a:rPr lang="ru-RU" sz="1600" dirty="0" err="1" smtClean="0"/>
              <a:t>місцеве</a:t>
            </a:r>
            <a:r>
              <a:rPr lang="ru-RU" sz="1600" dirty="0" smtClean="0"/>
              <a:t> </a:t>
            </a:r>
            <a:r>
              <a:rPr lang="ru-RU" sz="1600" dirty="0" err="1" smtClean="0"/>
              <a:t>самоврядування</a:t>
            </a:r>
            <a:r>
              <a:rPr lang="ru-RU" sz="1600" dirty="0" smtClean="0"/>
              <a:t> в </a:t>
            </a:r>
            <a:r>
              <a:rPr lang="ru-RU" sz="1600" dirty="0" err="1" smtClean="0"/>
              <a:t>Україні</a:t>
            </a:r>
            <a:r>
              <a:rPr lang="ru-RU" sz="1600" dirty="0" smtClean="0"/>
              <a:t>”: </a:t>
            </a:r>
            <a:r>
              <a:rPr lang="ru-RU" sz="1600" i="1" dirty="0" smtClean="0"/>
              <a:t>“</a:t>
            </a:r>
            <a:r>
              <a:rPr lang="ru-RU" sz="1600" i="1" dirty="0" err="1" smtClean="0"/>
              <a:t>Місцеве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самоврядування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Україні</a:t>
            </a:r>
            <a:r>
              <a:rPr lang="ru-RU" sz="1600" i="1" dirty="0" smtClean="0"/>
              <a:t>– </a:t>
            </a:r>
            <a:r>
              <a:rPr lang="ru-RU" sz="1600" i="1" dirty="0" err="1" smtClean="0"/>
              <a:t>це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гарантоване</a:t>
            </a:r>
            <a:r>
              <a:rPr lang="ru-RU" sz="1600" i="1" dirty="0" smtClean="0"/>
              <a:t> державою право та реальна </a:t>
            </a:r>
            <a:r>
              <a:rPr lang="ru-RU" sz="1600" i="1" dirty="0" err="1" smtClean="0"/>
              <a:t>здатність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територіальної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громади</a:t>
            </a:r>
            <a:r>
              <a:rPr lang="ru-RU" sz="1600" i="1" dirty="0" smtClean="0"/>
              <a:t>– </a:t>
            </a:r>
            <a:r>
              <a:rPr lang="ru-RU" sz="1600" i="1" dirty="0" err="1" smtClean="0"/>
              <a:t>жителів</a:t>
            </a:r>
            <a:r>
              <a:rPr lang="ru-RU" sz="1600" i="1" dirty="0" smtClean="0"/>
              <a:t> села </a:t>
            </a:r>
            <a:r>
              <a:rPr lang="ru-RU" sz="1600" i="1" dirty="0" err="1" smtClean="0"/>
              <a:t>чи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добровільного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об’єднання</a:t>
            </a:r>
            <a:r>
              <a:rPr lang="ru-RU" sz="1600" i="1" dirty="0" smtClean="0"/>
              <a:t> в </a:t>
            </a:r>
            <a:r>
              <a:rPr lang="ru-RU" sz="1600" i="1" dirty="0" err="1" smtClean="0"/>
              <a:t>сільську</a:t>
            </a:r>
            <a:r>
              <a:rPr lang="ru-RU" sz="1600" i="1" dirty="0" smtClean="0"/>
              <a:t> громаду </a:t>
            </a:r>
            <a:r>
              <a:rPr lang="ru-RU" sz="1600" i="1" dirty="0" err="1" smtClean="0"/>
              <a:t>жителів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кількох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сіл</a:t>
            </a:r>
            <a:r>
              <a:rPr lang="ru-RU" sz="1600" i="1" dirty="0" smtClean="0"/>
              <a:t>, селища, </a:t>
            </a:r>
            <a:r>
              <a:rPr lang="ru-RU" sz="1600" i="1" dirty="0" err="1" smtClean="0"/>
              <a:t>міста</a:t>
            </a:r>
            <a:r>
              <a:rPr lang="ru-RU" sz="1600" i="1" dirty="0" smtClean="0"/>
              <a:t>– </a:t>
            </a:r>
            <a:r>
              <a:rPr lang="ru-RU" sz="1600" i="1" dirty="0" err="1" smtClean="0"/>
              <a:t>самостійно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або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під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відповідальність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органів</a:t>
            </a:r>
            <a:r>
              <a:rPr lang="ru-RU" sz="1600" i="1" dirty="0" smtClean="0"/>
              <a:t> та </a:t>
            </a:r>
            <a:r>
              <a:rPr lang="ru-RU" sz="1600" i="1" dirty="0" err="1" smtClean="0"/>
              <a:t>посадових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осіб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місцевого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самоврядування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вирішувати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питання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місцевого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значення</a:t>
            </a:r>
            <a:r>
              <a:rPr lang="ru-RU" sz="1600" i="1" dirty="0" smtClean="0"/>
              <a:t> в межах </a:t>
            </a:r>
            <a:r>
              <a:rPr lang="ru-RU" sz="1600" i="1" dirty="0" err="1" smtClean="0"/>
              <a:t>Конституції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законів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України</a:t>
            </a:r>
            <a:r>
              <a:rPr lang="ru-RU" sz="1600" i="1" dirty="0" smtClean="0"/>
              <a:t>”.</a:t>
            </a:r>
            <a:endParaRPr lang="ru-RU" sz="1600" dirty="0" smtClean="0"/>
          </a:p>
          <a:p>
            <a:r>
              <a:rPr lang="ru-RU" sz="1100" dirty="0" smtClean="0"/>
              <a:t/>
            </a:r>
            <a:br>
              <a:rPr lang="ru-RU" sz="1100" dirty="0" smtClean="0"/>
            </a:br>
            <a:endParaRPr lang="ru-RU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214290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 smtClean="0"/>
              <a:t>Найбільше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поширення</a:t>
            </a:r>
            <a:r>
              <a:rPr lang="ru-RU" sz="1600" b="1" dirty="0" smtClean="0"/>
              <a:t> в </a:t>
            </a:r>
            <a:r>
              <a:rPr lang="ru-RU" sz="1600" b="1" dirty="0" err="1" smtClean="0"/>
              <a:t>сучасному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світі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отримали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дві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основні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моделі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місцевого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самоврядування</a:t>
            </a:r>
            <a:r>
              <a:rPr lang="ru-RU" sz="1600" dirty="0" smtClean="0"/>
              <a:t> – </a:t>
            </a:r>
            <a:r>
              <a:rPr lang="ru-RU" sz="1600" i="1" dirty="0" err="1" smtClean="0"/>
              <a:t>англосаксонська</a:t>
            </a:r>
            <a:r>
              <a:rPr lang="ru-RU" sz="1600" i="1" dirty="0" smtClean="0"/>
              <a:t> (</a:t>
            </a:r>
            <a:r>
              <a:rPr lang="ru-RU" sz="1600" i="1" dirty="0" err="1" smtClean="0"/>
              <a:t>англо-американська</a:t>
            </a:r>
            <a:r>
              <a:rPr lang="ru-RU" sz="1600" i="1" dirty="0" smtClean="0"/>
              <a:t>)</a:t>
            </a:r>
            <a:r>
              <a:rPr lang="ru-RU" sz="1600" dirty="0" smtClean="0"/>
              <a:t> та </a:t>
            </a:r>
            <a:r>
              <a:rPr lang="ru-RU" sz="1600" i="1" dirty="0" smtClean="0"/>
              <a:t>континентальна</a:t>
            </a:r>
            <a:r>
              <a:rPr lang="ru-RU" sz="1600" dirty="0" smtClean="0"/>
              <a:t> (</a:t>
            </a:r>
            <a:r>
              <a:rPr lang="ru-RU" sz="1600" dirty="0" err="1" smtClean="0"/>
              <a:t>французька</a:t>
            </a:r>
            <a:r>
              <a:rPr lang="ru-RU" sz="1600" dirty="0" smtClean="0"/>
              <a:t>).</a:t>
            </a:r>
          </a:p>
          <a:p>
            <a:r>
              <a:rPr lang="ru-RU" sz="1600" b="1" i="1" dirty="0" err="1" smtClean="0"/>
              <a:t>Англосаксонська</a:t>
            </a:r>
            <a:r>
              <a:rPr lang="ru-RU" sz="1600" b="1" i="1" dirty="0" smtClean="0"/>
              <a:t> </a:t>
            </a:r>
            <a:r>
              <a:rPr lang="ru-RU" sz="1600" b="1" i="1" dirty="0" smtClean="0"/>
              <a:t>модель</a:t>
            </a:r>
            <a:r>
              <a:rPr lang="ru-RU" sz="1600" dirty="0" smtClean="0"/>
              <a:t> </a:t>
            </a:r>
            <a:r>
              <a:rPr lang="ru-RU" sz="1600" dirty="0" err="1" smtClean="0"/>
              <a:t>сформувалася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результаті</a:t>
            </a:r>
            <a:r>
              <a:rPr lang="ru-RU" sz="1600" dirty="0" smtClean="0"/>
              <a:t> </a:t>
            </a:r>
            <a:r>
              <a:rPr lang="ru-RU" sz="1600" dirty="0" err="1" smtClean="0"/>
              <a:t>поступового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входження</a:t>
            </a:r>
            <a:r>
              <a:rPr lang="ru-RU" sz="1600" dirty="0" smtClean="0"/>
              <a:t> систем </a:t>
            </a:r>
            <a:r>
              <a:rPr lang="ru-RU" sz="1600" dirty="0" err="1" smtClean="0"/>
              <a:t>управління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містами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середньовічної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Англії</a:t>
            </a:r>
            <a:r>
              <a:rPr lang="ru-RU" sz="1600" dirty="0" smtClean="0"/>
              <a:t> в </a:t>
            </a:r>
            <a:r>
              <a:rPr lang="ru-RU" sz="1600" dirty="0" err="1" smtClean="0"/>
              <a:t>державний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механізм</a:t>
            </a:r>
            <a:r>
              <a:rPr lang="ru-RU" sz="1600" dirty="0" smtClean="0"/>
              <a:t> </a:t>
            </a:r>
            <a:r>
              <a:rPr lang="ru-RU" sz="1600" dirty="0" err="1" smtClean="0"/>
              <a:t>управління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країною</a:t>
            </a:r>
            <a:r>
              <a:rPr lang="ru-RU" sz="1600" dirty="0" smtClean="0"/>
              <a:t>. </a:t>
            </a:r>
            <a:r>
              <a:rPr lang="ru-RU" sz="1600" dirty="0" err="1" smtClean="0"/>
              <a:t>Характерними</a:t>
            </a:r>
            <a:r>
              <a:rPr lang="ru-RU" sz="1600" dirty="0" smtClean="0"/>
              <a:t> рисами </a:t>
            </a:r>
            <a:r>
              <a:rPr lang="ru-RU" sz="1600" dirty="0" err="1" smtClean="0"/>
              <a:t>цієї</a:t>
            </a:r>
            <a:r>
              <a:rPr lang="ru-RU" sz="1600" dirty="0" smtClean="0"/>
              <a:t> </a:t>
            </a:r>
            <a:r>
              <a:rPr lang="ru-RU" sz="1600" dirty="0" err="1" smtClean="0"/>
              <a:t>системи</a:t>
            </a:r>
            <a:r>
              <a:rPr lang="ru-RU" sz="1600" dirty="0" smtClean="0"/>
              <a:t> є:</a:t>
            </a:r>
          </a:p>
          <a:p>
            <a:r>
              <a:rPr lang="ru-RU" sz="1600" dirty="0" err="1" smtClean="0"/>
              <a:t>значна</a:t>
            </a:r>
            <a:r>
              <a:rPr lang="ru-RU" sz="1600" dirty="0" smtClean="0"/>
              <a:t> </a:t>
            </a:r>
            <a:r>
              <a:rPr lang="ru-RU" sz="1600" dirty="0" err="1" smtClean="0"/>
              <a:t>автономія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органів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місцевого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самоврядування</a:t>
            </a:r>
            <a:r>
              <a:rPr lang="ru-RU" sz="1600" dirty="0" smtClean="0"/>
              <a:t> по </a:t>
            </a:r>
            <a:r>
              <a:rPr lang="ru-RU" sz="1600" dirty="0" err="1" smtClean="0"/>
              <a:t>відношенню</a:t>
            </a:r>
            <a:r>
              <a:rPr lang="ru-RU" sz="1600" dirty="0" smtClean="0"/>
              <a:t> до </a:t>
            </a:r>
            <a:r>
              <a:rPr lang="ru-RU" sz="1600" dirty="0" err="1" smtClean="0"/>
              <a:t>державної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влади</a:t>
            </a:r>
            <a:r>
              <a:rPr lang="ru-RU" sz="1600" dirty="0" smtClean="0"/>
              <a:t>;</a:t>
            </a:r>
          </a:p>
          <a:p>
            <a:r>
              <a:rPr lang="ru-RU" sz="1600" dirty="0" err="1" smtClean="0"/>
              <a:t>відсутність</a:t>
            </a:r>
            <a:r>
              <a:rPr lang="ru-RU" sz="1600" dirty="0" smtClean="0"/>
              <a:t> на </a:t>
            </a:r>
            <a:r>
              <a:rPr lang="ru-RU" sz="1600" dirty="0" err="1" smtClean="0"/>
              <a:t>місцях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повноважних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представників</a:t>
            </a:r>
            <a:r>
              <a:rPr lang="ru-RU" sz="1600" dirty="0" smtClean="0"/>
              <a:t> </a:t>
            </a:r>
            <a:r>
              <a:rPr lang="ru-RU" sz="1600" dirty="0" err="1" smtClean="0"/>
              <a:t>центральної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влади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б </a:t>
            </a:r>
            <a:r>
              <a:rPr lang="ru-RU" sz="1600" dirty="0" err="1" smtClean="0"/>
              <a:t>опікали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органи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місцевого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самоврядування</a:t>
            </a:r>
            <a:r>
              <a:rPr lang="ru-RU" sz="1600" dirty="0" smtClean="0"/>
              <a:t>;</a:t>
            </a:r>
          </a:p>
          <a:p>
            <a:r>
              <a:rPr lang="ru-RU" sz="1600" dirty="0" err="1" smtClean="0"/>
              <a:t>виборність</a:t>
            </a:r>
            <a:r>
              <a:rPr lang="ru-RU" sz="1600" dirty="0" smtClean="0"/>
              <a:t> ряду </a:t>
            </a:r>
            <a:r>
              <a:rPr lang="ru-RU" sz="1600" dirty="0" err="1" smtClean="0"/>
              <a:t>посадових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осіб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місцевого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самоврядування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територіальною</a:t>
            </a:r>
            <a:r>
              <a:rPr lang="ru-RU" sz="1600" dirty="0" smtClean="0"/>
              <a:t> громадою (</a:t>
            </a:r>
            <a:r>
              <a:rPr lang="ru-RU" sz="1600" dirty="0" err="1" smtClean="0"/>
              <a:t>наприклад</a:t>
            </a:r>
            <a:r>
              <a:rPr lang="ru-RU" sz="1600" dirty="0" smtClean="0"/>
              <a:t>, шериф, клерк </a:t>
            </a:r>
            <a:r>
              <a:rPr lang="ru-RU" sz="1600" dirty="0" err="1" smtClean="0"/>
              <a:t>громади</a:t>
            </a:r>
            <a:r>
              <a:rPr lang="ru-RU" sz="1600" dirty="0" smtClean="0"/>
              <a:t>, скарбник, коронер, </a:t>
            </a:r>
            <a:r>
              <a:rPr lang="ru-RU" sz="1600" dirty="0" err="1" smtClean="0"/>
              <a:t>регістратор</a:t>
            </a:r>
            <a:r>
              <a:rPr lang="ru-RU" sz="1600" dirty="0" smtClean="0"/>
              <a:t>, </a:t>
            </a:r>
            <a:r>
              <a:rPr lang="ru-RU" sz="1600" dirty="0" err="1" smtClean="0"/>
              <a:t>податковий</a:t>
            </a:r>
            <a:r>
              <a:rPr lang="ru-RU" sz="1600" dirty="0" smtClean="0"/>
              <a:t> </a:t>
            </a:r>
            <a:r>
              <a:rPr lang="ru-RU" sz="1600" dirty="0" err="1" smtClean="0"/>
              <a:t>інспектор</a:t>
            </a:r>
            <a:r>
              <a:rPr lang="ru-RU" sz="1600" dirty="0" smtClean="0"/>
              <a:t> 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);</a:t>
            </a:r>
          </a:p>
          <a:p>
            <a:r>
              <a:rPr lang="ru-RU" sz="1600" dirty="0" err="1" smtClean="0"/>
              <a:t>функціонування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органів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місцевого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самоврядування</a:t>
            </a:r>
            <a:r>
              <a:rPr lang="ru-RU" sz="1600" dirty="0" smtClean="0"/>
              <a:t> </a:t>
            </a:r>
            <a:r>
              <a:rPr lang="ru-RU" sz="1600" i="1" dirty="0" err="1" smtClean="0"/>
              <a:t>виключно</a:t>
            </a:r>
            <a:r>
              <a:rPr lang="ru-RU" sz="1600" i="1" dirty="0" smtClean="0"/>
              <a:t> в межах </a:t>
            </a:r>
            <a:r>
              <a:rPr lang="ru-RU" sz="1600" i="1" dirty="0" err="1" smtClean="0"/>
              <a:t>своєї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компетенції</a:t>
            </a:r>
            <a:r>
              <a:rPr lang="ru-RU" sz="1600" dirty="0" smtClean="0"/>
              <a:t>, </a:t>
            </a:r>
            <a:r>
              <a:rPr lang="ru-RU" sz="1600" dirty="0" err="1" smtClean="0"/>
              <a:t>закріпленої</a:t>
            </a:r>
            <a:r>
              <a:rPr lang="ru-RU" sz="1600" dirty="0" smtClean="0"/>
              <a:t> в </a:t>
            </a:r>
            <a:r>
              <a:rPr lang="ru-RU" sz="1600" dirty="0" err="1" smtClean="0"/>
              <a:t>законі</a:t>
            </a:r>
            <a:r>
              <a:rPr lang="ru-RU" sz="1600" dirty="0" smtClean="0"/>
              <a:t>, </a:t>
            </a:r>
            <a:r>
              <a:rPr lang="ru-RU" sz="1600" dirty="0" err="1" smtClean="0"/>
              <a:t>тобто</a:t>
            </a:r>
            <a:r>
              <a:rPr lang="ru-RU" sz="1600" dirty="0" smtClean="0"/>
              <a:t>, </a:t>
            </a:r>
            <a:r>
              <a:rPr lang="ru-RU" sz="1600" dirty="0" err="1" smtClean="0"/>
              <a:t>повноваження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місцевого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самоврядування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визначаються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згідно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i="1" dirty="0" err="1" smtClean="0"/>
              <a:t>позитивним</a:t>
            </a:r>
            <a:r>
              <a:rPr lang="ru-RU" sz="1600" i="1" dirty="0" smtClean="0"/>
              <a:t> принципом правового  </a:t>
            </a:r>
            <a:r>
              <a:rPr lang="ru-RU" sz="1600" i="1" dirty="0" err="1" smtClean="0"/>
              <a:t>регулювання</a:t>
            </a:r>
            <a:r>
              <a:rPr lang="ru-RU" sz="1600" dirty="0" smtClean="0"/>
              <a:t> (</a:t>
            </a:r>
            <a:r>
              <a:rPr lang="ru-RU" sz="1600" dirty="0" err="1" smtClean="0"/>
              <a:t>органи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місцевого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самоврядування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можуть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лише</a:t>
            </a:r>
            <a:r>
              <a:rPr lang="ru-RU" sz="1600" dirty="0" smtClean="0"/>
              <a:t> те,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прямо </a:t>
            </a:r>
            <a:r>
              <a:rPr lang="ru-RU" sz="1600" dirty="0" err="1" smtClean="0"/>
              <a:t>передбачено</a:t>
            </a:r>
            <a:r>
              <a:rPr lang="ru-RU" sz="1600" dirty="0" smtClean="0"/>
              <a:t> законом</a:t>
            </a:r>
            <a:r>
              <a:rPr lang="ru-RU" sz="1600" dirty="0" smtClean="0"/>
              <a:t>).</a:t>
            </a:r>
            <a:endParaRPr lang="ru-RU" sz="1600" dirty="0" smtClean="0"/>
          </a:p>
          <a:p>
            <a:r>
              <a:rPr lang="ru-RU" sz="1600" b="1" i="1" dirty="0" smtClean="0"/>
              <a:t>Континентальна модель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результатом </a:t>
            </a:r>
            <a:r>
              <a:rPr lang="ru-RU" sz="1600" dirty="0" err="1" smtClean="0"/>
              <a:t>тривалої</a:t>
            </a:r>
            <a:r>
              <a:rPr lang="ru-RU" sz="1600" dirty="0" smtClean="0"/>
              <a:t> </a:t>
            </a:r>
            <a:r>
              <a:rPr lang="ru-RU" sz="1600" dirty="0" err="1" smtClean="0"/>
              <a:t>еволюції</a:t>
            </a:r>
            <a:r>
              <a:rPr lang="ru-RU" sz="1600" dirty="0" smtClean="0"/>
              <a:t> </a:t>
            </a:r>
            <a:r>
              <a:rPr lang="ru-RU" sz="1600" dirty="0" err="1" smtClean="0"/>
              <a:t>римської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системи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організації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влади</a:t>
            </a:r>
            <a:r>
              <a:rPr lang="ru-RU" sz="1600" dirty="0" smtClean="0"/>
              <a:t> на </a:t>
            </a:r>
            <a:r>
              <a:rPr lang="ru-RU" sz="1600" dirty="0" err="1" smtClean="0"/>
              <a:t>місцях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вона </a:t>
            </a:r>
            <a:r>
              <a:rPr lang="ru-RU" sz="1600" dirty="0" err="1" smtClean="0"/>
              <a:t>характеризується</a:t>
            </a:r>
            <a:r>
              <a:rPr lang="ru-RU" sz="1600" dirty="0" smtClean="0"/>
              <a:t> такими </a:t>
            </a:r>
            <a:r>
              <a:rPr lang="ru-RU" sz="1600" dirty="0" err="1" smtClean="0"/>
              <a:t>основними</a:t>
            </a:r>
            <a:r>
              <a:rPr lang="ru-RU" sz="1600" dirty="0" smtClean="0"/>
              <a:t> рисами: </a:t>
            </a:r>
          </a:p>
          <a:p>
            <a:r>
              <a:rPr lang="ru-RU" sz="1600" dirty="0" err="1" smtClean="0"/>
              <a:t>більш</a:t>
            </a:r>
            <a:r>
              <a:rPr lang="ru-RU" sz="1600" dirty="0" smtClean="0"/>
              <a:t> </a:t>
            </a:r>
            <a:r>
              <a:rPr lang="ru-RU" sz="1600" dirty="0" err="1" smtClean="0"/>
              <a:t>високим</a:t>
            </a:r>
            <a:r>
              <a:rPr lang="ru-RU" sz="1600" dirty="0" smtClean="0"/>
              <a:t> (у </a:t>
            </a:r>
            <a:r>
              <a:rPr lang="ru-RU" sz="1600" dirty="0" err="1" smtClean="0"/>
              <a:t>порівнянні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англо-американською</a:t>
            </a:r>
            <a:r>
              <a:rPr lang="ru-RU" sz="1600" dirty="0" smtClean="0"/>
              <a:t> </a:t>
            </a:r>
            <a:r>
              <a:rPr lang="ru-RU" sz="1600" dirty="0" err="1" smtClean="0"/>
              <a:t>моделлю</a:t>
            </a:r>
            <a:r>
              <a:rPr lang="ru-RU" sz="1600" dirty="0" smtClean="0"/>
              <a:t>) </a:t>
            </a:r>
            <a:r>
              <a:rPr lang="ru-RU" sz="1600" dirty="0" err="1" smtClean="0"/>
              <a:t>ступенем</a:t>
            </a:r>
            <a:r>
              <a:rPr lang="ru-RU" sz="1600" dirty="0" smtClean="0"/>
              <a:t> </a:t>
            </a:r>
            <a:r>
              <a:rPr lang="ru-RU" sz="1600" dirty="0" err="1" smtClean="0"/>
              <a:t>централізації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управління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наявністю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органів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місцевого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управління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вертикальною </a:t>
            </a:r>
            <a:r>
              <a:rPr lang="ru-RU" sz="1600" dirty="0" err="1" smtClean="0"/>
              <a:t>підпорядкованістю</a:t>
            </a:r>
            <a:r>
              <a:rPr lang="ru-RU" sz="1600" dirty="0" smtClean="0"/>
              <a:t>; </a:t>
            </a:r>
          </a:p>
          <a:p>
            <a:r>
              <a:rPr lang="ru-RU" sz="1600" dirty="0" err="1" smtClean="0"/>
              <a:t>повноваження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місцевого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самоврядування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визначаються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згідно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i="1" dirty="0" err="1" smtClean="0"/>
              <a:t>негативним</a:t>
            </a:r>
            <a:r>
              <a:rPr lang="ru-RU" sz="1600" i="1" dirty="0" smtClean="0"/>
              <a:t> принципом правового </a:t>
            </a:r>
            <a:r>
              <a:rPr lang="ru-RU" sz="1600" i="1" dirty="0" err="1" smtClean="0"/>
              <a:t>регулювання</a:t>
            </a:r>
            <a:r>
              <a:rPr lang="ru-RU" sz="1600" dirty="0" smtClean="0"/>
              <a:t> (органам </a:t>
            </a:r>
            <a:r>
              <a:rPr lang="ru-RU" sz="1600" dirty="0" err="1" smtClean="0"/>
              <a:t>місцевого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самоврядування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дозволяється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робити</a:t>
            </a:r>
            <a:r>
              <a:rPr lang="ru-RU" sz="1600" dirty="0" smtClean="0"/>
              <a:t> все,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не заборонено законом).</a:t>
            </a:r>
          </a:p>
          <a:p>
            <a:r>
              <a:rPr lang="ru-RU" sz="1600" dirty="0" smtClean="0"/>
              <a:t>В </a:t>
            </a:r>
            <a:r>
              <a:rPr lang="ru-RU" sz="1600" dirty="0" err="1" smtClean="0"/>
              <a:t>деяких</a:t>
            </a:r>
            <a:r>
              <a:rPr lang="ru-RU" sz="1600" dirty="0" smtClean="0"/>
              <a:t> державах </a:t>
            </a:r>
            <a:r>
              <a:rPr lang="ru-RU" sz="1600" dirty="0" err="1" smtClean="0"/>
              <a:t>започаткована</a:t>
            </a:r>
            <a:r>
              <a:rPr lang="ru-RU" sz="1600" dirty="0" smtClean="0"/>
              <a:t> </a:t>
            </a:r>
            <a:r>
              <a:rPr lang="ru-RU" sz="1600" dirty="0" err="1" smtClean="0"/>
              <a:t>така</a:t>
            </a:r>
            <a:r>
              <a:rPr lang="ru-RU" sz="1600" dirty="0" smtClean="0"/>
              <a:t> система </a:t>
            </a:r>
            <a:r>
              <a:rPr lang="ru-RU" sz="1600" dirty="0" err="1" smtClean="0"/>
              <a:t>організації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влади</a:t>
            </a:r>
            <a:r>
              <a:rPr lang="ru-RU" sz="1600" dirty="0" smtClean="0"/>
              <a:t> на </a:t>
            </a:r>
            <a:r>
              <a:rPr lang="ru-RU" sz="1600" dirty="0" err="1" smtClean="0"/>
              <a:t>місцях</a:t>
            </a:r>
            <a:r>
              <a:rPr lang="ru-RU" sz="1600" dirty="0" smtClean="0"/>
              <a:t>, яка </a:t>
            </a:r>
            <a:r>
              <a:rPr lang="ru-RU" sz="1600" dirty="0" err="1" smtClean="0"/>
              <a:t>характеризується</a:t>
            </a:r>
            <a:r>
              <a:rPr lang="ru-RU" sz="1600" dirty="0" smtClean="0"/>
              <a:t> рисами як </a:t>
            </a:r>
            <a:r>
              <a:rPr lang="ru-RU" sz="1600" dirty="0" err="1" smtClean="0"/>
              <a:t>англо-американської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континентальної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моделі</a:t>
            </a:r>
            <a:r>
              <a:rPr lang="ru-RU" sz="1600" dirty="0" smtClean="0"/>
              <a:t>, 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дає</a:t>
            </a:r>
            <a:r>
              <a:rPr lang="ru-RU" sz="1600" dirty="0" smtClean="0"/>
              <a:t> </a:t>
            </a:r>
            <a:r>
              <a:rPr lang="ru-RU" sz="1600" dirty="0" err="1" smtClean="0"/>
              <a:t>підстави</a:t>
            </a:r>
            <a:r>
              <a:rPr lang="ru-RU" sz="1600" dirty="0" smtClean="0"/>
              <a:t> </a:t>
            </a:r>
            <a:r>
              <a:rPr lang="ru-RU" sz="1600" dirty="0" err="1" smtClean="0"/>
              <a:t>виділити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третю</a:t>
            </a:r>
            <a:r>
              <a:rPr lang="ru-RU" sz="1600" dirty="0" smtClean="0"/>
              <a:t> –  </a:t>
            </a:r>
            <a:r>
              <a:rPr lang="ru-RU" sz="1600" b="1" i="1" dirty="0" err="1" smtClean="0"/>
              <a:t>змішану</a:t>
            </a:r>
            <a:r>
              <a:rPr lang="ru-RU" sz="1600" b="1" i="1" dirty="0" smtClean="0"/>
              <a:t> модель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20</TotalTime>
  <Words>560</Words>
  <PresentationFormat>Экран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Техническая</vt:lpstr>
      <vt:lpstr>Місцеве самоврядування в Україні</vt:lpstr>
      <vt:lpstr>.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Місцеве самоврядування в Україні</dc:title>
  <cp:lastModifiedBy>Пользователь</cp:lastModifiedBy>
  <cp:revision>4</cp:revision>
  <dcterms:modified xsi:type="dcterms:W3CDTF">2013-02-05T18:29:36Z</dcterms:modified>
</cp:coreProperties>
</file>