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735" autoAdjust="0"/>
    <p:restoredTop sz="94660"/>
  </p:normalViewPr>
  <p:slideViewPr>
    <p:cSldViewPr>
      <p:cViewPr varScale="1">
        <p:scale>
          <a:sx n="70" d="100"/>
          <a:sy n="70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7001">
              <a:schemeClr val="accent1">
                <a:lumMod val="50000"/>
              </a:schemeClr>
            </a:gs>
            <a:gs pos="32001">
              <a:srgbClr val="7D8496"/>
            </a:gs>
            <a:gs pos="47000">
              <a:srgbClr val="FF0000"/>
            </a:gs>
            <a:gs pos="85001">
              <a:srgbClr val="7D8496"/>
            </a:gs>
            <a:gs pos="100000">
              <a:schemeClr val="accent4">
                <a:lumMod val="7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rds.yahoo.com/_ylt=A9ibyGW7KHxF.qkAzCOjzbkF;_ylu=X3oDMTA4NDgyNWN0BHNlYwNwcm9m/SIG=12k06ujjg/EXP=1165851195/**http%3a/www.grinfo.narod.ru/History/history_1/images/image1_6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9ibyGW7KHxF.qkAzCOjzbkF;_ylu=X3oDMTA4NDgyNWN0BHNlYwNwcm9m/SIG=12k06ujjg/EXP=1165851195/**http%3a/www.grinfo.narod.ru/History/history_1/images/image1_6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hrono.ru/img/portrety/sokrat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</a:rPr>
              <a:t>Античні філософи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14884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uk-UA" dirty="0" smtClean="0">
                <a:solidFill>
                  <a:schemeClr val="bg1"/>
                </a:solidFill>
              </a:rPr>
              <a:t>Учня 5г.-Б класу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                                     Бендаса Юрія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Plato-Socrates-Aristo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1381125"/>
            <a:ext cx="7334250" cy="409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11500" dirty="0" smtClean="0">
                <a:solidFill>
                  <a:srgbClr val="FFFF00"/>
                </a:solidFill>
              </a:rPr>
              <a:t>Платон</a:t>
            </a:r>
            <a:endParaRPr lang="ru-RU" sz="11500" dirty="0">
              <a:solidFill>
                <a:srgbClr val="FFFF00"/>
              </a:solidFill>
            </a:endParaRPr>
          </a:p>
        </p:txBody>
      </p:sp>
      <p:pic>
        <p:nvPicPr>
          <p:cNvPr id="5" name="Picture 1031" descr="i?id=22718480&amp;tov=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3314290" cy="46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(427-347 до н.е.)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  </a:t>
            </a:r>
            <a:r>
              <a:rPr lang="ru-RU" sz="2400" dirty="0" err="1" smtClean="0">
                <a:solidFill>
                  <a:schemeClr val="bg1"/>
                </a:solidFill>
              </a:rPr>
              <a:t>найбільший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філософ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Стародавньої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Греції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учень</a:t>
            </a:r>
            <a:r>
              <a:rPr lang="ru-RU" sz="2400" dirty="0" smtClean="0">
                <a:solidFill>
                  <a:schemeClr val="bg1"/>
                </a:solidFill>
              </a:rPr>
              <a:t> Сократа, </a:t>
            </a:r>
            <a:r>
              <a:rPr lang="ru-RU" sz="2400" dirty="0" err="1" smtClean="0">
                <a:solidFill>
                  <a:schemeClr val="bg1"/>
                </a:solidFill>
              </a:rPr>
              <a:t>засновник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власної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філософської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школи</a:t>
            </a:r>
            <a:r>
              <a:rPr lang="ru-RU" sz="2400" dirty="0" smtClean="0">
                <a:solidFill>
                  <a:schemeClr val="bg1"/>
                </a:solidFill>
              </a:rPr>
              <a:t> - </a:t>
            </a:r>
            <a:r>
              <a:rPr lang="ru-RU" sz="2400" dirty="0" err="1" smtClean="0">
                <a:solidFill>
                  <a:schemeClr val="bg1"/>
                </a:solidFill>
              </a:rPr>
              <a:t>Академії</a:t>
            </a:r>
            <a:r>
              <a:rPr lang="ru-RU" sz="2400" dirty="0" smtClean="0">
                <a:solidFill>
                  <a:schemeClr val="bg1"/>
                </a:solidFill>
              </a:rPr>
              <a:t>, основоположник </a:t>
            </a:r>
            <a:r>
              <a:rPr lang="ru-RU" sz="2400" dirty="0" err="1" smtClean="0">
                <a:solidFill>
                  <a:schemeClr val="bg1"/>
                </a:solidFill>
              </a:rPr>
              <a:t>ідеалістичного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напрямку</a:t>
            </a:r>
            <a:r>
              <a:rPr lang="ru-RU" sz="2400" dirty="0" smtClean="0">
                <a:solidFill>
                  <a:schemeClr val="bg1"/>
                </a:solidFill>
              </a:rPr>
              <a:t> у </a:t>
            </a:r>
            <a:r>
              <a:rPr lang="ru-RU" sz="240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Його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справжнє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ім'я</a:t>
            </a:r>
            <a:r>
              <a:rPr lang="ru-RU" sz="2400" dirty="0" smtClean="0">
                <a:solidFill>
                  <a:schemeClr val="bg1"/>
                </a:solidFill>
              </a:rPr>
              <a:t> - </a:t>
            </a:r>
            <a:r>
              <a:rPr lang="ru-RU" sz="2400" dirty="0" err="1" smtClean="0">
                <a:solidFill>
                  <a:schemeClr val="bg1"/>
                </a:solidFill>
              </a:rPr>
              <a:t>Аристокл</a:t>
            </a:r>
            <a:r>
              <a:rPr lang="ru-RU" sz="2400" dirty="0" smtClean="0">
                <a:solidFill>
                  <a:schemeClr val="bg1"/>
                </a:solidFill>
              </a:rPr>
              <a:t>, Платон - </a:t>
            </a:r>
            <a:r>
              <a:rPr lang="ru-RU" sz="2400" dirty="0" err="1" smtClean="0">
                <a:solidFill>
                  <a:schemeClr val="bg1"/>
                </a:solidFill>
              </a:rPr>
              <a:t>псевдонім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33 -0.67136 L -5.55556E-7 -4.4958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3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FF00"/>
                </a:solidFill>
              </a:rPr>
              <a:t>Загальна</a:t>
            </a:r>
            <a:r>
              <a:rPr lang="ru-RU" sz="3600" dirty="0" smtClean="0">
                <a:solidFill>
                  <a:srgbClr val="FFFF00"/>
                </a:solidFill>
              </a:rPr>
              <a:t> характеристика </a:t>
            </a:r>
            <a:r>
              <a:rPr lang="ru-RU" sz="3600" dirty="0" err="1" smtClean="0">
                <a:solidFill>
                  <a:srgbClr val="FFFF00"/>
                </a:solidFill>
              </a:rPr>
              <a:t>філософії</a:t>
            </a:r>
            <a:r>
              <a:rPr lang="ru-RU" sz="3600" dirty="0" smtClean="0">
                <a:solidFill>
                  <a:srgbClr val="FFFF00"/>
                </a:solidFill>
              </a:rPr>
              <a:t> Платона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Філософська</a:t>
            </a:r>
            <a:r>
              <a:rPr lang="ru-RU" dirty="0" smtClean="0">
                <a:solidFill>
                  <a:schemeClr val="bg1"/>
                </a:solidFill>
              </a:rPr>
              <a:t> система Платона - перша завершена синтетична </a:t>
            </a:r>
            <a:r>
              <a:rPr lang="ru-RU" dirty="0" err="1" smtClean="0">
                <a:solidFill>
                  <a:schemeClr val="bg1"/>
                </a:solidFill>
              </a:rPr>
              <a:t>концепція</a:t>
            </a:r>
            <a:r>
              <a:rPr lang="ru-RU" dirty="0" smtClean="0">
                <a:solidFill>
                  <a:schemeClr val="bg1"/>
                </a:solidFill>
              </a:rPr>
              <a:t> , де через призму ? </a:t>
            </a:r>
            <a:r>
              <a:rPr lang="ru-RU" dirty="0" err="1" smtClean="0">
                <a:solidFill>
                  <a:schemeClr val="bg1"/>
                </a:solidFill>
              </a:rPr>
              <a:t>вчення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ідеях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розглядалися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філософії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онтологія</a:t>
            </a:r>
            <a:r>
              <a:rPr lang="ru-RU" dirty="0" smtClean="0">
                <a:solidFill>
                  <a:schemeClr val="bg1"/>
                </a:solidFill>
              </a:rPr>
              <a:t> , ? </a:t>
            </a:r>
            <a:r>
              <a:rPr lang="ru-RU" dirty="0" err="1" smtClean="0">
                <a:solidFill>
                  <a:schemeClr val="bg1"/>
                </a:solidFill>
              </a:rPr>
              <a:t>гносеологія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етика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естетика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філософія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політики</a:t>
            </a:r>
            <a:r>
              <a:rPr lang="ru-RU" dirty="0" smtClean="0">
                <a:solidFill>
                  <a:schemeClr val="bg1"/>
                </a:solidFill>
              </a:rPr>
              <a:t> 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Головним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філософії</a:t>
            </a:r>
            <a:r>
              <a:rPr lang="ru-RU" dirty="0" smtClean="0">
                <a:solidFill>
                  <a:schemeClr val="bg1"/>
                </a:solidFill>
              </a:rPr>
              <a:t> Платона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вчення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. Є </a:t>
            </a:r>
            <a:r>
              <a:rPr lang="ru-RU" dirty="0" err="1" smtClean="0">
                <a:solidFill>
                  <a:schemeClr val="bg1"/>
                </a:solidFill>
              </a:rPr>
              <a:t>матеріальний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, в </a:t>
            </a:r>
            <a:r>
              <a:rPr lang="ru-RU" dirty="0" err="1" smtClean="0">
                <a:solidFill>
                  <a:schemeClr val="bg1"/>
                </a:solidFill>
              </a:rPr>
              <a:t>якому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живе</a:t>
            </a:r>
            <a:r>
              <a:rPr lang="ru-RU" dirty="0" smtClean="0">
                <a:solidFill>
                  <a:schemeClr val="bg1"/>
                </a:solidFill>
              </a:rPr>
              <a:t> ? </a:t>
            </a:r>
            <a:r>
              <a:rPr lang="ru-RU" dirty="0" err="1" smtClean="0">
                <a:solidFill>
                  <a:schemeClr val="bg1"/>
                </a:solidFill>
              </a:rPr>
              <a:t>Чоловік</a:t>
            </a:r>
            <a:r>
              <a:rPr lang="ru-RU" dirty="0" smtClean="0">
                <a:solidFill>
                  <a:schemeClr val="bg1"/>
                </a:solidFill>
              </a:rPr>
              <a:t>. Але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несотворімость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незнищенність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вічний</a:t>
            </a:r>
            <a:r>
              <a:rPr lang="ru-RU" dirty="0" smtClean="0">
                <a:solidFill>
                  <a:schemeClr val="bg1"/>
                </a:solidFill>
              </a:rPr>
              <a:t> 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причини , ? </a:t>
            </a:r>
            <a:r>
              <a:rPr lang="ru-RU" dirty="0" err="1" smtClean="0">
                <a:solidFill>
                  <a:schemeClr val="bg1"/>
                </a:solidFill>
              </a:rPr>
              <a:t>Чистих</a:t>
            </a:r>
            <a:r>
              <a:rPr lang="ru-RU" dirty="0" smtClean="0">
                <a:solidFill>
                  <a:schemeClr val="bg1"/>
                </a:solidFill>
              </a:rPr>
              <a:t> форм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сутностей</a:t>
            </a:r>
            <a:r>
              <a:rPr lang="ru-RU" dirty="0" smtClean="0">
                <a:solidFill>
                  <a:schemeClr val="bg1"/>
                </a:solidFill>
              </a:rPr>
              <a:t> речей.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позначається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поняттям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буття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«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Окрема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річ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матеріальною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копією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первісної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( </a:t>
            </a:r>
            <a:r>
              <a:rPr lang="ru-RU" dirty="0" err="1" smtClean="0">
                <a:solidFill>
                  <a:schemeClr val="bg1"/>
                </a:solidFill>
              </a:rPr>
              <a:t>ейдосу</a:t>
            </a:r>
            <a:r>
              <a:rPr lang="ru-RU" dirty="0" smtClean="0">
                <a:solidFill>
                  <a:schemeClr val="bg1"/>
                </a:solidFill>
              </a:rPr>
              <a:t> ) . </a:t>
            </a:r>
            <a:r>
              <a:rPr lang="ru-RU" dirty="0" err="1" smtClean="0">
                <a:solidFill>
                  <a:schemeClr val="bg1"/>
                </a:solidFill>
              </a:rPr>
              <a:t>Матеріальні</a:t>
            </a:r>
            <a:r>
              <a:rPr lang="ru-RU" dirty="0" smtClean="0">
                <a:solidFill>
                  <a:schemeClr val="bg1"/>
                </a:solidFill>
              </a:rPr>
              <a:t> ? </a:t>
            </a:r>
            <a:r>
              <a:rPr lang="ru-RU" dirty="0" err="1" smtClean="0">
                <a:solidFill>
                  <a:schemeClr val="bg1"/>
                </a:solidFill>
              </a:rPr>
              <a:t>Речі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мінливі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часом </a:t>
            </a:r>
            <a:r>
              <a:rPr lang="ru-RU" dirty="0" err="1" smtClean="0">
                <a:solidFill>
                  <a:schemeClr val="bg1"/>
                </a:solidFill>
              </a:rPr>
              <a:t>припиняють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існування</a:t>
            </a:r>
            <a:r>
              <a:rPr lang="ru-RU" dirty="0" smtClean="0">
                <a:solidFill>
                  <a:schemeClr val="bg1"/>
                </a:solidFill>
              </a:rPr>
              <a:t> ;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незмінні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​​- причини речей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причина </a:t>
            </a:r>
            <a:r>
              <a:rPr lang="ru-RU" dirty="0" err="1" smtClean="0">
                <a:solidFill>
                  <a:schemeClr val="bg1"/>
                </a:solidFill>
              </a:rPr>
              <a:t>світу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цілому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вони не </a:t>
            </a:r>
            <a:r>
              <a:rPr lang="ru-RU" dirty="0" err="1" smtClean="0">
                <a:solidFill>
                  <a:schemeClr val="bg1"/>
                </a:solidFill>
              </a:rPr>
              <a:t>присутні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світі</a:t>
            </a:r>
            <a:r>
              <a:rPr lang="ru-RU" dirty="0" smtClean="0">
                <a:solidFill>
                  <a:schemeClr val="bg1"/>
                </a:solidFill>
              </a:rPr>
              <a:t>. Вони </a:t>
            </a:r>
            <a:r>
              <a:rPr lang="ru-RU" dirty="0" err="1" smtClean="0">
                <a:solidFill>
                  <a:schemeClr val="bg1"/>
                </a:solidFill>
              </a:rPr>
              <a:t>перебувають</a:t>
            </a:r>
            <a:r>
              <a:rPr lang="ru-RU" dirty="0" smtClean="0">
                <a:solidFill>
                  <a:schemeClr val="bg1"/>
                </a:solidFill>
              </a:rPr>
              <a:t> в ? </a:t>
            </a:r>
            <a:r>
              <a:rPr lang="ru-RU" dirty="0" err="1" smtClean="0">
                <a:solidFill>
                  <a:schemeClr val="bg1"/>
                </a:solidFill>
              </a:rPr>
              <a:t>Душі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 душа </a:t>
            </a:r>
            <a:r>
              <a:rPr lang="ru-RU" dirty="0" err="1" smtClean="0">
                <a:solidFill>
                  <a:schemeClr val="bg1"/>
                </a:solidFill>
              </a:rPr>
              <a:t>містить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оскільки</a:t>
            </a:r>
            <a:r>
              <a:rPr lang="ru-RU" dirty="0" smtClean="0">
                <a:solidFill>
                  <a:schemeClr val="bg1"/>
                </a:solidFill>
              </a:rPr>
              <a:t> вона до </a:t>
            </a:r>
            <a:r>
              <a:rPr lang="ru-RU" dirty="0" err="1" smtClean="0">
                <a:solidFill>
                  <a:schemeClr val="bg1"/>
                </a:solidFill>
              </a:rPr>
              <a:t>вселення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тіло</a:t>
            </a:r>
            <a:r>
              <a:rPr lang="ru-RU" dirty="0" smtClean="0">
                <a:solidFill>
                  <a:schemeClr val="bg1"/>
                </a:solidFill>
              </a:rPr>
              <a:t> мешкала в ? </a:t>
            </a:r>
            <a:r>
              <a:rPr lang="ru-RU" dirty="0" err="1" smtClean="0">
                <a:solidFill>
                  <a:schemeClr val="bg1"/>
                </a:solidFill>
              </a:rPr>
              <a:t>Світі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 . Тому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пізнає</a:t>
            </a:r>
            <a:r>
              <a:rPr lang="ru-RU" dirty="0" smtClean="0">
                <a:solidFill>
                  <a:schemeClr val="bg1"/>
                </a:solidFill>
              </a:rPr>
              <a:t> не через </a:t>
            </a:r>
            <a:r>
              <a:rPr lang="ru-RU" dirty="0" err="1" smtClean="0">
                <a:solidFill>
                  <a:schemeClr val="bg1"/>
                </a:solidFill>
              </a:rPr>
              <a:t>почуття</a:t>
            </a:r>
            <a:r>
              <a:rPr lang="ru-RU" dirty="0" smtClean="0">
                <a:solidFill>
                  <a:schemeClr val="bg1"/>
                </a:solidFill>
              </a:rPr>
              <a:t> , а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« </a:t>
            </a:r>
            <a:r>
              <a:rPr lang="ru-RU" dirty="0" err="1" smtClean="0">
                <a:solidFill>
                  <a:schemeClr val="bg1"/>
                </a:solidFill>
              </a:rPr>
              <a:t>пригадування</a:t>
            </a:r>
            <a:r>
              <a:rPr lang="ru-RU" dirty="0" smtClean="0">
                <a:solidFill>
                  <a:schemeClr val="bg1"/>
                </a:solidFill>
              </a:rPr>
              <a:t> » </a:t>
            </a:r>
            <a:r>
              <a:rPr lang="ru-RU" dirty="0" err="1" smtClean="0">
                <a:solidFill>
                  <a:schemeClr val="bg1"/>
                </a:solidFill>
              </a:rPr>
              <a:t>розуму</a:t>
            </a:r>
            <a:r>
              <a:rPr lang="ru-RU" dirty="0" smtClean="0">
                <a:solidFill>
                  <a:schemeClr val="bg1"/>
                </a:solidFill>
              </a:rPr>
              <a:t> . ? </a:t>
            </a:r>
            <a:r>
              <a:rPr lang="ru-RU" dirty="0" err="1" smtClean="0">
                <a:solidFill>
                  <a:schemeClr val="bg1"/>
                </a:solidFill>
              </a:rPr>
              <a:t>Матеріальний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пізнається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 - « </a:t>
            </a:r>
            <a:r>
              <a:rPr lang="ru-RU" dirty="0" err="1" smtClean="0">
                <a:solidFill>
                  <a:schemeClr val="bg1"/>
                </a:solidFill>
              </a:rPr>
              <a:t>пригадується</a:t>
            </a:r>
            <a:r>
              <a:rPr lang="ru-RU" dirty="0" smtClean="0">
                <a:solidFill>
                  <a:schemeClr val="bg1"/>
                </a:solidFill>
              </a:rPr>
              <a:t> ». </a:t>
            </a:r>
            <a:r>
              <a:rPr lang="ru-RU" dirty="0" err="1" smtClean="0">
                <a:solidFill>
                  <a:schemeClr val="bg1"/>
                </a:solidFill>
              </a:rPr>
              <a:t>Цим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душі</a:t>
            </a:r>
            <a:r>
              <a:rPr lang="ru-RU" dirty="0" smtClean="0">
                <a:solidFill>
                  <a:schemeClr val="bg1"/>
                </a:solidFill>
              </a:rPr>
              <a:t> : ? </a:t>
            </a:r>
            <a:r>
              <a:rPr lang="ru-RU" dirty="0" err="1" smtClean="0">
                <a:solidFill>
                  <a:schemeClr val="bg1"/>
                </a:solidFill>
              </a:rPr>
              <a:t>Вищий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рівень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розумний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споглядає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прагне</a:t>
            </a:r>
            <a:r>
              <a:rPr lang="ru-RU" dirty="0" smtClean="0">
                <a:solidFill>
                  <a:schemeClr val="bg1"/>
                </a:solidFill>
              </a:rPr>
              <a:t> до ? Благу 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нижчий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чуттєвий</a:t>
            </a:r>
            <a:r>
              <a:rPr lang="ru-RU" dirty="0" smtClean="0">
                <a:solidFill>
                  <a:schemeClr val="bg1"/>
                </a:solidFill>
              </a:rPr>
              <a:t> ,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пізнає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 речей.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Світу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ієрархія</a:t>
            </a:r>
            <a:r>
              <a:rPr lang="ru-RU" dirty="0" smtClean="0">
                <a:solidFill>
                  <a:schemeClr val="bg1"/>
                </a:solidFill>
              </a:rPr>
              <a:t> . </a:t>
            </a:r>
            <a:r>
              <a:rPr lang="ru-RU" dirty="0" err="1" smtClean="0">
                <a:solidFill>
                  <a:schemeClr val="bg1"/>
                </a:solidFill>
              </a:rPr>
              <a:t>Насамперед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ідея</a:t>
            </a:r>
            <a:r>
              <a:rPr lang="ru-RU" dirty="0" smtClean="0">
                <a:solidFill>
                  <a:schemeClr val="bg1"/>
                </a:solidFill>
              </a:rPr>
              <a:t> « </a:t>
            </a:r>
            <a:r>
              <a:rPr lang="ru-RU" dirty="0" err="1" smtClean="0">
                <a:solidFill>
                  <a:schemeClr val="bg1"/>
                </a:solidFill>
              </a:rPr>
              <a:t>загального</a:t>
            </a:r>
            <a:r>
              <a:rPr lang="ru-RU" dirty="0" smtClean="0">
                <a:solidFill>
                  <a:schemeClr val="bg1"/>
                </a:solidFill>
              </a:rPr>
              <a:t> блага »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« </a:t>
            </a:r>
            <a:r>
              <a:rPr lang="ru-RU" dirty="0" err="1" smtClean="0">
                <a:solidFill>
                  <a:schemeClr val="bg1"/>
                </a:solidFill>
              </a:rPr>
              <a:t>вищого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блага</a:t>
            </a:r>
            <a:r>
              <a:rPr lang="ru-RU" dirty="0" smtClean="0">
                <a:solidFill>
                  <a:schemeClr val="bg1"/>
                </a:solidFill>
              </a:rPr>
              <a:t>». ? </a:t>
            </a:r>
            <a:r>
              <a:rPr lang="ru-RU" dirty="0" err="1" smtClean="0">
                <a:solidFill>
                  <a:schemeClr val="bg1"/>
                </a:solidFill>
              </a:rPr>
              <a:t>Далі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ідеї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людських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цінностей</a:t>
            </a:r>
            <a:r>
              <a:rPr lang="ru-RU" dirty="0" smtClean="0">
                <a:solidFill>
                  <a:schemeClr val="bg1"/>
                </a:solidFill>
              </a:rPr>
              <a:t> ( </a:t>
            </a:r>
            <a:r>
              <a:rPr lang="ru-RU" dirty="0" err="1" smtClean="0">
                <a:solidFill>
                  <a:schemeClr val="bg1"/>
                </a:solidFill>
              </a:rPr>
              <a:t>мудрості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справедливості</a:t>
            </a:r>
            <a:r>
              <a:rPr lang="ru-RU" dirty="0" smtClean="0">
                <a:solidFill>
                  <a:schemeClr val="bg1"/>
                </a:solidFill>
              </a:rPr>
              <a:t> , добра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зла) , </a:t>
            </a:r>
            <a:r>
              <a:rPr lang="ru-RU" dirty="0" err="1" smtClean="0">
                <a:solidFill>
                  <a:schemeClr val="bg1"/>
                </a:solidFill>
              </a:rPr>
              <a:t>відносин</a:t>
            </a:r>
            <a:r>
              <a:rPr lang="ru-RU" dirty="0" smtClean="0">
                <a:solidFill>
                  <a:schemeClr val="bg1"/>
                </a:solidFill>
              </a:rPr>
              <a:t>? (</a:t>
            </a:r>
            <a:r>
              <a:rPr lang="ru-RU" dirty="0" err="1" smtClean="0">
                <a:solidFill>
                  <a:schemeClr val="bg1"/>
                </a:solidFill>
              </a:rPr>
              <a:t>Любові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ненависті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влади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державності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) , </a:t>
            </a:r>
            <a:r>
              <a:rPr lang="ru-RU" dirty="0" err="1" smtClean="0">
                <a:solidFill>
                  <a:schemeClr val="bg1"/>
                </a:solidFill>
              </a:rPr>
              <a:t>властивостей</a:t>
            </a:r>
            <a:r>
              <a:rPr lang="ru-RU" dirty="0" smtClean="0">
                <a:solidFill>
                  <a:schemeClr val="bg1"/>
                </a:solidFill>
              </a:rPr>
              <a:t> речей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т.д.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Теорія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практичний</a:t>
            </a:r>
            <a:r>
              <a:rPr lang="ru-RU" dirty="0" smtClean="0">
                <a:solidFill>
                  <a:schemeClr val="bg1"/>
                </a:solidFill>
              </a:rPr>
              <a:t> аспект - </a:t>
            </a:r>
            <a:r>
              <a:rPr lang="ru-RU" dirty="0" err="1" smtClean="0">
                <a:solidFill>
                  <a:schemeClr val="bg1"/>
                </a:solidFill>
              </a:rPr>
              <a:t>обгрунтування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загальнолюдських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принципів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норм ? </a:t>
            </a:r>
            <a:r>
              <a:rPr lang="ru-RU" dirty="0" err="1" smtClean="0">
                <a:solidFill>
                  <a:schemeClr val="bg1"/>
                </a:solidFill>
              </a:rPr>
              <a:t>Буття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позиції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ідеалів</a:t>
            </a:r>
            <a:r>
              <a:rPr lang="ru-RU" dirty="0" smtClean="0">
                <a:solidFill>
                  <a:schemeClr val="bg1"/>
                </a:solidFill>
              </a:rPr>
              <a:t> « </a:t>
            </a:r>
            <a:r>
              <a:rPr lang="ru-RU" dirty="0" err="1" smtClean="0">
                <a:solidFill>
                  <a:schemeClr val="bg1"/>
                </a:solidFill>
              </a:rPr>
              <a:t>світу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ідей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людина</a:t>
            </a:r>
            <a:r>
              <a:rPr lang="ru-RU" dirty="0" smtClean="0">
                <a:solidFill>
                  <a:schemeClr val="bg1"/>
                </a:solidFill>
              </a:rPr>
              <a:t> повинна </a:t>
            </a:r>
            <a:r>
              <a:rPr lang="ru-RU" dirty="0" err="1" smtClean="0">
                <a:solidFill>
                  <a:schemeClr val="bg1"/>
                </a:solidFill>
              </a:rPr>
              <a:t>оцінювати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навколишній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Така</a:t>
            </a:r>
            <a:r>
              <a:rPr lang="ru-RU" dirty="0" smtClean="0">
                <a:solidFill>
                  <a:schemeClr val="bg1"/>
                </a:solidFill>
              </a:rPr>
              <a:t> ? Система </a:t>
            </a:r>
            <a:r>
              <a:rPr lang="ru-RU" dirty="0" err="1" smtClean="0">
                <a:solidFill>
                  <a:schemeClr val="bg1"/>
                </a:solidFill>
              </a:rPr>
              <a:t>філософії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метафізичної</a:t>
            </a:r>
            <a:r>
              <a:rPr lang="ru-RU" dirty="0" smtClean="0">
                <a:solidFill>
                  <a:schemeClr val="bg1"/>
                </a:solidFill>
              </a:rPr>
              <a:t> (не </a:t>
            </a:r>
            <a:r>
              <a:rPr lang="ru-RU" dirty="0" err="1" smtClean="0">
                <a:solidFill>
                  <a:schemeClr val="bg1"/>
                </a:solidFill>
              </a:rPr>
              <a:t>плутати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метафізичним</a:t>
            </a:r>
            <a:r>
              <a:rPr lang="ru-RU" dirty="0" smtClean="0">
                <a:solidFill>
                  <a:schemeClr val="bg1"/>
                </a:solidFill>
              </a:rPr>
              <a:t> методом 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виникли</a:t>
            </a:r>
            <a:r>
              <a:rPr lang="ru-RU" dirty="0" smtClean="0">
                <a:solidFill>
                  <a:schemeClr val="bg1"/>
                </a:solidFill>
              </a:rPr>
              <a:t> в ? </a:t>
            </a:r>
            <a:r>
              <a:rPr lang="en-US" dirty="0" smtClean="0">
                <a:solidFill>
                  <a:schemeClr val="bg1"/>
                </a:solidFill>
              </a:rPr>
              <a:t>XVI - XVII </a:t>
            </a:r>
            <a:r>
              <a:rPr lang="ru-RU" dirty="0" smtClean="0">
                <a:solidFill>
                  <a:schemeClr val="bg1"/>
                </a:solidFill>
              </a:rPr>
              <a:t>ст. ) 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FF00"/>
                </a:solidFill>
              </a:rPr>
              <a:t>Наукова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  <a:r>
              <a:rPr lang="ru-RU" sz="5400" dirty="0" err="1" smtClean="0">
                <a:solidFill>
                  <a:srgbClr val="FFFF00"/>
                </a:solidFill>
              </a:rPr>
              <a:t>діяльність</a:t>
            </a:r>
            <a:r>
              <a:rPr lang="ru-RU" sz="5400" dirty="0" smtClean="0">
                <a:solidFill>
                  <a:srgbClr val="FFFF00"/>
                </a:solidFill>
              </a:rPr>
              <a:t> Аристотеля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5" name="Picture 1031" descr="image0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429024" cy="4636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bg1"/>
                </a:solidFill>
              </a:rPr>
              <a:t>АРИСТОТЕЛЬ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  (384-322 до н.е.)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  - </a:t>
            </a:r>
            <a:r>
              <a:rPr lang="ru-RU" sz="2600" dirty="0" err="1" smtClean="0">
                <a:solidFill>
                  <a:schemeClr val="bg1"/>
                </a:solidFill>
              </a:rPr>
              <a:t>Вчений-енциклопедист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ru-RU" sz="2600" dirty="0" err="1" smtClean="0">
                <a:solidFill>
                  <a:schemeClr val="bg1"/>
                </a:solidFill>
              </a:rPr>
              <a:t>філософ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     </a:t>
            </a:r>
            <a:r>
              <a:rPr lang="ru-RU" sz="2600" dirty="0" err="1" smtClean="0">
                <a:solidFill>
                  <a:schemeClr val="bg1"/>
                </a:solidFill>
              </a:rPr>
              <a:t>учень</a:t>
            </a:r>
            <a:r>
              <a:rPr lang="ru-RU" sz="2600" dirty="0" smtClean="0">
                <a:solidFill>
                  <a:schemeClr val="bg1"/>
                </a:solidFill>
              </a:rPr>
              <a:t> Платона, </a:t>
            </a:r>
            <a:r>
              <a:rPr lang="ru-RU" sz="2600" dirty="0" err="1" smtClean="0">
                <a:solidFill>
                  <a:schemeClr val="bg1"/>
                </a:solidFill>
              </a:rPr>
              <a:t>вихованець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Олександра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Македонського</a:t>
            </a:r>
            <a:r>
              <a:rPr lang="ru-RU" sz="26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     335 - 322 </a:t>
            </a:r>
            <a:r>
              <a:rPr lang="ru-RU" sz="2600" dirty="0" err="1" smtClean="0">
                <a:solidFill>
                  <a:schemeClr val="bg1"/>
                </a:solidFill>
              </a:rPr>
              <a:t>рр</a:t>
            </a:r>
            <a:r>
              <a:rPr lang="ru-RU" sz="2600" dirty="0" smtClean="0">
                <a:solidFill>
                  <a:schemeClr val="bg1"/>
                </a:solidFill>
              </a:rPr>
              <a:t>.. до н.е. </a:t>
            </a:r>
            <a:r>
              <a:rPr lang="ru-RU" sz="2600" dirty="0" err="1" smtClean="0">
                <a:solidFill>
                  <a:schemeClr val="bg1"/>
                </a:solidFill>
              </a:rPr>
              <a:t>заснував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філософську</a:t>
            </a:r>
            <a:r>
              <a:rPr lang="ru-RU" sz="2600" dirty="0" smtClean="0">
                <a:solidFill>
                  <a:schemeClr val="bg1"/>
                </a:solidFill>
              </a:rPr>
              <a:t> школу </a:t>
            </a:r>
            <a:r>
              <a:rPr lang="ru-RU" sz="2600" dirty="0" smtClean="0">
                <a:solidFill>
                  <a:schemeClr val="bg1"/>
                </a:solidFill>
              </a:rPr>
              <a:t>– </a:t>
            </a:r>
            <a:r>
              <a:rPr lang="ru-RU" sz="2600" dirty="0" err="1" smtClean="0">
                <a:solidFill>
                  <a:schemeClr val="bg1"/>
                </a:solidFill>
              </a:rPr>
              <a:t>Лікей</a:t>
            </a:r>
            <a:r>
              <a:rPr lang="ru-RU" sz="2600" dirty="0" smtClean="0">
                <a:solidFill>
                  <a:schemeClr val="bg1"/>
                </a:solidFill>
              </a:rPr>
              <a:t>. </a:t>
            </a:r>
            <a:r>
              <a:rPr lang="ru-RU" sz="2600" dirty="0" smtClean="0">
                <a:solidFill>
                  <a:schemeClr val="bg1"/>
                </a:solidFill>
              </a:rPr>
              <a:t>(</a:t>
            </a:r>
            <a:r>
              <a:rPr lang="ru-RU" sz="2600" dirty="0" err="1" smtClean="0">
                <a:solidFill>
                  <a:schemeClr val="bg1"/>
                </a:solidFill>
              </a:rPr>
              <a:t>перипатетичеську</a:t>
            </a:r>
            <a:r>
              <a:rPr lang="ru-RU" sz="2600" dirty="0" smtClean="0">
                <a:solidFill>
                  <a:schemeClr val="bg1"/>
                </a:solidFill>
              </a:rPr>
              <a:t> школу)</a:t>
            </a:r>
            <a:endParaRPr lang="ru-RU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solidFill>
                  <a:srgbClr val="FFFF00"/>
                </a:solidFill>
              </a:rPr>
              <a:t>Загальна</a:t>
            </a:r>
            <a:r>
              <a:rPr lang="ru-RU" sz="4800" dirty="0" smtClean="0">
                <a:solidFill>
                  <a:srgbClr val="FFFF00"/>
                </a:solidFill>
              </a:rPr>
              <a:t> характеристика </a:t>
            </a:r>
            <a:r>
              <a:rPr lang="ru-RU" sz="4800" dirty="0" err="1" smtClean="0">
                <a:solidFill>
                  <a:srgbClr val="FFFF00"/>
                </a:solidFill>
              </a:rPr>
              <a:t>наукової</a:t>
            </a:r>
            <a:r>
              <a:rPr lang="ru-RU" sz="4800" dirty="0" smtClean="0">
                <a:solidFill>
                  <a:srgbClr val="FFFF00"/>
                </a:solidFill>
              </a:rPr>
              <a:t> </a:t>
            </a:r>
            <a:r>
              <a:rPr lang="ru-RU" sz="4800" dirty="0" err="1" smtClean="0">
                <a:solidFill>
                  <a:srgbClr val="FFFF00"/>
                </a:solidFill>
              </a:rPr>
              <a:t>діяльності</a:t>
            </a:r>
            <a:r>
              <a:rPr lang="ru-RU" sz="4800" dirty="0" smtClean="0">
                <a:solidFill>
                  <a:srgbClr val="FFFF00"/>
                </a:solidFill>
              </a:rPr>
              <a:t> Аристотеля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9144000" cy="5257800"/>
          </a:xfrm>
        </p:spPr>
        <p:txBody>
          <a:bodyPr>
            <a:noAutofit/>
          </a:bodyPr>
          <a:lstStyle/>
          <a:p>
            <a:r>
              <a:rPr lang="ru-RU" sz="1550" dirty="0" err="1" smtClean="0">
                <a:solidFill>
                  <a:schemeClr val="bg1"/>
                </a:solidFill>
              </a:rPr>
              <a:t>Наукова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1550" dirty="0" smtClean="0">
                <a:solidFill>
                  <a:schemeClr val="bg1"/>
                </a:solidFill>
              </a:rPr>
              <a:t> Аристотеля </a:t>
            </a:r>
            <a:r>
              <a:rPr lang="ru-RU" sz="1550" dirty="0" err="1" smtClean="0">
                <a:solidFill>
                  <a:schemeClr val="bg1"/>
                </a:solidFill>
              </a:rPr>
              <a:t>охопила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всі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області</a:t>
            </a:r>
            <a:r>
              <a:rPr lang="ru-RU" sz="1550" dirty="0" smtClean="0">
                <a:solidFill>
                  <a:schemeClr val="bg1"/>
                </a:solidFill>
              </a:rPr>
              <a:t> античного </a:t>
            </a:r>
            <a:r>
              <a:rPr lang="ru-RU" sz="1550" dirty="0" err="1" smtClean="0">
                <a:solidFill>
                  <a:schemeClr val="bg1"/>
                </a:solidFill>
              </a:rPr>
              <a:t>знання</a:t>
            </a:r>
            <a:r>
              <a:rPr lang="ru-RU" sz="1550" dirty="0" smtClean="0">
                <a:solidFill>
                  <a:schemeClr val="bg1"/>
                </a:solidFill>
              </a:rPr>
              <a:t>. Твори </a:t>
            </a:r>
            <a:r>
              <a:rPr lang="ru-RU" sz="1550" dirty="0" err="1" smtClean="0">
                <a:solidFill>
                  <a:schemeClr val="bg1"/>
                </a:solidFill>
              </a:rPr>
              <a:t>його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носять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Енциклопедичний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smtClean="0">
                <a:solidFill>
                  <a:schemeClr val="bg1"/>
                </a:solidFill>
              </a:rPr>
              <a:t>характер. </a:t>
            </a:r>
            <a:r>
              <a:rPr lang="ru-RU" sz="1550" dirty="0" err="1" smtClean="0">
                <a:solidFill>
                  <a:schemeClr val="bg1"/>
                </a:solidFill>
              </a:rPr>
              <a:t>Його</a:t>
            </a:r>
            <a:r>
              <a:rPr lang="ru-RU" sz="1550" dirty="0" smtClean="0">
                <a:solidFill>
                  <a:schemeClr val="bg1"/>
                </a:solidFill>
              </a:rPr>
              <a:t> твори </a:t>
            </a:r>
            <a:r>
              <a:rPr lang="ru-RU" sz="1550" dirty="0" err="1" smtClean="0">
                <a:solidFill>
                  <a:schemeClr val="bg1"/>
                </a:solidFill>
              </a:rPr>
              <a:t>ставляться</a:t>
            </a:r>
            <a:r>
              <a:rPr lang="ru-RU" sz="1550" dirty="0" smtClean="0">
                <a:solidFill>
                  <a:schemeClr val="bg1"/>
                </a:solidFill>
              </a:rPr>
              <a:t> до </a:t>
            </a:r>
            <a:r>
              <a:rPr lang="ru-RU" sz="1550" dirty="0" err="1" smtClean="0">
                <a:solidFill>
                  <a:schemeClr val="bg1"/>
                </a:solidFill>
              </a:rPr>
              <a:t>різних</a:t>
            </a:r>
            <a:r>
              <a:rPr lang="ru-RU" sz="1550" dirty="0" smtClean="0">
                <a:solidFill>
                  <a:schemeClr val="bg1"/>
                </a:solidFill>
              </a:rPr>
              <a:t> областей </a:t>
            </a:r>
            <a:r>
              <a:rPr lang="ru-RU" sz="1550" dirty="0" err="1" smtClean="0">
                <a:solidFill>
                  <a:schemeClr val="bg1"/>
                </a:solidFill>
              </a:rPr>
              <a:t>знань</a:t>
            </a:r>
            <a:r>
              <a:rPr lang="ru-RU" sz="1550" dirty="0" smtClean="0">
                <a:solidFill>
                  <a:schemeClr val="bg1"/>
                </a:solidFill>
              </a:rPr>
              <a:t> - 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природознавства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логіці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історії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політики</a:t>
            </a:r>
            <a:r>
              <a:rPr lang="ru-RU" sz="1550" dirty="0" smtClean="0">
                <a:solidFill>
                  <a:schemeClr val="bg1"/>
                </a:solidFill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</a:rPr>
              <a:t>етики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літературі</a:t>
            </a:r>
            <a:r>
              <a:rPr lang="ru-RU" sz="1550" dirty="0" smtClean="0">
                <a:solidFill>
                  <a:schemeClr val="bg1"/>
                </a:solidFill>
              </a:rPr>
              <a:t>.</a:t>
            </a:r>
          </a:p>
          <a:p>
            <a:endParaRPr lang="ru-RU" sz="1550" dirty="0" smtClean="0">
              <a:solidFill>
                <a:schemeClr val="bg1"/>
              </a:solidFill>
            </a:endParaRPr>
          </a:p>
          <a:p>
            <a:r>
              <a:rPr lang="ru-RU" sz="1550" dirty="0" err="1" smtClean="0">
                <a:solidFill>
                  <a:schemeClr val="bg1"/>
                </a:solidFill>
              </a:rPr>
              <a:t>Всі</a:t>
            </a:r>
            <a:r>
              <a:rPr lang="ru-RU" sz="1550" dirty="0" smtClean="0">
                <a:solidFill>
                  <a:schemeClr val="bg1"/>
                </a:solidFill>
              </a:rPr>
              <a:t> науки </a:t>
            </a:r>
            <a:r>
              <a:rPr lang="ru-RU" sz="1550" dirty="0" err="1" smtClean="0">
                <a:solidFill>
                  <a:schemeClr val="bg1"/>
                </a:solidFill>
              </a:rPr>
              <a:t>діляться</a:t>
            </a:r>
            <a:r>
              <a:rPr lang="ru-RU" sz="1550" dirty="0" smtClean="0">
                <a:solidFill>
                  <a:schemeClr val="bg1"/>
                </a:solidFill>
              </a:rPr>
              <a:t> за </a:t>
            </a:r>
            <a:r>
              <a:rPr lang="ru-RU" sz="1550" dirty="0" err="1" smtClean="0">
                <a:solidFill>
                  <a:schemeClr val="bg1"/>
                </a:solidFill>
              </a:rPr>
              <a:t>наступною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класифікацією</a:t>
            </a:r>
            <a:r>
              <a:rPr lang="ru-RU" sz="1550" dirty="0" smtClean="0">
                <a:solidFill>
                  <a:schemeClr val="bg1"/>
                </a:solidFill>
              </a:rPr>
              <a:t> :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теоретичні</a:t>
            </a:r>
            <a:r>
              <a:rPr lang="ru-RU" sz="1550" dirty="0" smtClean="0">
                <a:solidFill>
                  <a:schemeClr val="bg1"/>
                </a:solidFill>
              </a:rPr>
              <a:t> науки , де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ведеться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тільки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заради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нього</a:t>
            </a:r>
            <a:r>
              <a:rPr lang="ru-RU" sz="1550" dirty="0" smtClean="0">
                <a:solidFill>
                  <a:schemeClr val="bg1"/>
                </a:solidFill>
              </a:rPr>
              <a:t> самого . Вони </a:t>
            </a:r>
            <a:r>
              <a:rPr lang="ru-RU" sz="1550" dirty="0" err="1" smtClean="0">
                <a:solidFill>
                  <a:schemeClr val="bg1"/>
                </a:solidFill>
              </a:rPr>
              <a:t>включають</a:t>
            </a:r>
            <a:r>
              <a:rPr lang="ru-RU" sz="1550" dirty="0" smtClean="0">
                <a:solidFill>
                  <a:schemeClr val="bg1"/>
                </a:solidFill>
              </a:rPr>
              <a:t> « першу 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філософію</a:t>
            </a:r>
            <a:r>
              <a:rPr lang="ru-RU" sz="1550" dirty="0" smtClean="0">
                <a:solidFill>
                  <a:schemeClr val="bg1"/>
                </a:solidFill>
              </a:rPr>
              <a:t> » ( </a:t>
            </a:r>
            <a:r>
              <a:rPr lang="ru-RU" sz="1550" dirty="0" err="1" smtClean="0">
                <a:solidFill>
                  <a:schemeClr val="bg1"/>
                </a:solidFill>
              </a:rPr>
              <a:t>метафізику</a:t>
            </a:r>
            <a:r>
              <a:rPr lang="ru-RU" sz="1550" dirty="0" smtClean="0">
                <a:solidFill>
                  <a:schemeClr val="bg1"/>
                </a:solidFill>
              </a:rPr>
              <a:t> ) , математику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фізику</a:t>
            </a:r>
            <a:r>
              <a:rPr lang="ru-RU" sz="1550" dirty="0" smtClean="0">
                <a:solidFill>
                  <a:schemeClr val="bg1"/>
                </a:solidFill>
              </a:rPr>
              <a:t> . «</a:t>
            </a:r>
            <a:r>
              <a:rPr lang="ru-RU" sz="1550" dirty="0" err="1" smtClean="0">
                <a:solidFill>
                  <a:schemeClr val="bg1"/>
                </a:solidFill>
              </a:rPr>
              <a:t>Первинна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філософія</a:t>
            </a:r>
            <a:r>
              <a:rPr lang="ru-RU" sz="1550" dirty="0" smtClean="0">
                <a:solidFill>
                  <a:schemeClr val="bg1"/>
                </a:solidFill>
              </a:rPr>
              <a:t> » </a:t>
            </a:r>
            <a:r>
              <a:rPr lang="ru-RU" sz="1550" dirty="0" err="1" smtClean="0">
                <a:solidFill>
                  <a:schemeClr val="bg1"/>
                </a:solidFill>
              </a:rPr>
              <a:t>вивчає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проблеми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буття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всього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сущого</a:t>
            </a:r>
            <a:r>
              <a:rPr lang="ru-RU" sz="1550" dirty="0" smtClean="0">
                <a:solidFill>
                  <a:schemeClr val="bg1"/>
                </a:solidFill>
              </a:rPr>
              <a:t> , причини </a:t>
            </a:r>
            <a:r>
              <a:rPr lang="ru-RU" sz="1550" dirty="0" err="1" smtClean="0">
                <a:solidFill>
                  <a:schemeClr val="bg1"/>
                </a:solidFill>
              </a:rPr>
              <a:t>різних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явищ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тощо</a:t>
            </a:r>
            <a:r>
              <a:rPr lang="ru-RU" sz="1550" dirty="0" smtClean="0">
                <a:solidFill>
                  <a:schemeClr val="bg1"/>
                </a:solidFill>
              </a:rPr>
              <a:t> ;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практичні</a:t>
            </a:r>
            <a:r>
              <a:rPr lang="ru-RU" sz="1550" dirty="0" smtClean="0">
                <a:solidFill>
                  <a:schemeClr val="bg1"/>
                </a:solidFill>
              </a:rPr>
              <a:t> науки , </a:t>
            </a:r>
            <a:r>
              <a:rPr lang="ru-RU" sz="1550" dirty="0" err="1" smtClean="0">
                <a:solidFill>
                  <a:schemeClr val="bg1"/>
                </a:solidFill>
              </a:rPr>
              <a:t>які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дають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керівні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ідеї</a:t>
            </a:r>
            <a:r>
              <a:rPr lang="ru-RU" sz="1550" dirty="0" smtClean="0">
                <a:solidFill>
                  <a:schemeClr val="bg1"/>
                </a:solidFill>
              </a:rPr>
              <a:t> для </a:t>
            </a:r>
            <a:r>
              <a:rPr lang="ru-RU" sz="1550" dirty="0" err="1" smtClean="0">
                <a:solidFill>
                  <a:schemeClr val="bg1"/>
                </a:solidFill>
              </a:rPr>
              <a:t>поведінки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людини</a:t>
            </a:r>
            <a:r>
              <a:rPr lang="ru-RU" sz="1550" dirty="0" smtClean="0">
                <a:solidFill>
                  <a:schemeClr val="bg1"/>
                </a:solidFill>
              </a:rPr>
              <a:t> , устрою </a:t>
            </a:r>
            <a:r>
              <a:rPr lang="ru-RU" sz="1550" dirty="0" err="1" smtClean="0">
                <a:solidFill>
                  <a:schemeClr val="bg1"/>
                </a:solidFill>
              </a:rPr>
              <a:t>держави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тощо</a:t>
            </a:r>
            <a:r>
              <a:rPr lang="ru-RU" sz="155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творчі</a:t>
            </a:r>
            <a:r>
              <a:rPr lang="ru-RU" sz="1550" dirty="0" smtClean="0">
                <a:solidFill>
                  <a:schemeClr val="bg1"/>
                </a:solidFill>
              </a:rPr>
              <a:t> науки , де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відбувається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</a:t>
            </a:r>
            <a:r>
              <a:rPr lang="ru-RU" sz="1550" dirty="0" smtClean="0">
                <a:solidFill>
                  <a:schemeClr val="bg1"/>
                </a:solidFill>
              </a:rPr>
              <a:t> метою </a:t>
            </a:r>
            <a:r>
              <a:rPr lang="ru-RU" sz="1550" dirty="0" err="1" smtClean="0">
                <a:solidFill>
                  <a:schemeClr val="bg1"/>
                </a:solidFill>
              </a:rPr>
              <a:t>досягнення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користі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чи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здійснення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чого-небудь</a:t>
            </a:r>
            <a:r>
              <a:rPr lang="ru-RU" sz="1550" dirty="0" smtClean="0">
                <a:solidFill>
                  <a:schemeClr val="bg1"/>
                </a:solidFill>
              </a:rPr>
              <a:t> прекрасного.</a:t>
            </a:r>
          </a:p>
          <a:p>
            <a:endParaRPr lang="ru-RU" sz="1550" dirty="0" smtClean="0">
              <a:solidFill>
                <a:schemeClr val="bg1"/>
              </a:solidFill>
            </a:endParaRPr>
          </a:p>
          <a:p>
            <a:r>
              <a:rPr lang="ru-RU" sz="1550" dirty="0" smtClean="0">
                <a:solidFill>
                  <a:schemeClr val="bg1"/>
                </a:solidFill>
              </a:rPr>
              <a:t>У </a:t>
            </a:r>
            <a:r>
              <a:rPr lang="ru-RU" sz="1550" dirty="0" err="1" smtClean="0">
                <a:solidFill>
                  <a:schemeClr val="bg1"/>
                </a:solidFill>
              </a:rPr>
              <a:t>цьому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поділі</a:t>
            </a:r>
            <a:r>
              <a:rPr lang="ru-RU" sz="1550" dirty="0" smtClean="0">
                <a:solidFill>
                  <a:schemeClr val="bg1"/>
                </a:solidFill>
              </a:rPr>
              <a:t> Аристотель не </a:t>
            </a:r>
            <a:r>
              <a:rPr lang="ru-RU" sz="1550" dirty="0" err="1" smtClean="0">
                <a:solidFill>
                  <a:schemeClr val="bg1"/>
                </a:solidFill>
              </a:rPr>
              <a:t>згадує</a:t>
            </a:r>
            <a:r>
              <a:rPr lang="ru-RU" sz="1550" dirty="0" smtClean="0">
                <a:solidFill>
                  <a:schemeClr val="bg1"/>
                </a:solidFill>
              </a:rPr>
              <a:t> особливо </a:t>
            </a:r>
            <a:r>
              <a:rPr lang="ru-RU" sz="1550" dirty="0" err="1" smtClean="0">
                <a:solidFill>
                  <a:schemeClr val="bg1"/>
                </a:solidFill>
              </a:rPr>
              <a:t>логіку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хоча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він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є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творцем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цієї</a:t>
            </a:r>
            <a:r>
              <a:rPr lang="ru-RU" sz="1550" dirty="0" smtClean="0">
                <a:solidFill>
                  <a:schemeClr val="bg1"/>
                </a:solidFill>
              </a:rPr>
              <a:t> науки (як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естетики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теорії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держави</a:t>
            </a:r>
            <a:r>
              <a:rPr lang="ru-RU" sz="1550" dirty="0" smtClean="0">
                <a:solidFill>
                  <a:schemeClr val="bg1"/>
                </a:solidFill>
              </a:rPr>
              <a:t>) . Аристотель </a:t>
            </a:r>
            <a:r>
              <a:rPr lang="ru-RU" sz="1550" dirty="0" err="1" smtClean="0">
                <a:solidFill>
                  <a:schemeClr val="bg1"/>
                </a:solidFill>
              </a:rPr>
              <a:t>розглядає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логіку</a:t>
            </a:r>
            <a:r>
              <a:rPr lang="ru-RU" sz="1550" dirty="0" smtClean="0">
                <a:solidFill>
                  <a:schemeClr val="bg1"/>
                </a:solidFill>
              </a:rPr>
              <a:t> як </a:t>
            </a:r>
            <a:r>
              <a:rPr lang="ru-RU" sz="1550" dirty="0" err="1" smtClean="0">
                <a:solidFill>
                  <a:schemeClr val="bg1"/>
                </a:solidFill>
              </a:rPr>
              <a:t>зброя</a:t>
            </a:r>
            <a:r>
              <a:rPr lang="ru-RU" sz="1550" dirty="0" smtClean="0">
                <a:solidFill>
                  <a:schemeClr val="bg1"/>
                </a:solidFill>
              </a:rPr>
              <a:t> всякого </a:t>
            </a:r>
            <a:r>
              <a:rPr lang="ru-RU" sz="1550" dirty="0" err="1" smtClean="0">
                <a:solidFill>
                  <a:schemeClr val="bg1"/>
                </a:solidFill>
              </a:rPr>
              <a:t>наукового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знання</a:t>
            </a:r>
            <a:r>
              <a:rPr lang="ru-RU" sz="1550" dirty="0" smtClean="0">
                <a:solidFill>
                  <a:schemeClr val="bg1"/>
                </a:solidFill>
              </a:rPr>
              <a:t> , а не як </a:t>
            </a:r>
            <a:r>
              <a:rPr lang="ru-RU" sz="1550" dirty="0" err="1" smtClean="0">
                <a:solidFill>
                  <a:schemeClr val="bg1"/>
                </a:solidFill>
              </a:rPr>
              <a:t>особливу</a:t>
            </a:r>
            <a:r>
              <a:rPr lang="ru-RU" sz="1550" dirty="0" smtClean="0">
                <a:solidFill>
                  <a:schemeClr val="bg1"/>
                </a:solidFill>
              </a:rPr>
              <a:t> область науки (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1550" dirty="0" smtClean="0">
                <a:solidFill>
                  <a:schemeClr val="bg1"/>
                </a:solidFill>
              </a:rPr>
              <a:t> ) .</a:t>
            </a:r>
          </a:p>
          <a:p>
            <a:endParaRPr lang="ru-RU" sz="1550" dirty="0" smtClean="0">
              <a:solidFill>
                <a:schemeClr val="bg1"/>
              </a:solidFill>
            </a:endParaRPr>
          </a:p>
          <a:p>
            <a:r>
              <a:rPr lang="ru-RU" sz="1550" dirty="0" err="1" smtClean="0">
                <a:solidFill>
                  <a:schemeClr val="bg1"/>
                </a:solidFill>
              </a:rPr>
              <a:t>Загальне</a:t>
            </a:r>
            <a:r>
              <a:rPr lang="ru-RU" sz="1550" dirty="0" smtClean="0">
                <a:solidFill>
                  <a:schemeClr val="bg1"/>
                </a:solidFill>
              </a:rPr>
              <a:t> правило </a:t>
            </a:r>
            <a:r>
              <a:rPr lang="ru-RU" sz="1550" dirty="0" err="1" smtClean="0">
                <a:solidFill>
                  <a:schemeClr val="bg1"/>
                </a:solidFill>
              </a:rPr>
              <a:t>наукового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sz="1550" dirty="0" smtClean="0">
                <a:solidFill>
                  <a:schemeClr val="bg1"/>
                </a:solidFill>
              </a:rPr>
              <a:t> - на </a:t>
            </a:r>
            <a:r>
              <a:rPr lang="ru-RU" sz="1550" dirty="0" err="1" smtClean="0">
                <a:solidFill>
                  <a:schemeClr val="bg1"/>
                </a:solidFill>
              </a:rPr>
              <a:t>першому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місці</a:t>
            </a:r>
            <a:r>
              <a:rPr lang="ru-RU" sz="1550" dirty="0" smtClean="0">
                <a:solidFill>
                  <a:schemeClr val="bg1"/>
                </a:solidFill>
              </a:rPr>
              <a:t> повинна </a:t>
            </a:r>
            <a:r>
              <a:rPr lang="ru-RU" sz="1550" dirty="0" err="1" smtClean="0">
                <a:solidFill>
                  <a:schemeClr val="bg1"/>
                </a:solidFill>
              </a:rPr>
              <a:t>стояти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об'єктивна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істина</a:t>
            </a:r>
            <a:r>
              <a:rPr lang="ru-RU" sz="1550" dirty="0" smtClean="0">
                <a:solidFill>
                  <a:schemeClr val="bg1"/>
                </a:solidFill>
              </a:rPr>
              <a:t> самих речей , </a:t>
            </a:r>
            <a:r>
              <a:rPr lang="ru-RU" sz="1550" dirty="0" err="1" smtClean="0">
                <a:solidFill>
                  <a:schemeClr val="bg1"/>
                </a:solidFill>
              </a:rPr>
              <a:t>самої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природи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ніякі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суб'єктивні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цілі</a:t>
            </a:r>
            <a:r>
              <a:rPr lang="ru-RU" sz="1550" dirty="0" smtClean="0">
                <a:solidFill>
                  <a:schemeClr val="bg1"/>
                </a:solidFill>
              </a:rPr>
              <a:t> не </a:t>
            </a:r>
            <a:r>
              <a:rPr lang="ru-RU" sz="1550" dirty="0" err="1" smtClean="0">
                <a:solidFill>
                  <a:schemeClr val="bg1"/>
                </a:solidFill>
              </a:rPr>
              <a:t>повинні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спотворити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цієї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правди</a:t>
            </a:r>
            <a:r>
              <a:rPr lang="ru-RU" sz="1550" dirty="0" smtClean="0">
                <a:solidFill>
                  <a:schemeClr val="bg1"/>
                </a:solidFill>
              </a:rPr>
              <a:t> речей».</a:t>
            </a:r>
          </a:p>
          <a:p>
            <a:endParaRPr lang="ru-RU" sz="1550" dirty="0" smtClean="0">
              <a:solidFill>
                <a:schemeClr val="bg1"/>
              </a:solidFill>
            </a:endParaRPr>
          </a:p>
          <a:p>
            <a:r>
              <a:rPr lang="ru-RU" sz="1550" dirty="0" err="1" smtClean="0">
                <a:solidFill>
                  <a:schemeClr val="bg1"/>
                </a:solidFill>
              </a:rPr>
              <a:t>Узагальнюючи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досвід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попереднього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розвитку</a:t>
            </a:r>
            <a:r>
              <a:rPr lang="ru-RU" sz="1550" dirty="0" smtClean="0">
                <a:solidFill>
                  <a:schemeClr val="bg1"/>
                </a:solidFill>
              </a:rPr>
              <a:t> науки , Аристотель </a:t>
            </a:r>
            <a:r>
              <a:rPr lang="ru-RU" sz="1550" dirty="0" err="1" smtClean="0">
                <a:solidFill>
                  <a:schemeClr val="bg1"/>
                </a:solidFill>
              </a:rPr>
              <a:t>намагався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побудувати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єдину</a:t>
            </a:r>
            <a:r>
              <a:rPr lang="ru-RU" sz="1550" dirty="0" smtClean="0">
                <a:solidFill>
                  <a:schemeClr val="bg1"/>
                </a:solidFill>
              </a:rPr>
              <a:t> систему наук .</a:t>
            </a:r>
            <a:endParaRPr lang="ru-RU" sz="15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en-US" sz="13800" dirty="0" smtClean="0">
                <a:solidFill>
                  <a:srgbClr val="FFFF00"/>
                </a:solidFill>
              </a:rPr>
              <a:t>The End.</a:t>
            </a:r>
            <a:endParaRPr lang="ru-RU" sz="1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285751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Антична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філософія</a:t>
            </a:r>
            <a:r>
              <a:rPr lang="ru-RU" sz="3200" dirty="0" smtClean="0">
                <a:solidFill>
                  <a:srgbClr val="FFFF00"/>
                </a:solidFill>
              </a:rPr>
              <a:t> — </a:t>
            </a:r>
            <a:r>
              <a:rPr lang="ru-RU" sz="3200" dirty="0" err="1" smtClean="0">
                <a:solidFill>
                  <a:srgbClr val="FFFF00"/>
                </a:solidFill>
              </a:rPr>
              <a:t>філософія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античності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може</a:t>
            </a:r>
            <a:r>
              <a:rPr lang="ru-RU" sz="3200" dirty="0" smtClean="0">
                <a:solidFill>
                  <a:srgbClr val="FFFF00"/>
                </a:solidFill>
              </a:rPr>
              <a:t> бути </a:t>
            </a:r>
            <a:r>
              <a:rPr lang="ru-RU" sz="3200" dirty="0" err="1" smtClean="0">
                <a:solidFill>
                  <a:srgbClr val="FFFF00"/>
                </a:solidFill>
              </a:rPr>
              <a:t>поділена</a:t>
            </a:r>
            <a:r>
              <a:rPr lang="ru-RU" sz="3200" dirty="0" smtClean="0">
                <a:solidFill>
                  <a:srgbClr val="FFFF00"/>
                </a:solidFill>
              </a:rPr>
              <a:t> на </a:t>
            </a:r>
            <a:r>
              <a:rPr lang="ru-RU" sz="3200" dirty="0" err="1" smtClean="0">
                <a:solidFill>
                  <a:srgbClr val="FFFF00"/>
                </a:solidFill>
              </a:rPr>
              <a:t>давньогрецьку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філософію</a:t>
            </a:r>
            <a:r>
              <a:rPr lang="ru-RU" sz="3200" dirty="0" smtClean="0">
                <a:solidFill>
                  <a:srgbClr val="FFFF00"/>
                </a:solidFill>
              </a:rPr>
              <a:t> та </a:t>
            </a:r>
            <a:r>
              <a:rPr lang="ru-RU" sz="3200" dirty="0" err="1" smtClean="0">
                <a:solidFill>
                  <a:srgbClr val="FFFF00"/>
                </a:solidFill>
              </a:rPr>
              <a:t>давньоримську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філософію</a:t>
            </a:r>
            <a:r>
              <a:rPr lang="ru-RU" sz="3200" dirty="0" smtClean="0">
                <a:solidFill>
                  <a:srgbClr val="FFFF00"/>
                </a:solidFill>
              </a:rPr>
              <a:t>. Першим </a:t>
            </a:r>
            <a:r>
              <a:rPr lang="ru-RU" sz="3200" dirty="0" err="1" smtClean="0">
                <a:solidFill>
                  <a:srgbClr val="FFFF00"/>
                </a:solidFill>
              </a:rPr>
              <a:t>філософом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античності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є</a:t>
            </a:r>
            <a:r>
              <a:rPr lang="ru-RU" sz="3200" dirty="0" smtClean="0">
                <a:solidFill>
                  <a:srgbClr val="FFFF00"/>
                </a:solidFill>
              </a:rPr>
              <a:t> Фалес, </a:t>
            </a:r>
            <a:r>
              <a:rPr lang="ru-RU" sz="3200" dirty="0" err="1" smtClean="0">
                <a:solidFill>
                  <a:srgbClr val="FFFF00"/>
                </a:solidFill>
              </a:rPr>
              <a:t>останнім</a:t>
            </a:r>
            <a:r>
              <a:rPr lang="ru-RU" sz="3200" dirty="0" smtClean="0">
                <a:solidFill>
                  <a:srgbClr val="FFFF00"/>
                </a:solidFill>
              </a:rPr>
              <a:t> — </a:t>
            </a:r>
            <a:r>
              <a:rPr lang="ru-RU" sz="3200" dirty="0" err="1" smtClean="0">
                <a:solidFill>
                  <a:srgbClr val="FFFF00"/>
                </a:solidFill>
              </a:rPr>
              <a:t>Боецій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00f9d8748611a997969baefba1080e7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116"/>
            <a:ext cx="9110878" cy="4714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Мілетська школа</a:t>
            </a:r>
            <a:r>
              <a:rPr lang="ru-RU" sz="2800" dirty="0" smtClean="0">
                <a:solidFill>
                  <a:srgbClr val="FFFF00"/>
                </a:solidFill>
              </a:rPr>
              <a:t> (</a:t>
            </a:r>
            <a:r>
              <a:rPr lang="ru-RU" sz="2800" dirty="0" err="1" smtClean="0">
                <a:solidFill>
                  <a:srgbClr val="FFFF00"/>
                </a:solidFill>
              </a:rPr>
              <a:t>іонійська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школа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натурфілософії</a:t>
            </a:r>
            <a:r>
              <a:rPr lang="ru-RU" sz="2800" dirty="0" smtClean="0">
                <a:solidFill>
                  <a:srgbClr val="FFFF00"/>
                </a:solidFill>
              </a:rPr>
              <a:t>) — </a:t>
            </a:r>
            <a:r>
              <a:rPr lang="ru-RU" sz="2800" dirty="0" smtClean="0">
                <a:solidFill>
                  <a:srgbClr val="FFFF00"/>
                </a:solidFill>
              </a:rPr>
              <a:t> (</a:t>
            </a:r>
            <a:r>
              <a:rPr lang="ru-RU" sz="2800" dirty="0" err="1" smtClean="0">
                <a:solidFill>
                  <a:srgbClr val="FFFF00"/>
                </a:solidFill>
              </a:rPr>
              <a:t>давньогрецька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err="1" smtClean="0">
                <a:solidFill>
                  <a:srgbClr val="FFFF00"/>
                </a:solidFill>
              </a:rPr>
              <a:t>філософська</a:t>
            </a:r>
            <a:r>
              <a:rPr lang="ru-RU" sz="2800" dirty="0" smtClean="0">
                <a:solidFill>
                  <a:srgbClr val="FFFF00"/>
                </a:solidFill>
              </a:rPr>
              <a:t> школа, </a:t>
            </a:r>
            <a:r>
              <a:rPr lang="ru-RU" sz="2800" dirty="0" err="1" smtClean="0">
                <a:solidFill>
                  <a:srgbClr val="FFFF00"/>
                </a:solidFill>
              </a:rPr>
              <a:t>заснована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>Фалесом</a:t>
            </a:r>
            <a:r>
              <a:rPr lang="ru-RU" sz="2800" dirty="0" smtClean="0">
                <a:solidFill>
                  <a:srgbClr val="FFFF00"/>
                </a:solidFill>
              </a:rPr>
              <a:t> у </a:t>
            </a:r>
            <a:r>
              <a:rPr lang="ru-RU" sz="2800" dirty="0" err="1" smtClean="0">
                <a:solidFill>
                  <a:srgbClr val="FFFF00"/>
                </a:solidFill>
              </a:rPr>
              <a:t>Мілеті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smtClean="0">
                <a:solidFill>
                  <a:srgbClr val="FFFF00"/>
                </a:solidFill>
              </a:rPr>
              <a:t>одному </a:t>
            </a:r>
            <a:r>
              <a:rPr lang="ru-RU" sz="2800" dirty="0" err="1" smtClean="0">
                <a:solidFill>
                  <a:srgbClr val="FFFF00"/>
                </a:solidFill>
              </a:rPr>
              <a:t>з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міст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err="1" smtClean="0">
                <a:solidFill>
                  <a:srgbClr val="FFFF00"/>
                </a:solidFill>
              </a:rPr>
              <a:t>Іонії</a:t>
            </a:r>
            <a:r>
              <a:rPr lang="ru-RU" sz="2800" dirty="0" smtClean="0">
                <a:solidFill>
                  <a:srgbClr val="FFFF00"/>
                </a:solidFill>
              </a:rPr>
              <a:t>, у </a:t>
            </a:r>
            <a:r>
              <a:rPr lang="ru-RU" sz="2800" dirty="0" err="1" smtClean="0">
                <a:solidFill>
                  <a:srgbClr val="FFFF00"/>
                </a:solidFill>
              </a:rPr>
              <a:t>першій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половині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VI </a:t>
            </a:r>
            <a:r>
              <a:rPr lang="ru-RU" sz="2800" dirty="0" smtClean="0">
                <a:solidFill>
                  <a:srgbClr val="FFFF00"/>
                </a:solidFill>
              </a:rPr>
              <a:t>ст. до н.е. Представлена </a:t>
            </a:r>
            <a:r>
              <a:rPr lang="ru-RU" sz="2800" dirty="0" smtClean="0">
                <a:solidFill>
                  <a:srgbClr val="FFFF00"/>
                </a:solidFill>
              </a:rPr>
              <a:t>Фалесом</a:t>
            </a:r>
            <a:r>
              <a:rPr lang="ru-RU" sz="2800" dirty="0" smtClean="0">
                <a:solidFill>
                  <a:srgbClr val="FFFF00"/>
                </a:solidFill>
              </a:rPr>
              <a:t>, </a:t>
            </a:r>
            <a:r>
              <a:rPr lang="ru-RU" sz="2800" dirty="0" smtClean="0">
                <a:solidFill>
                  <a:srgbClr val="FFFF00"/>
                </a:solidFill>
              </a:rPr>
              <a:t>Анаксимандром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err="1" smtClean="0">
                <a:solidFill>
                  <a:srgbClr val="FFFF00"/>
                </a:solidFill>
              </a:rPr>
              <a:t>й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>Анаксименом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00371"/>
            <a:ext cx="9144000" cy="3857629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2500" dirty="0" err="1" smtClean="0">
                <a:solidFill>
                  <a:schemeClr val="bg1"/>
                </a:solidFill>
              </a:rPr>
              <a:t>Натурфілософія</a:t>
            </a:r>
            <a:r>
              <a:rPr lang="ru-RU" sz="2500" dirty="0" smtClean="0">
                <a:solidFill>
                  <a:schemeClr val="bg1"/>
                </a:solidFill>
              </a:rPr>
              <a:t> стала першим </a:t>
            </a:r>
            <a:r>
              <a:rPr lang="ru-RU" sz="2500" dirty="0" err="1" smtClean="0">
                <a:solidFill>
                  <a:schemeClr val="bg1"/>
                </a:solidFill>
              </a:rPr>
              <a:t>філософським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вченням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Давньої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Греції</a:t>
            </a:r>
            <a:r>
              <a:rPr lang="ru-RU" sz="2500" dirty="0" smtClean="0">
                <a:solidFill>
                  <a:schemeClr val="bg1"/>
                </a:solidFill>
              </a:rPr>
              <a:t>, в </a:t>
            </a:r>
            <a:r>
              <a:rPr lang="ru-RU" sz="2500" dirty="0" err="1" smtClean="0">
                <a:solidFill>
                  <a:schemeClr val="bg1"/>
                </a:solidFill>
              </a:rPr>
              <a:t>якому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започаткувалася</a:t>
            </a:r>
            <a:r>
              <a:rPr lang="ru-RU" sz="2500" dirty="0" smtClean="0">
                <a:solidFill>
                  <a:schemeClr val="bg1"/>
                </a:solidFill>
              </a:rPr>
              <a:t> моральна проблематика. Вона </a:t>
            </a:r>
            <a:r>
              <a:rPr lang="ru-RU" sz="2500" dirty="0" err="1" smtClean="0">
                <a:solidFill>
                  <a:schemeClr val="bg1"/>
                </a:solidFill>
              </a:rPr>
              <a:t>вийшла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з</a:t>
            </a:r>
            <a:r>
              <a:rPr lang="ru-RU" sz="2500" dirty="0" smtClean="0">
                <a:solidFill>
                  <a:schemeClr val="bg1"/>
                </a:solidFill>
              </a:rPr>
              <a:t> </a:t>
            </a:r>
            <a:r>
              <a:rPr lang="ru-RU" sz="2500" dirty="0" err="1" smtClean="0">
                <a:solidFill>
                  <a:schemeClr val="bg1"/>
                </a:solidFill>
              </a:rPr>
              <a:t>грецької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міфології</a:t>
            </a:r>
            <a:r>
              <a:rPr lang="ru-RU" sz="2500" dirty="0" smtClean="0">
                <a:solidFill>
                  <a:schemeClr val="bg1"/>
                </a:solidFill>
              </a:rPr>
              <a:t>, </a:t>
            </a:r>
            <a:r>
              <a:rPr lang="ru-RU" sz="2500" dirty="0" err="1" smtClean="0">
                <a:solidFill>
                  <a:schemeClr val="bg1"/>
                </a:solidFill>
              </a:rPr>
              <a:t>але</a:t>
            </a:r>
            <a:r>
              <a:rPr lang="ru-RU" sz="2500" dirty="0" smtClean="0">
                <a:solidFill>
                  <a:schemeClr val="bg1"/>
                </a:solidFill>
              </a:rPr>
              <a:t> на </a:t>
            </a:r>
            <a:r>
              <a:rPr lang="ru-RU" sz="2500" dirty="0" err="1" smtClean="0">
                <a:solidFill>
                  <a:schemeClr val="bg1"/>
                </a:solidFill>
              </a:rPr>
              <a:t>відміну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від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неї</a:t>
            </a:r>
            <a:r>
              <a:rPr lang="ru-RU" sz="2500" dirty="0" smtClean="0">
                <a:solidFill>
                  <a:schemeClr val="bg1"/>
                </a:solidFill>
              </a:rPr>
              <a:t> ставила </a:t>
            </a:r>
            <a:r>
              <a:rPr lang="ru-RU" sz="2500" dirty="0" err="1" smtClean="0">
                <a:solidFill>
                  <a:schemeClr val="bg1"/>
                </a:solidFill>
              </a:rPr>
              <a:t>запитання</a:t>
            </a:r>
            <a:r>
              <a:rPr lang="ru-RU" sz="2500" dirty="0" smtClean="0">
                <a:solidFill>
                  <a:schemeClr val="bg1"/>
                </a:solidFill>
              </a:rPr>
              <a:t> не про те, </a:t>
            </a:r>
            <a:r>
              <a:rPr lang="ru-RU" sz="2500" dirty="0" err="1" smtClean="0">
                <a:solidFill>
                  <a:schemeClr val="bg1"/>
                </a:solidFill>
              </a:rPr>
              <a:t>хто</a:t>
            </a:r>
            <a:r>
              <a:rPr lang="ru-RU" sz="2500" dirty="0" smtClean="0">
                <a:solidFill>
                  <a:schemeClr val="bg1"/>
                </a:solidFill>
              </a:rPr>
              <a:t> народив усе </a:t>
            </a:r>
            <a:r>
              <a:rPr lang="ru-RU" sz="2500" dirty="0" err="1" smtClean="0">
                <a:solidFill>
                  <a:schemeClr val="bg1"/>
                </a:solidFill>
              </a:rPr>
              <a:t>суще</a:t>
            </a:r>
            <a:r>
              <a:rPr lang="ru-RU" sz="2500" dirty="0" smtClean="0">
                <a:solidFill>
                  <a:schemeClr val="bg1"/>
                </a:solidFill>
              </a:rPr>
              <a:t>, а </a:t>
            </a:r>
            <a:r>
              <a:rPr lang="ru-RU" sz="2500" dirty="0" err="1" smtClean="0">
                <a:solidFill>
                  <a:schemeClr val="bg1"/>
                </a:solidFill>
              </a:rPr>
              <a:t>з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чого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це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суще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вийшло</a:t>
            </a:r>
            <a:r>
              <a:rPr lang="ru-RU" sz="2500" dirty="0" smtClean="0">
                <a:solidFill>
                  <a:schemeClr val="bg1"/>
                </a:solidFill>
              </a:rPr>
              <a:t>, при </a:t>
            </a:r>
            <a:r>
              <a:rPr lang="ru-RU" sz="2500" dirty="0" err="1" smtClean="0">
                <a:solidFill>
                  <a:schemeClr val="bg1"/>
                </a:solidFill>
              </a:rPr>
              <a:t>цьому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майже</a:t>
            </a:r>
            <a:r>
              <a:rPr lang="ru-RU" sz="2500" dirty="0" smtClean="0">
                <a:solidFill>
                  <a:schemeClr val="bg1"/>
                </a:solidFill>
              </a:rPr>
              <a:t> не </a:t>
            </a:r>
            <a:r>
              <a:rPr lang="ru-RU" sz="2500" dirty="0" err="1" smtClean="0">
                <a:solidFill>
                  <a:schemeClr val="bg1"/>
                </a:solidFill>
              </a:rPr>
              <a:t>розглядався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моральний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бік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існування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людини</a:t>
            </a:r>
            <a:r>
              <a:rPr lang="ru-RU" sz="2500" dirty="0" smtClean="0">
                <a:solidFill>
                  <a:schemeClr val="bg1"/>
                </a:solidFill>
              </a:rPr>
              <a:t>. </a:t>
            </a:r>
            <a:r>
              <a:rPr lang="ru-RU" sz="2500" dirty="0" err="1" smtClean="0">
                <a:solidFill>
                  <a:schemeClr val="bg1"/>
                </a:solidFill>
              </a:rPr>
              <a:t>Представниками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натурфілософії</a:t>
            </a:r>
            <a:r>
              <a:rPr lang="ru-RU" sz="2500" dirty="0" smtClean="0">
                <a:solidFill>
                  <a:schemeClr val="bg1"/>
                </a:solidFill>
              </a:rPr>
              <a:t> </a:t>
            </a:r>
            <a:r>
              <a:rPr lang="ru-RU" sz="2500" dirty="0" err="1" smtClean="0">
                <a:solidFill>
                  <a:schemeClr val="bg1"/>
                </a:solidFill>
              </a:rPr>
              <a:t>були</a:t>
            </a:r>
            <a:r>
              <a:rPr lang="ru-RU" sz="2500" dirty="0" smtClean="0">
                <a:solidFill>
                  <a:schemeClr val="bg1"/>
                </a:solidFill>
              </a:rPr>
              <a:t>: </a:t>
            </a:r>
            <a:r>
              <a:rPr lang="ru-RU" sz="2500" dirty="0" err="1" smtClean="0">
                <a:solidFill>
                  <a:schemeClr val="bg1"/>
                </a:solidFill>
              </a:rPr>
              <a:t>мілетці</a:t>
            </a:r>
            <a:r>
              <a:rPr lang="ru-RU" sz="2500" dirty="0" smtClean="0">
                <a:solidFill>
                  <a:schemeClr val="bg1"/>
                </a:solidFill>
              </a:rPr>
              <a:t> (Фалес, Анаксимен, </a:t>
            </a:r>
            <a:r>
              <a:rPr lang="ru-RU" sz="2500" dirty="0" smtClean="0">
                <a:solidFill>
                  <a:schemeClr val="bg1"/>
                </a:solidFill>
              </a:rPr>
              <a:t>Анаксимандр— </a:t>
            </a:r>
            <a:r>
              <a:rPr lang="en-US" sz="2500" dirty="0" smtClean="0">
                <a:solidFill>
                  <a:schemeClr val="bg1"/>
                </a:solidFill>
              </a:rPr>
              <a:t>VI </a:t>
            </a:r>
            <a:r>
              <a:rPr lang="ru-RU" sz="2500" dirty="0" smtClean="0">
                <a:solidFill>
                  <a:schemeClr val="bg1"/>
                </a:solidFill>
              </a:rPr>
              <a:t>ст. до н. е.), </a:t>
            </a:r>
            <a:r>
              <a:rPr lang="ru-RU" sz="2500" dirty="0" err="1" smtClean="0">
                <a:solidFill>
                  <a:schemeClr val="bg1"/>
                </a:solidFill>
              </a:rPr>
              <a:t>Геракліт</a:t>
            </a:r>
            <a:r>
              <a:rPr lang="ru-RU" sz="2500" dirty="0" smtClean="0">
                <a:solidFill>
                  <a:schemeClr val="bg1"/>
                </a:solidFill>
              </a:rPr>
              <a:t>, </a:t>
            </a:r>
            <a:r>
              <a:rPr lang="ru-RU" sz="2500" dirty="0" err="1" smtClean="0">
                <a:solidFill>
                  <a:schemeClr val="bg1"/>
                </a:solidFill>
              </a:rPr>
              <a:t>елеати</a:t>
            </a:r>
            <a:r>
              <a:rPr lang="ru-RU" sz="2500" dirty="0" smtClean="0">
                <a:solidFill>
                  <a:schemeClr val="bg1"/>
                </a:solidFill>
              </a:rPr>
              <a:t>, </a:t>
            </a:r>
            <a:r>
              <a:rPr lang="ru-RU" sz="2500" dirty="0" err="1" smtClean="0">
                <a:solidFill>
                  <a:schemeClr val="bg1"/>
                </a:solidFill>
              </a:rPr>
              <a:t>піфагорійці</a:t>
            </a:r>
            <a:r>
              <a:rPr lang="ru-RU" sz="2500" dirty="0" smtClean="0">
                <a:solidFill>
                  <a:schemeClr val="bg1"/>
                </a:solidFill>
              </a:rPr>
              <a:t>, </a:t>
            </a:r>
            <a:r>
              <a:rPr lang="ru-RU" sz="2500" dirty="0" err="1" smtClean="0">
                <a:solidFill>
                  <a:schemeClr val="bg1"/>
                </a:solidFill>
              </a:rPr>
              <a:t>софісти</a:t>
            </a:r>
            <a:r>
              <a:rPr lang="ru-RU" sz="2500" dirty="0" smtClean="0">
                <a:solidFill>
                  <a:schemeClr val="bg1"/>
                </a:solidFill>
              </a:rPr>
              <a:t>, </a:t>
            </a:r>
            <a:r>
              <a:rPr lang="ru-RU" sz="2500" dirty="0" err="1" smtClean="0">
                <a:solidFill>
                  <a:schemeClr val="bg1"/>
                </a:solidFill>
              </a:rPr>
              <a:t>Емпедокл</a:t>
            </a:r>
            <a:r>
              <a:rPr lang="ru-RU" sz="2500" dirty="0" smtClean="0">
                <a:solidFill>
                  <a:schemeClr val="bg1"/>
                </a:solidFill>
              </a:rPr>
              <a:t>, Анаксагор </a:t>
            </a:r>
            <a:r>
              <a:rPr lang="ru-RU" sz="2500" dirty="0" err="1" smtClean="0">
                <a:solidFill>
                  <a:schemeClr val="bg1"/>
                </a:solidFill>
              </a:rPr>
              <a:t>і</a:t>
            </a:r>
            <a:r>
              <a:rPr lang="ru-RU" sz="2500" dirty="0" smtClean="0">
                <a:solidFill>
                  <a:schemeClr val="bg1"/>
                </a:solidFill>
              </a:rPr>
              <a:t> </a:t>
            </a:r>
            <a:r>
              <a:rPr lang="ru-RU" sz="2500" dirty="0" err="1" smtClean="0">
                <a:solidFill>
                  <a:schemeClr val="bg1"/>
                </a:solidFill>
              </a:rPr>
              <a:t>Демокрит</a:t>
            </a:r>
            <a:r>
              <a:rPr lang="ru-RU" sz="2500" dirty="0" smtClean="0">
                <a:solidFill>
                  <a:schemeClr val="bg1"/>
                </a:solidFill>
              </a:rPr>
              <a:t>.</a:t>
            </a:r>
            <a:endParaRPr lang="ru-RU" sz="25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143768" y="2786058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1250133" y="2678901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2678893" y="2750339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214282" y="2643182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8286776" y="2714620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5787240" y="2713826"/>
            <a:ext cx="5715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3" idx="0"/>
          </p:cNvCxnSpPr>
          <p:nvPr/>
        </p:nvCxnSpPr>
        <p:spPr>
          <a:xfrm rot="5400000">
            <a:off x="4250531" y="2678901"/>
            <a:ext cx="642939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dirty="0" smtClean="0">
                <a:solidFill>
                  <a:srgbClr val="FFFF00"/>
                </a:solidFill>
              </a:rPr>
              <a:t>Представники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17573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dirty="0" err="1" smtClean="0">
                <a:solidFill>
                  <a:srgbClr val="FFFF00"/>
                </a:solidFill>
              </a:rPr>
              <a:t>Мілетської</a:t>
            </a:r>
            <a:r>
              <a:rPr lang="ru-RU" sz="8000" dirty="0" smtClean="0">
                <a:solidFill>
                  <a:srgbClr val="FFFF00"/>
                </a:solidFill>
              </a:rPr>
              <a:t> </a:t>
            </a:r>
            <a:r>
              <a:rPr lang="ru-RU" sz="8000" dirty="0" err="1" smtClean="0">
                <a:solidFill>
                  <a:srgbClr val="FFFF00"/>
                </a:solidFill>
              </a:rPr>
              <a:t>школи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Picture 2" descr="Анаксимандр"/>
          <p:cNvPicPr>
            <a:picLocks noChangeAspect="1" noChangeArrowheads="1"/>
          </p:cNvPicPr>
          <p:nvPr/>
        </p:nvPicPr>
        <p:blipFill>
          <a:blip r:embed="rId2">
            <a:lum bright="-14000" contrast="24000"/>
          </a:blip>
          <a:srcRect/>
          <a:stretch>
            <a:fillRect/>
          </a:stretch>
        </p:blipFill>
        <p:spPr bwMode="auto">
          <a:xfrm>
            <a:off x="428596" y="3689900"/>
            <a:ext cx="2000264" cy="2696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3" descr="f1_f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643314"/>
            <a:ext cx="2233988" cy="27384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 descr="Image Previe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714752"/>
            <a:ext cx="2206628" cy="2768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Анаксимандр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ru-RU" sz="4800" dirty="0" smtClean="0">
                <a:solidFill>
                  <a:srgbClr val="FFFF00"/>
                </a:solidFill>
              </a:rPr>
              <a:t>(610-547 до н.є.)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5" name="Picture 2" descr="Анаксиманд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14000" contrast="24000"/>
          </a:blip>
          <a:srcRect/>
          <a:stretch>
            <a:fillRect/>
          </a:stretch>
        </p:blipFill>
        <p:spPr bwMode="auto">
          <a:xfrm>
            <a:off x="428596" y="1285860"/>
            <a:ext cx="3643306" cy="4906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452596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Основні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погляди: </a:t>
            </a:r>
          </a:p>
          <a:p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Першооснова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всього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сущого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- «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апейрон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 -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вічна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нескінченна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субстанція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якої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все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Виникло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все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складається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яку все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перетвориться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Бог -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першопричина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а Боги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стають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світами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універсум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яких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безліч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вони-то.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Циклічно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виникають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гинуть. </a:t>
            </a:r>
          </a:p>
          <a:p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Світ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складається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серій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протилежностей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визначають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генезис Космосу. </a:t>
            </a:r>
          </a:p>
          <a:p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Центр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Всесвіту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- Земля,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представляє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собою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зріз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циліндра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який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ширяє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пові</a:t>
            </a:r>
            <a:endParaRPr lang="ru-RU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sz="9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Фалес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smtClean="0">
                <a:solidFill>
                  <a:srgbClr val="FFFF00"/>
                </a:solidFill>
              </a:rPr>
              <a:t> (</a:t>
            </a:r>
            <a:r>
              <a:rPr lang="ru-RU" sz="6000" dirty="0" smtClean="0">
                <a:solidFill>
                  <a:srgbClr val="FFFF00"/>
                </a:solidFill>
              </a:rPr>
              <a:t>625-547 до </a:t>
            </a:r>
            <a:r>
              <a:rPr lang="ru-RU" sz="6000" dirty="0" smtClean="0">
                <a:solidFill>
                  <a:srgbClr val="FFFF00"/>
                </a:solidFill>
              </a:rPr>
              <a:t>н.є.)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5" name="Picture 8" descr="f1_f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643050"/>
            <a:ext cx="3541352" cy="4341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038600" cy="4983179"/>
          </a:xfrm>
        </p:spPr>
        <p:txBody>
          <a:bodyPr>
            <a:noAutofit/>
          </a:bodyPr>
          <a:lstStyle/>
          <a:p>
            <a:r>
              <a:rPr lang="ru-RU" sz="2200" dirty="0" err="1" smtClean="0">
                <a:solidFill>
                  <a:schemeClr val="bg1"/>
                </a:solidFill>
              </a:rPr>
              <a:t>Основні</a:t>
            </a:r>
            <a:r>
              <a:rPr lang="ru-RU" sz="2200" dirty="0" smtClean="0">
                <a:solidFill>
                  <a:schemeClr val="bg1"/>
                </a:solidFill>
              </a:rPr>
              <a:t> погляди: </a:t>
            </a:r>
          </a:p>
          <a:p>
            <a:r>
              <a:rPr lang="ru-RU" sz="2200" dirty="0" err="1" smtClean="0">
                <a:solidFill>
                  <a:schemeClr val="bg1"/>
                </a:solidFill>
              </a:rPr>
              <a:t>Першооснова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всього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сущого</a:t>
            </a:r>
            <a:r>
              <a:rPr lang="ru-RU" sz="2200" dirty="0" smtClean="0">
                <a:solidFill>
                  <a:schemeClr val="bg1"/>
                </a:solidFill>
              </a:rPr>
              <a:t> - вода - «фазис», </a:t>
            </a:r>
            <a:r>
              <a:rPr lang="ru-RU" sz="2200" dirty="0" err="1" smtClean="0">
                <a:solidFill>
                  <a:schemeClr val="bg1"/>
                </a:solidFill>
              </a:rPr>
              <a:t>рідки</a:t>
            </a:r>
            <a:r>
              <a:rPr lang="uk-UA" sz="2200" dirty="0" smtClean="0">
                <a:solidFill>
                  <a:schemeClr val="bg1"/>
                </a:solidFill>
              </a:rPr>
              <a:t>й</a:t>
            </a:r>
            <a:r>
              <a:rPr lang="ru-RU" sz="2200" dirty="0" smtClean="0">
                <a:solidFill>
                  <a:schemeClr val="bg1"/>
                </a:solidFill>
              </a:rPr>
              <a:t>,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Текучий, а те, </a:t>
            </a:r>
            <a:r>
              <a:rPr lang="ru-RU" sz="2200" dirty="0" err="1" smtClean="0">
                <a:solidFill>
                  <a:schemeClr val="bg1"/>
                </a:solidFill>
              </a:rPr>
              <a:t>що</a:t>
            </a:r>
            <a:r>
              <a:rPr lang="ru-RU" sz="2200" dirty="0" smtClean="0">
                <a:solidFill>
                  <a:schemeClr val="bg1"/>
                </a:solidFill>
              </a:rPr>
              <a:t> ми </a:t>
            </a:r>
            <a:r>
              <a:rPr lang="ru-RU" sz="2200" dirty="0" err="1" smtClean="0">
                <a:solidFill>
                  <a:schemeClr val="bg1"/>
                </a:solidFill>
              </a:rPr>
              <a:t>п'ємо</a:t>
            </a:r>
            <a:r>
              <a:rPr lang="ru-RU" sz="2200" dirty="0" smtClean="0">
                <a:solidFill>
                  <a:schemeClr val="bg1"/>
                </a:solidFill>
              </a:rPr>
              <a:t>, - </a:t>
            </a:r>
            <a:r>
              <a:rPr lang="ru-RU" sz="2200" dirty="0" err="1" smtClean="0">
                <a:solidFill>
                  <a:schemeClr val="bg1"/>
                </a:solidFill>
              </a:rPr>
              <a:t>лише</a:t>
            </a:r>
            <a:r>
              <a:rPr lang="ru-RU" sz="2200" dirty="0" smtClean="0">
                <a:solidFill>
                  <a:schemeClr val="bg1"/>
                </a:solidFill>
              </a:rPr>
              <a:t> один </a:t>
            </a:r>
            <a:r>
              <a:rPr lang="ru-RU" sz="2200" dirty="0" err="1" smtClean="0">
                <a:solidFill>
                  <a:schemeClr val="bg1"/>
                </a:solidFill>
              </a:rPr>
              <a:t>з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його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станів</a:t>
            </a:r>
            <a:r>
              <a:rPr lang="ru-RU" sz="2200" dirty="0" smtClean="0">
                <a:solidFill>
                  <a:schemeClr val="bg1"/>
                </a:solidFill>
              </a:rPr>
              <a:t>. Вода </a:t>
            </a:r>
            <a:r>
              <a:rPr lang="ru-RU" sz="2200" dirty="0" err="1" smtClean="0">
                <a:solidFill>
                  <a:schemeClr val="bg1"/>
                </a:solidFill>
              </a:rPr>
              <a:t>співвідноситьс</a:t>
            </a:r>
            <a:r>
              <a:rPr lang="ru-RU" sz="2200" dirty="0" smtClean="0">
                <a:solidFill>
                  <a:schemeClr val="bg1"/>
                </a:solidFill>
              </a:rPr>
              <a:t>? </a:t>
            </a:r>
            <a:r>
              <a:rPr lang="ru-RU" sz="2200" dirty="0" err="1" smtClean="0">
                <a:solidFill>
                  <a:schemeClr val="bg1"/>
                </a:solidFill>
              </a:rPr>
              <a:t>з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божественним</a:t>
            </a:r>
            <a:r>
              <a:rPr lang="ru-RU" sz="2200" dirty="0" smtClean="0">
                <a:solidFill>
                  <a:schemeClr val="bg1"/>
                </a:solidFill>
              </a:rPr>
              <a:t> началом. </a:t>
            </a:r>
          </a:p>
          <a:p>
            <a:r>
              <a:rPr lang="ru-RU" sz="2200" dirty="0" err="1" smtClean="0">
                <a:solidFill>
                  <a:schemeClr val="bg1"/>
                </a:solidFill>
              </a:rPr>
              <a:t>Нежива</a:t>
            </a:r>
            <a:r>
              <a:rPr lang="ru-RU" sz="2200" dirty="0" smtClean="0">
                <a:solidFill>
                  <a:schemeClr val="bg1"/>
                </a:solidFill>
              </a:rPr>
              <a:t> природа, </a:t>
            </a:r>
            <a:r>
              <a:rPr lang="ru-RU" sz="2200" dirty="0" err="1" smtClean="0">
                <a:solidFill>
                  <a:schemeClr val="bg1"/>
                </a:solidFill>
              </a:rPr>
              <a:t>всі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речі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мають</a:t>
            </a:r>
            <a:r>
              <a:rPr lang="ru-RU" sz="2200" dirty="0" smtClean="0">
                <a:solidFill>
                  <a:schemeClr val="bg1"/>
                </a:solidFill>
              </a:rPr>
              <a:t> душу (гилозоизм). </a:t>
            </a:r>
          </a:p>
          <a:p>
            <a:r>
              <a:rPr lang="ru-RU" sz="2200" dirty="0" smtClean="0">
                <a:solidFill>
                  <a:schemeClr val="bg1"/>
                </a:solidFill>
              </a:rPr>
              <a:t>Центр </a:t>
            </a:r>
            <a:r>
              <a:rPr lang="ru-RU" sz="2200" dirty="0" err="1" smtClean="0">
                <a:solidFill>
                  <a:schemeClr val="bg1"/>
                </a:solidFill>
              </a:rPr>
              <a:t>Всесвіту</a:t>
            </a:r>
            <a:r>
              <a:rPr lang="ru-RU" sz="2200" dirty="0" smtClean="0">
                <a:solidFill>
                  <a:schemeClr val="bg1"/>
                </a:solidFill>
              </a:rPr>
              <a:t> - Земля, </a:t>
            </a:r>
            <a:r>
              <a:rPr lang="ru-RU" sz="2200" dirty="0" err="1" smtClean="0">
                <a:solidFill>
                  <a:schemeClr val="bg1"/>
                </a:solidFill>
              </a:rPr>
              <a:t>що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представляє</a:t>
            </a:r>
            <a:r>
              <a:rPr lang="ru-RU" sz="2200" dirty="0" smtClean="0">
                <a:solidFill>
                  <a:schemeClr val="bg1"/>
                </a:solidFill>
              </a:rPr>
              <a:t> собою плоский диск, </a:t>
            </a:r>
            <a:r>
              <a:rPr lang="ru-RU" sz="2200" dirty="0" err="1" smtClean="0">
                <a:solidFill>
                  <a:schemeClr val="bg1"/>
                </a:solidFill>
              </a:rPr>
              <a:t>що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спочивають</a:t>
            </a:r>
            <a:r>
              <a:rPr lang="ru-RU" sz="2200" dirty="0" smtClean="0">
                <a:solidFill>
                  <a:schemeClr val="bg1"/>
                </a:solidFill>
              </a:rPr>
              <a:t> на </a:t>
            </a:r>
            <a:r>
              <a:rPr lang="ru-RU" sz="2200" dirty="0" err="1" smtClean="0">
                <a:solidFill>
                  <a:schemeClr val="bg1"/>
                </a:solidFill>
              </a:rPr>
              <a:t>воді</a:t>
            </a:r>
            <a:r>
              <a:rPr lang="ru-RU" sz="22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200" dirty="0" err="1" smtClean="0">
                <a:solidFill>
                  <a:schemeClr val="bg1"/>
                </a:solidFill>
              </a:rPr>
              <a:t>Всесвіт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повний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богів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Анаксимен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ru-RU" sz="4800" dirty="0" smtClean="0">
                <a:solidFill>
                  <a:srgbClr val="FFFF00"/>
                </a:solidFill>
              </a:rPr>
              <a:t>(585-525 до </a:t>
            </a:r>
            <a:r>
              <a:rPr lang="ru-RU" sz="4800" dirty="0" smtClean="0">
                <a:solidFill>
                  <a:srgbClr val="FFFF00"/>
                </a:solidFill>
              </a:rPr>
              <a:t>н.є.)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5" name="Picture 8" descr="Image Preview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481123"/>
            <a:ext cx="3786214" cy="4745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Основні</a:t>
            </a:r>
            <a:r>
              <a:rPr lang="ru-RU" dirty="0" smtClean="0">
                <a:solidFill>
                  <a:schemeClr val="bg1"/>
                </a:solidFill>
              </a:rPr>
              <a:t> погляди: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Першооснова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сущого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проходить у </a:t>
            </a:r>
            <a:r>
              <a:rPr lang="ru-RU" dirty="0" err="1" smtClean="0">
                <a:solidFill>
                  <a:schemeClr val="bg1"/>
                </a:solidFill>
              </a:rPr>
              <a:t>своїй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зміні</a:t>
            </a:r>
            <a:r>
              <a:rPr lang="ru-RU" dirty="0" smtClean="0">
                <a:solidFill>
                  <a:schemeClr val="bg1"/>
                </a:solidFill>
              </a:rPr>
              <a:t> ряд </a:t>
            </a:r>
            <a:r>
              <a:rPr lang="ru-RU" dirty="0" err="1" smtClean="0">
                <a:solidFill>
                  <a:schemeClr val="bg1"/>
                </a:solidFill>
              </a:rPr>
              <a:t>етапів</a:t>
            </a:r>
            <a:r>
              <a:rPr lang="ru-RU" dirty="0" smtClean="0">
                <a:solidFill>
                  <a:schemeClr val="bg1"/>
                </a:solidFill>
              </a:rPr>
              <a:t>:? </a:t>
            </a:r>
            <a:r>
              <a:rPr lang="ru-RU" dirty="0" err="1" smtClean="0">
                <a:solidFill>
                  <a:schemeClr val="bg1"/>
                </a:solidFill>
              </a:rPr>
              <a:t>Вогонь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вітри-хмари</a:t>
            </a:r>
            <a:r>
              <a:rPr lang="ru-RU" dirty="0" smtClean="0">
                <a:solidFill>
                  <a:schemeClr val="bg1"/>
                </a:solidFill>
              </a:rPr>
              <a:t> - земля - </a:t>
            </a:r>
            <a:r>
              <a:rPr lang="ru-RU" dirty="0" err="1" smtClean="0">
                <a:solidFill>
                  <a:schemeClr val="bg1"/>
                </a:solidFill>
              </a:rPr>
              <a:t>камені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входить у </a:t>
            </a:r>
            <a:r>
              <a:rPr lang="ru-RU" dirty="0" err="1" smtClean="0">
                <a:solidFill>
                  <a:schemeClr val="bg1"/>
                </a:solidFill>
              </a:rPr>
              <a:t>вищевказаний</a:t>
            </a:r>
            <a:r>
              <a:rPr lang="ru-RU" dirty="0" smtClean="0">
                <a:solidFill>
                  <a:schemeClr val="bg1"/>
                </a:solidFill>
              </a:rPr>
              <a:t> ряд, </a:t>
            </a:r>
            <a:r>
              <a:rPr lang="ru-RU" dirty="0" err="1" smtClean="0">
                <a:solidFill>
                  <a:schemeClr val="bg1"/>
                </a:solidFill>
              </a:rPr>
              <a:t>нє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r>
              <a:rPr lang="ru-RU" dirty="0" err="1" smtClean="0">
                <a:solidFill>
                  <a:schemeClr val="bg1"/>
                </a:solidFill>
              </a:rPr>
              <a:t>Тотожний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першоосновою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Повітря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джерело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психічних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явищ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Земля - ​​плоский диск,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ширяє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повітрі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Боги </a:t>
            </a:r>
            <a:r>
              <a:rPr lang="ru-RU" dirty="0" err="1" smtClean="0">
                <a:solidFill>
                  <a:schemeClr val="bg1"/>
                </a:solidFill>
              </a:rPr>
              <a:t>ототожнюються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Природою.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</a:rPr>
              <a:t>Філософія Сократа</a:t>
            </a:r>
            <a:endParaRPr lang="ru-RU" sz="7200" dirty="0">
              <a:solidFill>
                <a:srgbClr val="FFFF00"/>
              </a:solidFill>
            </a:endParaRPr>
          </a:p>
        </p:txBody>
      </p:sp>
      <p:pic>
        <p:nvPicPr>
          <p:cNvPr id="5" name="Picture 1031" descr="sokrat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3500462" cy="478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СОКРАТ (469-399 до н.е.) - </a:t>
            </a:r>
            <a:r>
              <a:rPr lang="ru-RU" sz="2000" dirty="0" err="1" smtClean="0">
                <a:solidFill>
                  <a:schemeClr val="bg1"/>
                </a:solidFill>
              </a:rPr>
              <a:t>видатний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афінський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філософ</a:t>
            </a:r>
            <a:r>
              <a:rPr lang="ru-RU" sz="2000" dirty="0" smtClean="0">
                <a:solidFill>
                  <a:schemeClr val="bg1"/>
                </a:solidFill>
              </a:rPr>
              <a:t>, учитель Платона. Сократ - </a:t>
            </a:r>
            <a:r>
              <a:rPr lang="ru-RU" sz="2000" dirty="0" err="1" smtClean="0">
                <a:solidFill>
                  <a:schemeClr val="bg1"/>
                </a:solidFill>
              </a:rPr>
              <a:t>представник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реалістичного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релігійно-морального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світогляду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Вперше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саме</a:t>
            </a:r>
            <a:r>
              <a:rPr lang="ru-RU" sz="2000" dirty="0" smtClean="0">
                <a:solidFill>
                  <a:schemeClr val="bg1"/>
                </a:solidFill>
              </a:rPr>
              <a:t> Сократ </a:t>
            </a:r>
            <a:r>
              <a:rPr lang="ru-RU" sz="2000" dirty="0" err="1" smtClean="0">
                <a:solidFill>
                  <a:schemeClr val="bg1"/>
                </a:solidFill>
              </a:rPr>
              <a:t>свідомо</a:t>
            </a:r>
            <a:r>
              <a:rPr lang="ru-RU" sz="2000" dirty="0" smtClean="0">
                <a:solidFill>
                  <a:schemeClr val="bg1"/>
                </a:solidFill>
              </a:rPr>
              <a:t> поставив перед собою задачу </a:t>
            </a:r>
            <a:r>
              <a:rPr lang="ru-RU" sz="2000" dirty="0" err="1" smtClean="0">
                <a:solidFill>
                  <a:schemeClr val="bg1"/>
                </a:solidFill>
              </a:rPr>
              <a:t>обгрунтування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ідеалізму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виступив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проти</a:t>
            </a:r>
            <a:r>
              <a:rPr lang="ru-RU" sz="2000" dirty="0" smtClean="0">
                <a:solidFill>
                  <a:schemeClr val="bg1"/>
                </a:solidFill>
              </a:rPr>
              <a:t> античного </a:t>
            </a:r>
            <a:r>
              <a:rPr lang="ru-RU" sz="2000" dirty="0" err="1" smtClean="0">
                <a:solidFill>
                  <a:schemeClr val="bg1"/>
                </a:solidFill>
              </a:rPr>
              <a:t>матеріалістичного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світорозуміння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природничо-наукового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знання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безбожництва</a:t>
            </a:r>
            <a:r>
              <a:rPr lang="ru-RU" sz="2000" dirty="0" smtClean="0">
                <a:solidFill>
                  <a:schemeClr val="bg1"/>
                </a:solidFill>
              </a:rPr>
              <a:t>. Сократ </a:t>
            </a:r>
            <a:r>
              <a:rPr lang="ru-RU" sz="2000" dirty="0" err="1" smtClean="0">
                <a:solidFill>
                  <a:schemeClr val="bg1"/>
                </a:solidFill>
              </a:rPr>
              <a:t>історично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</a:rPr>
              <a:t> зачинателем «</a:t>
            </a:r>
            <a:r>
              <a:rPr lang="ru-RU" sz="2000" dirty="0" err="1" smtClean="0">
                <a:solidFill>
                  <a:schemeClr val="bg1"/>
                </a:solidFill>
              </a:rPr>
              <a:t>тенденції</a:t>
            </a:r>
            <a:r>
              <a:rPr lang="ru-RU" sz="2000" dirty="0" smtClean="0">
                <a:solidFill>
                  <a:schemeClr val="bg1"/>
                </a:solidFill>
              </a:rPr>
              <a:t> Платона» в </a:t>
            </a:r>
            <a:r>
              <a:rPr lang="ru-RU" sz="2000" dirty="0" err="1" smtClean="0">
                <a:solidFill>
                  <a:schemeClr val="bg1"/>
                </a:solidFill>
              </a:rPr>
              <a:t>античній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</a:rPr>
              <a:t>Основні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положення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філософії</a:t>
            </a:r>
            <a:r>
              <a:rPr lang="ru-RU" sz="4000" dirty="0" smtClean="0">
                <a:solidFill>
                  <a:srgbClr val="FFFF00"/>
                </a:solidFill>
              </a:rPr>
              <a:t> Сократа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26"/>
          </a:xfrm>
        </p:spPr>
        <p:txBody>
          <a:bodyPr>
            <a:noAutofit/>
          </a:bodyPr>
          <a:lstStyle/>
          <a:p>
            <a:r>
              <a:rPr lang="ru-RU" sz="1550" dirty="0" smtClean="0">
                <a:solidFill>
                  <a:schemeClr val="bg1"/>
                </a:solidFill>
              </a:rPr>
              <a:t>Центральна проблема у 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1550" dirty="0" smtClean="0">
                <a:solidFill>
                  <a:schemeClr val="bg1"/>
                </a:solidFill>
              </a:rPr>
              <a:t> - </a:t>
            </a:r>
            <a:r>
              <a:rPr lang="ru-RU" sz="1550" dirty="0" err="1" smtClean="0">
                <a:solidFill>
                  <a:schemeClr val="bg1"/>
                </a:solidFill>
              </a:rPr>
              <a:t>людина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людську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свідомість</a:t>
            </a:r>
            <a:r>
              <a:rPr lang="ru-RU" sz="1550" dirty="0" smtClean="0">
                <a:solidFill>
                  <a:schemeClr val="bg1"/>
                </a:solidFill>
              </a:rPr>
              <a:t>. Природа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сутність</a:t>
            </a:r>
            <a:r>
              <a:rPr lang="ru-RU" sz="1550" dirty="0" smtClean="0">
                <a:solidFill>
                  <a:schemeClr val="bg1"/>
                </a:solidFill>
              </a:rPr>
              <a:t>? </a:t>
            </a:r>
            <a:r>
              <a:rPr lang="ru-RU" sz="1550" dirty="0" err="1" smtClean="0">
                <a:solidFill>
                  <a:schemeClr val="bg1"/>
                </a:solidFill>
              </a:rPr>
              <a:t>Людини</a:t>
            </a:r>
            <a:r>
              <a:rPr lang="ru-RU" sz="1550" dirty="0" smtClean="0">
                <a:solidFill>
                  <a:schemeClr val="bg1"/>
                </a:solidFill>
              </a:rPr>
              <a:t> - </a:t>
            </a:r>
            <a:r>
              <a:rPr lang="ru-RU" sz="1550" dirty="0" err="1" smtClean="0">
                <a:solidFill>
                  <a:schemeClr val="bg1"/>
                </a:solidFill>
              </a:rPr>
              <a:t>це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її</a:t>
            </a:r>
            <a:r>
              <a:rPr lang="ru-RU" sz="1550" dirty="0" smtClean="0">
                <a:solidFill>
                  <a:schemeClr val="bg1"/>
                </a:solidFill>
              </a:rPr>
              <a:t> душа ( </a:t>
            </a:r>
            <a:r>
              <a:rPr lang="ru-RU" sz="1550" dirty="0" err="1" smtClean="0">
                <a:solidFill>
                  <a:schemeClr val="bg1"/>
                </a:solidFill>
              </a:rPr>
              <a:t>розум</a:t>
            </a:r>
            <a:r>
              <a:rPr lang="ru-RU" sz="1550" dirty="0" smtClean="0">
                <a:solidFill>
                  <a:schemeClr val="bg1"/>
                </a:solidFill>
              </a:rPr>
              <a:t>). Душа - </a:t>
            </a:r>
            <a:r>
              <a:rPr lang="ru-RU" sz="1550" dirty="0" err="1" smtClean="0">
                <a:solidFill>
                  <a:schemeClr val="bg1"/>
                </a:solidFill>
              </a:rPr>
              <a:t>це</a:t>
            </a:r>
            <a:r>
              <a:rPr lang="ru-RU" sz="1550" dirty="0" smtClean="0">
                <a:solidFill>
                  <a:schemeClr val="bg1"/>
                </a:solidFill>
              </a:rPr>
              <a:t> « Я сознающее » , </a:t>
            </a:r>
            <a:r>
              <a:rPr lang="ru-RU" sz="1550" dirty="0" err="1" smtClean="0">
                <a:solidFill>
                  <a:schemeClr val="bg1"/>
                </a:solidFill>
              </a:rPr>
              <a:t>тобто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совість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інтелектуальна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? моральна </a:t>
            </a:r>
            <a:r>
              <a:rPr lang="ru-RU" sz="1550" dirty="0" err="1" smtClean="0">
                <a:solidFill>
                  <a:schemeClr val="bg1"/>
                </a:solidFill>
              </a:rPr>
              <a:t>особистість</a:t>
            </a:r>
            <a:r>
              <a:rPr lang="ru-RU" sz="1550" dirty="0" smtClean="0">
                <a:solidFill>
                  <a:schemeClr val="bg1"/>
                </a:solidFill>
              </a:rPr>
              <a:t>. </a:t>
            </a:r>
            <a:r>
              <a:rPr lang="ru-RU" sz="1550" dirty="0" err="1" smtClean="0">
                <a:solidFill>
                  <a:schemeClr val="bg1"/>
                </a:solidFill>
              </a:rPr>
              <a:t>Завдяки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цьому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відкриттю</a:t>
            </a:r>
            <a:r>
              <a:rPr lang="ru-RU" sz="1550" dirty="0" smtClean="0">
                <a:solidFill>
                  <a:schemeClr val="bg1"/>
                </a:solidFill>
              </a:rPr>
              <a:t> створена моральна та </a:t>
            </a:r>
            <a:r>
              <a:rPr lang="ru-RU" sz="1550" dirty="0" err="1" smtClean="0">
                <a:solidFill>
                  <a:schemeClr val="bg1"/>
                </a:solidFill>
              </a:rPr>
              <a:t>інтелектуальна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традиція</a:t>
            </a:r>
            <a:r>
              <a:rPr lang="ru-RU" sz="1550" dirty="0" smtClean="0">
                <a:solidFill>
                  <a:schemeClr val="bg1"/>
                </a:solidFill>
              </a:rPr>
              <a:t> , ? Яка живить </a:t>
            </a:r>
            <a:r>
              <a:rPr lang="ru-RU" sz="1550" dirty="0" err="1" smtClean="0">
                <a:solidFill>
                  <a:schemeClr val="bg1"/>
                </a:solidFill>
              </a:rPr>
              <a:t>Європу</a:t>
            </a:r>
            <a:r>
              <a:rPr lang="ru-RU" sz="1550" dirty="0" smtClean="0">
                <a:solidFill>
                  <a:schemeClr val="bg1"/>
                </a:solidFill>
              </a:rPr>
              <a:t> до </a:t>
            </a:r>
            <a:r>
              <a:rPr lang="ru-RU" sz="1550" dirty="0" err="1" smtClean="0">
                <a:solidFill>
                  <a:schemeClr val="bg1"/>
                </a:solidFill>
              </a:rPr>
              <a:t>теперішнього</a:t>
            </a:r>
            <a:r>
              <a:rPr lang="ru-RU" sz="1550" dirty="0" smtClean="0">
                <a:solidFill>
                  <a:schemeClr val="bg1"/>
                </a:solidFill>
              </a:rPr>
              <a:t> часу.</a:t>
            </a:r>
          </a:p>
          <a:p>
            <a:r>
              <a:rPr lang="ru-RU" sz="1550" dirty="0" smtClean="0">
                <a:solidFill>
                  <a:schemeClr val="bg1"/>
                </a:solidFill>
              </a:rPr>
              <a:t>Головне </a:t>
            </a:r>
            <a:r>
              <a:rPr lang="ru-RU" sz="1550" dirty="0" err="1" smtClean="0">
                <a:solidFill>
                  <a:schemeClr val="bg1"/>
                </a:solidFill>
              </a:rPr>
              <a:t>завдання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- </a:t>
            </a:r>
            <a:r>
              <a:rPr lang="ru-RU" sz="1550" dirty="0" err="1" smtClean="0">
                <a:solidFill>
                  <a:schemeClr val="bg1"/>
                </a:solidFill>
              </a:rPr>
              <a:t>самопізнання</a:t>
            </a:r>
            <a:r>
              <a:rPr lang="ru-RU" sz="1550" dirty="0" smtClean="0">
                <a:solidFill>
                  <a:schemeClr val="bg1"/>
                </a:solidFill>
              </a:rPr>
              <a:t> : «</a:t>
            </a:r>
            <a:r>
              <a:rPr lang="ru-RU" sz="1550" dirty="0" err="1" smtClean="0">
                <a:solidFill>
                  <a:schemeClr val="bg1"/>
                </a:solidFill>
              </a:rPr>
              <a:t>пізнай</a:t>
            </a:r>
            <a:r>
              <a:rPr lang="ru-RU" sz="1550" dirty="0" smtClean="0">
                <a:solidFill>
                  <a:schemeClr val="bg1"/>
                </a:solidFill>
              </a:rPr>
              <a:t> самого себе » ,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самого себе як ? « </a:t>
            </a:r>
            <a:r>
              <a:rPr lang="ru-RU" sz="1550" dirty="0" err="1" smtClean="0">
                <a:solidFill>
                  <a:schemeClr val="bg1"/>
                </a:solidFill>
              </a:rPr>
              <a:t>Людини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взагалі</a:t>
            </a:r>
            <a:r>
              <a:rPr lang="ru-RU" sz="1550" dirty="0" smtClean="0">
                <a:solidFill>
                  <a:schemeClr val="bg1"/>
                </a:solidFill>
              </a:rPr>
              <a:t>» , </a:t>
            </a:r>
            <a:r>
              <a:rPr lang="ru-RU" sz="1550" dirty="0" err="1" smtClean="0">
                <a:solidFill>
                  <a:schemeClr val="bg1"/>
                </a:solidFill>
              </a:rPr>
              <a:t>тобто</a:t>
            </a:r>
            <a:r>
              <a:rPr lang="ru-RU" sz="1550" dirty="0" smtClean="0">
                <a:solidFill>
                  <a:schemeClr val="bg1"/>
                </a:solidFill>
              </a:rPr>
              <a:t> як </a:t>
            </a:r>
            <a:r>
              <a:rPr lang="ru-RU" sz="1550" dirty="0" err="1" smtClean="0">
                <a:solidFill>
                  <a:schemeClr val="bg1"/>
                </a:solidFill>
              </a:rPr>
              <a:t>моральну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суспільно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значущу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особистість</a:t>
            </a:r>
            <a:r>
              <a:rPr lang="ru-RU" sz="1550" dirty="0" smtClean="0">
                <a:solidFill>
                  <a:schemeClr val="bg1"/>
                </a:solidFill>
              </a:rPr>
              <a:t> .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- </a:t>
            </a:r>
            <a:r>
              <a:rPr lang="ru-RU" sz="1550" dirty="0" err="1" smtClean="0">
                <a:solidFill>
                  <a:schemeClr val="bg1"/>
                </a:solidFill>
              </a:rPr>
              <a:t>головна</a:t>
            </a:r>
            <a:r>
              <a:rPr lang="ru-RU" sz="1550" dirty="0" smtClean="0">
                <a:solidFill>
                  <a:schemeClr val="bg1"/>
                </a:solidFill>
              </a:rPr>
              <a:t> мета? І </a:t>
            </a:r>
            <a:r>
              <a:rPr lang="ru-RU" sz="1550" dirty="0" err="1" smtClean="0">
                <a:solidFill>
                  <a:schemeClr val="bg1"/>
                </a:solidFill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людини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бо</a:t>
            </a:r>
            <a:r>
              <a:rPr lang="ru-RU" sz="1550" dirty="0" smtClean="0">
                <a:solidFill>
                  <a:schemeClr val="bg1"/>
                </a:solidFill>
              </a:rPr>
              <a:t> в </a:t>
            </a:r>
            <a:r>
              <a:rPr lang="ru-RU" sz="1550" dirty="0" err="1" smtClean="0">
                <a:solidFill>
                  <a:schemeClr val="bg1"/>
                </a:solidFill>
              </a:rPr>
              <a:t>процесі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він</a:t>
            </a:r>
            <a:r>
              <a:rPr lang="ru-RU" sz="1550" dirty="0" smtClean="0">
                <a:solidFill>
                  <a:schemeClr val="bg1"/>
                </a:solidFill>
              </a:rPr>
              <a:t> приходить до </a:t>
            </a:r>
            <a:r>
              <a:rPr lang="ru-RU" sz="1550" dirty="0" err="1" smtClean="0">
                <a:solidFill>
                  <a:schemeClr val="bg1"/>
                </a:solidFill>
              </a:rPr>
              <a:t>загальнозначущих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істин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до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пізнання</a:t>
            </a:r>
            <a:r>
              <a:rPr lang="ru-RU" sz="1550" dirty="0" smtClean="0">
                <a:solidFill>
                  <a:schemeClr val="bg1"/>
                </a:solidFill>
              </a:rPr>
              <a:t> ? Добра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краси</a:t>
            </a:r>
            <a:r>
              <a:rPr lang="ru-RU" sz="1550" dirty="0" smtClean="0">
                <a:solidFill>
                  <a:schemeClr val="bg1"/>
                </a:solidFill>
              </a:rPr>
              <a:t> , блага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щастя</a:t>
            </a:r>
            <a:r>
              <a:rPr lang="ru-RU" sz="1550" dirty="0" smtClean="0">
                <a:solidFill>
                  <a:schemeClr val="bg1"/>
                </a:solidFill>
              </a:rPr>
              <a:t>. У </a:t>
            </a:r>
            <a:r>
              <a:rPr lang="ru-RU" sz="1550" dirty="0" err="1" smtClean="0">
                <a:solidFill>
                  <a:schemeClr val="bg1"/>
                </a:solidFill>
              </a:rPr>
              <a:t>цьому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є</a:t>
            </a:r>
            <a:r>
              <a:rPr lang="ru-RU" sz="1550" dirty="0" smtClean="0">
                <a:solidFill>
                  <a:schemeClr val="bg1"/>
                </a:solidFill>
              </a:rPr>
              <a:t> мета </a:t>
            </a:r>
            <a:r>
              <a:rPr lang="ru-RU" sz="1550" dirty="0" err="1" smtClean="0">
                <a:solidFill>
                  <a:schemeClr val="bg1"/>
                </a:solidFill>
              </a:rPr>
              <a:t>філософії</a:t>
            </a:r>
            <a:r>
              <a:rPr lang="ru-RU" sz="1550" dirty="0" smtClean="0">
                <a:solidFill>
                  <a:schemeClr val="bg1"/>
                </a:solidFill>
              </a:rPr>
              <a:t> .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Етика</a:t>
            </a:r>
            <a:r>
              <a:rPr lang="ru-RU" sz="1550" dirty="0" smtClean="0">
                <a:solidFill>
                  <a:schemeClr val="bg1"/>
                </a:solidFill>
              </a:rPr>
              <a:t> Сократа </a:t>
            </a:r>
            <a:r>
              <a:rPr lang="ru-RU" sz="1550" dirty="0" err="1" smtClean="0">
                <a:solidFill>
                  <a:schemeClr val="bg1"/>
                </a:solidFill>
              </a:rPr>
              <a:t>ототожнює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чеснота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знанням</a:t>
            </a:r>
            <a:r>
              <a:rPr lang="ru-RU" sz="1550" dirty="0" smtClean="0">
                <a:solidFill>
                  <a:schemeClr val="bg1"/>
                </a:solidFill>
              </a:rPr>
              <a:t> : 1 ) </a:t>
            </a:r>
            <a:r>
              <a:rPr lang="ru-RU" sz="1550" dirty="0" err="1" smtClean="0">
                <a:solidFill>
                  <a:schemeClr val="bg1"/>
                </a:solidFill>
              </a:rPr>
              <a:t>чеснота</a:t>
            </a:r>
            <a:r>
              <a:rPr lang="ru-RU" sz="1550" dirty="0" smtClean="0">
                <a:solidFill>
                  <a:schemeClr val="bg1"/>
                </a:solidFill>
              </a:rPr>
              <a:t> (</a:t>
            </a:r>
            <a:r>
              <a:rPr lang="ru-RU" sz="1550" dirty="0" err="1" smtClean="0">
                <a:solidFill>
                  <a:schemeClr val="bg1"/>
                </a:solidFill>
              </a:rPr>
              <a:t>мудрість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справедливість</a:t>
            </a:r>
            <a:r>
              <a:rPr lang="ru-RU" sz="1550" dirty="0" smtClean="0">
                <a:solidFill>
                  <a:schemeClr val="bg1"/>
                </a:solidFill>
              </a:rPr>
              <a:t> , ? </a:t>
            </a:r>
            <a:r>
              <a:rPr lang="ru-RU" sz="1550" dirty="0" err="1" smtClean="0">
                <a:solidFill>
                  <a:schemeClr val="bg1"/>
                </a:solidFill>
              </a:rPr>
              <a:t>Сталість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помірність</a:t>
            </a:r>
            <a:r>
              <a:rPr lang="ru-RU" sz="1550" dirty="0" smtClean="0">
                <a:solidFill>
                  <a:schemeClr val="bg1"/>
                </a:solidFill>
              </a:rPr>
              <a:t> ) </a:t>
            </a:r>
            <a:r>
              <a:rPr lang="ru-RU" sz="1550" dirty="0" err="1" smtClean="0">
                <a:solidFill>
                  <a:schemeClr val="bg1"/>
                </a:solidFill>
              </a:rPr>
              <a:t>є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завжди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знання</a:t>
            </a:r>
            <a:r>
              <a:rPr lang="ru-RU" sz="1550" dirty="0" smtClean="0">
                <a:solidFill>
                  <a:schemeClr val="bg1"/>
                </a:solidFill>
              </a:rPr>
              <a:t> , порок - </a:t>
            </a:r>
            <a:r>
              <a:rPr lang="ru-RU" sz="1550" dirty="0" err="1" smtClean="0">
                <a:solidFill>
                  <a:schemeClr val="bg1"/>
                </a:solidFill>
              </a:rPr>
              <a:t>це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завжди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невігластво</a:t>
            </a:r>
            <a:r>
              <a:rPr lang="ru-RU" sz="1550" dirty="0" smtClean="0">
                <a:solidFill>
                  <a:schemeClr val="bg1"/>
                </a:solidFill>
              </a:rPr>
              <a:t> ; 2 ) </a:t>
            </a:r>
            <a:r>
              <a:rPr lang="ru-RU" sz="1550" dirty="0" err="1" smtClean="0">
                <a:solidFill>
                  <a:schemeClr val="bg1"/>
                </a:solidFill>
              </a:rPr>
              <a:t>ніхто</a:t>
            </a:r>
            <a:r>
              <a:rPr lang="ru-RU" sz="1550" dirty="0" smtClean="0">
                <a:solidFill>
                  <a:schemeClr val="bg1"/>
                </a:solidFill>
              </a:rPr>
              <a:t> не </a:t>
            </a:r>
            <a:r>
              <a:rPr lang="ru-RU" sz="1550" dirty="0" err="1" smtClean="0">
                <a:solidFill>
                  <a:schemeClr val="bg1"/>
                </a:solidFill>
              </a:rPr>
              <a:t>грішить</a:t>
            </a:r>
            <a:r>
              <a:rPr lang="ru-RU" sz="1550" dirty="0" smtClean="0">
                <a:solidFill>
                  <a:schemeClr val="bg1"/>
                </a:solidFill>
              </a:rPr>
              <a:t> ? </a:t>
            </a:r>
            <a:r>
              <a:rPr lang="ru-RU" sz="1550" dirty="0" err="1" smtClean="0">
                <a:solidFill>
                  <a:schemeClr val="bg1"/>
                </a:solidFill>
              </a:rPr>
              <a:t>свідомо</a:t>
            </a:r>
            <a:r>
              <a:rPr lang="ru-RU" sz="1550" dirty="0" smtClean="0">
                <a:solidFill>
                  <a:schemeClr val="bg1"/>
                </a:solidFill>
              </a:rPr>
              <a:t> , а </a:t>
            </a:r>
            <a:r>
              <a:rPr lang="ru-RU" sz="1550" dirty="0" err="1" smtClean="0">
                <a:solidFill>
                  <a:schemeClr val="bg1"/>
                </a:solidFill>
              </a:rPr>
              <a:t>хто</a:t>
            </a:r>
            <a:r>
              <a:rPr lang="ru-RU" sz="1550" dirty="0" smtClean="0">
                <a:solidFill>
                  <a:schemeClr val="bg1"/>
                </a:solidFill>
              </a:rPr>
              <a:t> чинить зло , </a:t>
            </a:r>
            <a:r>
              <a:rPr lang="ru-RU" sz="1550" dirty="0" err="1" smtClean="0">
                <a:solidFill>
                  <a:schemeClr val="bg1"/>
                </a:solidFill>
              </a:rPr>
              <a:t>робить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це</a:t>
            </a:r>
            <a:r>
              <a:rPr lang="ru-RU" sz="1550" dirty="0" smtClean="0">
                <a:solidFill>
                  <a:schemeClr val="bg1"/>
                </a:solidFill>
              </a:rPr>
              <a:t> через </a:t>
            </a:r>
            <a:r>
              <a:rPr lang="ru-RU" sz="1550" dirty="0" err="1" smtClean="0">
                <a:solidFill>
                  <a:schemeClr val="bg1"/>
                </a:solidFill>
              </a:rPr>
              <a:t>незнання</a:t>
            </a:r>
            <a:r>
              <a:rPr lang="ru-RU" sz="1550" dirty="0" smtClean="0">
                <a:solidFill>
                  <a:schemeClr val="bg1"/>
                </a:solidFill>
              </a:rPr>
              <a:t>. Цей </a:t>
            </a:r>
            <a:r>
              <a:rPr lang="ru-RU" sz="1550" dirty="0" err="1" smtClean="0">
                <a:solidFill>
                  <a:schemeClr val="bg1"/>
                </a:solidFill>
              </a:rPr>
              <a:t>етичний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раціоналізм</a:t>
            </a:r>
            <a:r>
              <a:rPr lang="ru-RU" sz="1550" dirty="0" smtClean="0">
                <a:solidFill>
                  <a:schemeClr val="bg1"/>
                </a:solidFill>
              </a:rPr>
              <a:t> Сократа ? </a:t>
            </a:r>
            <a:r>
              <a:rPr lang="ru-RU" sz="1550" dirty="0" err="1" smtClean="0">
                <a:solidFill>
                  <a:schemeClr val="bg1"/>
                </a:solidFill>
              </a:rPr>
              <a:t>Зводить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моральне</a:t>
            </a:r>
            <a:r>
              <a:rPr lang="ru-RU" sz="1550" dirty="0" smtClean="0">
                <a:solidFill>
                  <a:schemeClr val="bg1"/>
                </a:solidFill>
              </a:rPr>
              <a:t> благо до факту </a:t>
            </a:r>
            <a:r>
              <a:rPr lang="ru-RU" sz="1550" dirty="0" err="1" smtClean="0">
                <a:solidFill>
                  <a:schemeClr val="bg1"/>
                </a:solidFill>
              </a:rPr>
              <a:t>свідомості</a:t>
            </a:r>
            <a:r>
              <a:rPr lang="ru-RU" sz="155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Діалектика</a:t>
            </a:r>
            <a:r>
              <a:rPr lang="ru-RU" sz="1550" dirty="0" smtClean="0">
                <a:solidFill>
                  <a:schemeClr val="bg1"/>
                </a:solidFill>
              </a:rPr>
              <a:t> Сократа </a:t>
            </a:r>
            <a:r>
              <a:rPr lang="ru-RU" sz="1550" dirty="0" err="1" smtClean="0">
                <a:solidFill>
                  <a:schemeClr val="bg1"/>
                </a:solidFill>
              </a:rPr>
              <a:t>збігається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діалогом</a:t>
            </a:r>
            <a:r>
              <a:rPr lang="ru-RU" sz="1550" dirty="0" smtClean="0">
                <a:solidFill>
                  <a:schemeClr val="bg1"/>
                </a:solidFill>
              </a:rPr>
              <a:t> ( </a:t>
            </a:r>
            <a:r>
              <a:rPr lang="ru-RU" sz="1550" dirty="0" err="1" smtClean="0">
                <a:solidFill>
                  <a:schemeClr val="bg1"/>
                </a:solidFill>
              </a:rPr>
              <a:t>діалогос</a:t>
            </a:r>
            <a:r>
              <a:rPr lang="ru-RU" sz="1550" dirty="0" smtClean="0">
                <a:solidFill>
                  <a:schemeClr val="bg1"/>
                </a:solidFill>
              </a:rPr>
              <a:t> ) , </a:t>
            </a:r>
            <a:r>
              <a:rPr lang="ru-RU" sz="1550" dirty="0" err="1" smtClean="0">
                <a:solidFill>
                  <a:schemeClr val="bg1"/>
                </a:solidFill>
              </a:rPr>
              <a:t>який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двох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моментів</a:t>
            </a:r>
            <a:r>
              <a:rPr lang="ru-RU" sz="1550" dirty="0" smtClean="0">
                <a:solidFill>
                  <a:schemeClr val="bg1"/>
                </a:solidFill>
              </a:rPr>
              <a:t>: ? « </a:t>
            </a:r>
            <a:r>
              <a:rPr lang="ru-RU" sz="1550" dirty="0" err="1" smtClean="0">
                <a:solidFill>
                  <a:schemeClr val="bg1"/>
                </a:solidFill>
              </a:rPr>
              <a:t>Спростування</a:t>
            </a:r>
            <a:r>
              <a:rPr lang="ru-RU" sz="1550" dirty="0" smtClean="0">
                <a:solidFill>
                  <a:schemeClr val="bg1"/>
                </a:solidFill>
              </a:rPr>
              <a:t> » (« </a:t>
            </a:r>
            <a:r>
              <a:rPr lang="ru-RU" sz="1550" dirty="0" err="1" smtClean="0">
                <a:solidFill>
                  <a:schemeClr val="bg1"/>
                </a:solidFill>
              </a:rPr>
              <a:t>іронії</a:t>
            </a:r>
            <a:r>
              <a:rPr lang="ru-RU" sz="1550" dirty="0" smtClean="0">
                <a:solidFill>
                  <a:schemeClr val="bg1"/>
                </a:solidFill>
              </a:rPr>
              <a:t>» )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майевтики</a:t>
            </a:r>
            <a:r>
              <a:rPr lang="ru-RU" sz="1550" dirty="0" smtClean="0">
                <a:solidFill>
                  <a:schemeClr val="bg1"/>
                </a:solidFill>
              </a:rPr>
              <a:t> ». « </a:t>
            </a:r>
            <a:r>
              <a:rPr lang="ru-RU" sz="1550" dirty="0" err="1" smtClean="0">
                <a:solidFill>
                  <a:schemeClr val="bg1"/>
                </a:solidFill>
              </a:rPr>
              <a:t>Сократовский</a:t>
            </a:r>
            <a:r>
              <a:rPr lang="ru-RU" sz="1550" dirty="0" smtClean="0">
                <a:solidFill>
                  <a:schemeClr val="bg1"/>
                </a:solidFill>
              </a:rPr>
              <a:t> » метод - </a:t>
            </a:r>
            <a:r>
              <a:rPr lang="ru-RU" sz="1550" dirty="0" err="1" smtClean="0">
                <a:solidFill>
                  <a:schemeClr val="bg1"/>
                </a:solidFill>
              </a:rPr>
              <a:t>це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метод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послідовно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? Систематично </a:t>
            </a:r>
            <a:r>
              <a:rPr lang="ru-RU" sz="1550" dirty="0" err="1" smtClean="0">
                <a:solidFill>
                  <a:schemeClr val="bg1"/>
                </a:solidFill>
              </a:rPr>
              <a:t>задаються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питань</a:t>
            </a:r>
            <a:r>
              <a:rPr lang="ru-RU" sz="1550" dirty="0" smtClean="0">
                <a:solidFill>
                  <a:schemeClr val="bg1"/>
                </a:solidFill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</a:rPr>
              <a:t>що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мають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своєю</a:t>
            </a:r>
            <a:r>
              <a:rPr lang="ru-RU" sz="1550" dirty="0" smtClean="0">
                <a:solidFill>
                  <a:schemeClr val="bg1"/>
                </a:solidFill>
              </a:rPr>
              <a:t> метою </a:t>
            </a:r>
            <a:r>
              <a:rPr lang="ru-RU" sz="1550" dirty="0" err="1" smtClean="0">
                <a:solidFill>
                  <a:schemeClr val="bg1"/>
                </a:solidFill>
              </a:rPr>
              <a:t>приведення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співрозмовника</a:t>
            </a:r>
            <a:r>
              <a:rPr lang="ru-RU" sz="1550" dirty="0" smtClean="0">
                <a:solidFill>
                  <a:schemeClr val="bg1"/>
                </a:solidFill>
              </a:rPr>
              <a:t> до ? </a:t>
            </a:r>
            <a:r>
              <a:rPr lang="ru-RU" sz="1550" dirty="0" err="1" smtClean="0">
                <a:solidFill>
                  <a:schemeClr val="bg1"/>
                </a:solidFill>
              </a:rPr>
              <a:t>Протиріччя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</a:t>
            </a:r>
            <a:r>
              <a:rPr lang="ru-RU" sz="1550" dirty="0" smtClean="0">
                <a:solidFill>
                  <a:schemeClr val="bg1"/>
                </a:solidFill>
              </a:rPr>
              <a:t> самим собою , до </a:t>
            </a:r>
            <a:r>
              <a:rPr lang="ru-RU" sz="1550" dirty="0" err="1" smtClean="0">
                <a:solidFill>
                  <a:schemeClr val="bg1"/>
                </a:solidFill>
              </a:rPr>
              <a:t>визнання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власного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невігластва</a:t>
            </a:r>
            <a:r>
              <a:rPr lang="ru-RU" sz="1550" dirty="0" smtClean="0">
                <a:solidFill>
                  <a:schemeClr val="bg1"/>
                </a:solidFill>
              </a:rPr>
              <a:t>. У </a:t>
            </a:r>
            <a:r>
              <a:rPr lang="ru-RU" sz="1550" dirty="0" err="1" smtClean="0">
                <a:solidFill>
                  <a:schemeClr val="bg1"/>
                </a:solidFill>
              </a:rPr>
              <a:t>цьому</a:t>
            </a:r>
            <a:r>
              <a:rPr lang="ru-RU" sz="1550" dirty="0" smtClean="0">
                <a:solidFill>
                  <a:schemeClr val="bg1"/>
                </a:solidFill>
              </a:rPr>
              <a:t> суть « </a:t>
            </a:r>
            <a:r>
              <a:rPr lang="ru-RU" sz="1550" dirty="0" err="1" smtClean="0">
                <a:solidFill>
                  <a:schemeClr val="bg1"/>
                </a:solidFill>
              </a:rPr>
              <a:t>іронії</a:t>
            </a:r>
            <a:r>
              <a:rPr lang="ru-RU" sz="1550" dirty="0" smtClean="0">
                <a:solidFill>
                  <a:schemeClr val="bg1"/>
                </a:solidFill>
              </a:rPr>
              <a:t>» , </a:t>
            </a:r>
            <a:r>
              <a:rPr lang="ru-RU" sz="1550" dirty="0" err="1" smtClean="0">
                <a:solidFill>
                  <a:schemeClr val="bg1"/>
                </a:solidFill>
              </a:rPr>
              <a:t>суть</a:t>
            </a:r>
            <a:r>
              <a:rPr lang="ru-RU" sz="1550" dirty="0" smtClean="0">
                <a:solidFill>
                  <a:schemeClr val="bg1"/>
                </a:solidFill>
              </a:rPr>
              <a:t>? « </a:t>
            </a:r>
            <a:r>
              <a:rPr lang="ru-RU" sz="1550" dirty="0" err="1" smtClean="0">
                <a:solidFill>
                  <a:schemeClr val="bg1"/>
                </a:solidFill>
              </a:rPr>
              <a:t>Майевтики</a:t>
            </a:r>
            <a:r>
              <a:rPr lang="ru-RU" sz="1550" dirty="0" smtClean="0">
                <a:solidFill>
                  <a:schemeClr val="bg1"/>
                </a:solidFill>
              </a:rPr>
              <a:t> » - за </a:t>
            </a:r>
            <a:r>
              <a:rPr lang="ru-RU" sz="1550" dirty="0" err="1" smtClean="0">
                <a:solidFill>
                  <a:schemeClr val="bg1"/>
                </a:solidFill>
              </a:rPr>
              <a:t>допомогою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навідних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запитань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логічних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прийомів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підвести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співрозмовника</a:t>
            </a:r>
            <a:r>
              <a:rPr lang="ru-RU" sz="1550" dirty="0" smtClean="0">
                <a:solidFill>
                  <a:schemeClr val="bg1"/>
                </a:solidFill>
              </a:rPr>
              <a:t> до ? </a:t>
            </a:r>
            <a:r>
              <a:rPr lang="ru-RU" sz="1550" dirty="0" err="1" smtClean="0">
                <a:solidFill>
                  <a:schemeClr val="bg1"/>
                </a:solidFill>
              </a:rPr>
              <a:t>Самостійного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знаходження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істини</a:t>
            </a:r>
            <a:r>
              <a:rPr lang="ru-RU" sz="1550" dirty="0" smtClean="0">
                <a:solidFill>
                  <a:schemeClr val="bg1"/>
                </a:solidFill>
              </a:rPr>
              <a:t> .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Завдання</a:t>
            </a:r>
            <a:r>
              <a:rPr lang="ru-RU" sz="1550" dirty="0" smtClean="0">
                <a:solidFill>
                  <a:schemeClr val="bg1"/>
                </a:solidFill>
              </a:rPr>
              <a:t> методу - </a:t>
            </a:r>
            <a:r>
              <a:rPr lang="ru-RU" sz="1550" dirty="0" err="1" smtClean="0">
                <a:solidFill>
                  <a:schemeClr val="bg1"/>
                </a:solidFill>
              </a:rPr>
              <a:t>знайти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загальне</a:t>
            </a:r>
            <a:r>
              <a:rPr lang="ru-RU" sz="1550" dirty="0" smtClean="0">
                <a:solidFill>
                  <a:schemeClr val="bg1"/>
                </a:solidFill>
              </a:rPr>
              <a:t>» в </a:t>
            </a:r>
            <a:r>
              <a:rPr lang="ru-RU" sz="1550" dirty="0" err="1" smtClean="0">
                <a:solidFill>
                  <a:schemeClr val="bg1"/>
                </a:solidFill>
              </a:rPr>
              <a:t>моральності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допомогою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індукції</a:t>
            </a:r>
            <a:r>
              <a:rPr lang="ru-RU" sz="1550" dirty="0" smtClean="0">
                <a:solidFill>
                  <a:schemeClr val="bg1"/>
                </a:solidFill>
              </a:rPr>
              <a:t> » ( </a:t>
            </a:r>
            <a:r>
              <a:rPr lang="ru-RU" sz="1550" dirty="0" err="1" smtClean="0">
                <a:solidFill>
                  <a:schemeClr val="bg1"/>
                </a:solidFill>
              </a:rPr>
              <a:t>відшукання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спільного</a:t>
            </a:r>
            <a:r>
              <a:rPr lang="ru-RU" sz="1550" dirty="0" smtClean="0">
                <a:solidFill>
                  <a:schemeClr val="bg1"/>
                </a:solidFill>
              </a:rPr>
              <a:t>? В приватному )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1550" dirty="0" smtClean="0">
                <a:solidFill>
                  <a:schemeClr val="bg1"/>
                </a:solidFill>
              </a:rPr>
              <a:t> » ( </a:t>
            </a:r>
            <a:r>
              <a:rPr lang="ru-RU" sz="1550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пологів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видів</a:t>
            </a:r>
            <a:r>
              <a:rPr lang="ru-RU" sz="1550" dirty="0" smtClean="0">
                <a:solidFill>
                  <a:schemeClr val="bg1"/>
                </a:solidFill>
              </a:rPr>
              <a:t> , </a:t>
            </a:r>
            <a:r>
              <a:rPr lang="ru-RU" sz="1550" dirty="0" err="1" smtClean="0">
                <a:solidFill>
                  <a:schemeClr val="bg1"/>
                </a:solidFill>
              </a:rPr>
              <a:t>їх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співвідношень</a:t>
            </a:r>
            <a:r>
              <a:rPr lang="ru-RU" sz="1550" dirty="0" smtClean="0">
                <a:solidFill>
                  <a:schemeClr val="bg1"/>
                </a:solidFill>
              </a:rPr>
              <a:t> ) .</a:t>
            </a:r>
          </a:p>
          <a:p>
            <a:r>
              <a:rPr lang="ru-RU" sz="1550" dirty="0" err="1" smtClean="0">
                <a:solidFill>
                  <a:schemeClr val="bg1"/>
                </a:solidFill>
              </a:rPr>
              <a:t>Основні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складові</a:t>
            </a:r>
            <a:r>
              <a:rPr lang="ru-RU" sz="1550" dirty="0" smtClean="0">
                <a:solidFill>
                  <a:schemeClr val="bg1"/>
                </a:solidFill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</a:rPr>
              <a:t>частини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сократичного</a:t>
            </a:r>
            <a:r>
              <a:rPr lang="ru-RU" sz="1550" dirty="0" smtClean="0">
                <a:solidFill>
                  <a:schemeClr val="bg1"/>
                </a:solidFill>
              </a:rPr>
              <a:t> » методу : « </a:t>
            </a:r>
            <a:r>
              <a:rPr lang="ru-RU" sz="1550" dirty="0" err="1" smtClean="0">
                <a:solidFill>
                  <a:schemeClr val="bg1"/>
                </a:solidFill>
              </a:rPr>
              <a:t>іронія</a:t>
            </a:r>
            <a:r>
              <a:rPr lang="ru-RU" sz="1550" dirty="0" smtClean="0">
                <a:solidFill>
                  <a:schemeClr val="bg1"/>
                </a:solidFill>
              </a:rPr>
              <a:t> »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« </a:t>
            </a:r>
            <a:r>
              <a:rPr lang="ru-RU" sz="1550" dirty="0" err="1" smtClean="0">
                <a:solidFill>
                  <a:schemeClr val="bg1"/>
                </a:solidFill>
              </a:rPr>
              <a:t>майевтика</a:t>
            </a:r>
            <a:r>
              <a:rPr lang="ru-RU" sz="1550" dirty="0" smtClean="0">
                <a:solidFill>
                  <a:schemeClr val="bg1"/>
                </a:solidFill>
              </a:rPr>
              <a:t> » - за формою , ? « </a:t>
            </a:r>
            <a:r>
              <a:rPr lang="ru-RU" sz="1550" dirty="0" err="1" smtClean="0">
                <a:solidFill>
                  <a:schemeClr val="bg1"/>
                </a:solidFill>
              </a:rPr>
              <a:t>Індукція</a:t>
            </a:r>
            <a:r>
              <a:rPr lang="ru-RU" sz="1550" dirty="0" smtClean="0">
                <a:solidFill>
                  <a:schemeClr val="bg1"/>
                </a:solidFill>
              </a:rPr>
              <a:t> » </a:t>
            </a:r>
            <a:r>
              <a:rPr lang="ru-RU" sz="1550" dirty="0" err="1" smtClean="0">
                <a:solidFill>
                  <a:schemeClr val="bg1"/>
                </a:solidFill>
              </a:rPr>
              <a:t>і</a:t>
            </a:r>
            <a:r>
              <a:rPr lang="ru-RU" sz="1550" dirty="0" smtClean="0">
                <a:solidFill>
                  <a:schemeClr val="bg1"/>
                </a:solidFill>
              </a:rPr>
              <a:t> «</a:t>
            </a:r>
            <a:r>
              <a:rPr lang="ru-RU" sz="1550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1550" dirty="0" smtClean="0">
                <a:solidFill>
                  <a:schemeClr val="bg1"/>
                </a:solidFill>
              </a:rPr>
              <a:t> » - за </a:t>
            </a:r>
            <a:r>
              <a:rPr lang="ru-RU" sz="1550" dirty="0" err="1" smtClean="0">
                <a:solidFill>
                  <a:schemeClr val="bg1"/>
                </a:solidFill>
              </a:rPr>
              <a:t>змістом</a:t>
            </a:r>
            <a:r>
              <a:rPr lang="ru-RU" sz="1550" dirty="0" smtClean="0">
                <a:solidFill>
                  <a:schemeClr val="bg1"/>
                </a:solidFill>
              </a:rPr>
              <a:t> .</a:t>
            </a:r>
            <a:endParaRPr lang="ru-RU" sz="15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974</Words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Античні філософи</vt:lpstr>
      <vt:lpstr>Антична філософія — філософія античності, може бути поділена на давньогрецьку філософію та давньоримську філософію. Першим філософом античності є Фалес, останнім — Боецій. </vt:lpstr>
      <vt:lpstr>Мілетська школа (іонійська школа натурфілософії) —  (давньогрецька) філософська школа, заснована Фалесом у Мілеті, одному з міст Іонії, у першій половині VI ст. до н.е. Представлена Фалесом, Анаксимандром й Анаксименом.</vt:lpstr>
      <vt:lpstr>Представники</vt:lpstr>
      <vt:lpstr>Анаксимандр (610-547 до н.є.)</vt:lpstr>
      <vt:lpstr>Фалес  (625-547 до н.є.)</vt:lpstr>
      <vt:lpstr>Анаксимен (585-525 до н.є.)</vt:lpstr>
      <vt:lpstr>Філософія Сократа</vt:lpstr>
      <vt:lpstr>Основні положення філософії Сократа</vt:lpstr>
      <vt:lpstr>Платон</vt:lpstr>
      <vt:lpstr>Загальна характеристика філософії Платона</vt:lpstr>
      <vt:lpstr>Наукова діяльність Аристотеля</vt:lpstr>
      <vt:lpstr>Загальна характеристика наукової діяльності Аристотеля</vt:lpstr>
      <vt:lpstr>The End.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Античні філософи</dc:title>
  <cp:lastModifiedBy>User</cp:lastModifiedBy>
  <cp:revision>11</cp:revision>
  <dcterms:modified xsi:type="dcterms:W3CDTF">2014-02-25T19:21:13Z</dcterms:modified>
</cp:coreProperties>
</file>