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7"/>
  </p:notesMasterIdLst>
  <p:sldIdLst>
    <p:sldId id="256" r:id="rId3"/>
    <p:sldId id="257" r:id="rId4"/>
    <p:sldId id="258" r:id="rId5"/>
    <p:sldId id="261" r:id="rId6"/>
    <p:sldId id="281" r:id="rId7"/>
    <p:sldId id="262" r:id="rId8"/>
    <p:sldId id="263" r:id="rId9"/>
    <p:sldId id="264" r:id="rId10"/>
    <p:sldId id="265" r:id="rId11"/>
    <p:sldId id="259" r:id="rId12"/>
    <p:sldId id="266" r:id="rId13"/>
    <p:sldId id="267" r:id="rId14"/>
    <p:sldId id="268" r:id="rId15"/>
    <p:sldId id="269" r:id="rId16"/>
    <p:sldId id="270" r:id="rId17"/>
    <p:sldId id="271" r:id="rId18"/>
    <p:sldId id="260" r:id="rId19"/>
    <p:sldId id="274" r:id="rId20"/>
    <p:sldId id="275" r:id="rId21"/>
    <p:sldId id="276" r:id="rId22"/>
    <p:sldId id="339" r:id="rId23"/>
    <p:sldId id="272" r:id="rId24"/>
    <p:sldId id="282" r:id="rId25"/>
    <p:sldId id="273" r:id="rId26"/>
    <p:sldId id="277" r:id="rId27"/>
    <p:sldId id="278" r:id="rId28"/>
    <p:sldId id="279" r:id="rId29"/>
    <p:sldId id="280"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348" r:id="rId44"/>
    <p:sldId id="296" r:id="rId45"/>
    <p:sldId id="349"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40"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41" r:id="rId90"/>
    <p:sldId id="342" r:id="rId91"/>
    <p:sldId id="343" r:id="rId92"/>
    <p:sldId id="344" r:id="rId93"/>
    <p:sldId id="345" r:id="rId94"/>
    <p:sldId id="346" r:id="rId95"/>
    <p:sldId id="347" r:id="rId9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8" autoAdjust="0"/>
    <p:restoredTop sz="94660"/>
  </p:normalViewPr>
  <p:slideViewPr>
    <p:cSldViewPr>
      <p:cViewPr varScale="1">
        <p:scale>
          <a:sx n="68" d="100"/>
          <a:sy n="68" d="100"/>
        </p:scale>
        <p:origin x="-9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16E283-FA9F-43AC-A9BF-44BEA493020B}" type="datetimeFigureOut">
              <a:rPr lang="ru-RU" smtClean="0"/>
              <a:pPr/>
              <a:t>23.12.2013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F04E94-D05C-49FC-870A-C9BCB95EB280}"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23.12.2013</a:t>
            </a:fld>
            <a:endParaRPr lang="ru-RU" dirty="0"/>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23.12.2013</a:t>
            </a:fld>
            <a:endParaRPr lang="ru-RU" dirty="0"/>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23.12.2013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23.12.2013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23.12.2013</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gif"/><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8.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8.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18.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 Id="rId5" Type="http://schemas.openxmlformats.org/officeDocument/2006/relationships/image" Target="../media/image114.jpeg"/><Relationship Id="rId4" Type="http://schemas.openxmlformats.org/officeDocument/2006/relationships/image" Target="../media/image113.jpe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8.xml"/><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3" Type="http://schemas.openxmlformats.org/officeDocument/2006/relationships/hyperlink" Target="http://ru.wikipedia.org/wiki/%D0%A1%D0%BF%D0%B8%D1%81%D0%BE%D0%BA_%D1%81%D0%B0%D0%BC%D1%8B%D1%85_%D0%BA%D0%B0%D1%81%D1%81%D0%BE%D0%B2%D1%8B%D1%85_%D1%84%D0%B8%D0%BB%D1%8C%D0%BC%D0%BE%D0%B2" TargetMode="External"/><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hyperlink" Target="http://films.imhonet.ru/prize/4443/" TargetMode="External"/><Relationship Id="rId2" Type="http://schemas.openxmlformats.org/officeDocument/2006/relationships/image" Target="../media/image120.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8.xml"/><Relationship Id="rId4" Type="http://schemas.openxmlformats.org/officeDocument/2006/relationships/image" Target="../media/image129.jpeg"/></Relationships>
</file>

<file path=ppt/slides/_rels/slide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8.xml"/><Relationship Id="rId4" Type="http://schemas.openxmlformats.org/officeDocument/2006/relationships/image" Target="../media/image132.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18.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7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gif"/><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760_23.jpg"/>
          <p:cNvPicPr>
            <a:picLocks noChangeAspect="1"/>
          </p:cNvPicPr>
          <p:nvPr/>
        </p:nvPicPr>
        <p:blipFill>
          <a:blip r:embed="rId2" cstate="print"/>
          <a:stretch>
            <a:fillRect/>
          </a:stretch>
        </p:blipFill>
        <p:spPr>
          <a:xfrm>
            <a:off x="0" y="0"/>
            <a:ext cx="9144000" cy="6858001"/>
          </a:xfrm>
          <a:prstGeom prst="rect">
            <a:avLst/>
          </a:prstGeom>
        </p:spPr>
      </p:pic>
      <p:sp>
        <p:nvSpPr>
          <p:cNvPr id="3" name="Прямоугольник 2"/>
          <p:cNvSpPr/>
          <p:nvPr/>
        </p:nvSpPr>
        <p:spPr>
          <a:xfrm>
            <a:off x="0" y="1412776"/>
            <a:ext cx="9144000" cy="3046988"/>
          </a:xfrm>
          <a:prstGeom prst="rect">
            <a:avLst/>
          </a:prstGeom>
          <a:noFill/>
        </p:spPr>
        <p:txBody>
          <a:bodyPr wrap="square" lIns="91440" tIns="45720" rIns="91440" bIns="45720">
            <a:spAutoFit/>
          </a:bodyPr>
          <a:lstStyle/>
          <a:p>
            <a:pPr algn="ctr"/>
            <a:r>
              <a:rPr lang="ru-RU" sz="9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Кинематограф США</a:t>
            </a:r>
            <a:endParaRPr lang="ru-RU" sz="9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r>
              <a:rPr lang="ru-RU" dirty="0" smtClean="0"/>
              <a:t>Трамвай «Желание»</a:t>
            </a:r>
            <a:endParaRPr lang="ru-RU" dirty="0"/>
          </a:p>
        </p:txBody>
      </p:sp>
      <p:pic>
        <p:nvPicPr>
          <p:cNvPr id="7" name="Содержимое 6" descr="cDaaDskX1JY.jpg"/>
          <p:cNvPicPr>
            <a:picLocks noGrp="1" noChangeAspect="1"/>
          </p:cNvPicPr>
          <p:nvPr>
            <p:ph sz="half" idx="2"/>
          </p:nvPr>
        </p:nvPicPr>
        <p:blipFill>
          <a:blip r:embed="rId2" cstate="print"/>
          <a:stretch>
            <a:fillRect/>
          </a:stretch>
        </p:blipFill>
        <p:spPr>
          <a:xfrm>
            <a:off x="467544" y="2201863"/>
            <a:ext cx="3888432" cy="4251473"/>
          </a:xfrm>
        </p:spPr>
      </p:pic>
      <p:pic>
        <p:nvPicPr>
          <p:cNvPr id="8" name="Содержимое 7" descr="1254906263_v-dzhaze-tolko-devushki-some-like-it-hot-1959.jpg"/>
          <p:cNvPicPr>
            <a:picLocks noGrp="1" noChangeAspect="1"/>
          </p:cNvPicPr>
          <p:nvPr>
            <p:ph sz="quarter" idx="4"/>
          </p:nvPr>
        </p:nvPicPr>
        <p:blipFill>
          <a:blip r:embed="rId3" cstate="print"/>
          <a:stretch>
            <a:fillRect/>
          </a:stretch>
        </p:blipFill>
        <p:spPr>
          <a:xfrm>
            <a:off x="4788024" y="2201863"/>
            <a:ext cx="3744415" cy="4251473"/>
          </a:xfrm>
        </p:spPr>
      </p:pic>
      <p:sp>
        <p:nvSpPr>
          <p:cNvPr id="2" name="Заголовок 1"/>
          <p:cNvSpPr>
            <a:spLocks noGrp="1"/>
          </p:cNvSpPr>
          <p:nvPr>
            <p:ph type="title"/>
          </p:nvPr>
        </p:nvSpPr>
        <p:spPr/>
        <p:txBody>
          <a:bodyPr>
            <a:normAutofit/>
          </a:bodyPr>
          <a:lstStyle/>
          <a:p>
            <a:r>
              <a:rPr lang="ru-RU" sz="6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мелодрамы и комедии</a:t>
            </a:r>
            <a:endParaRPr lang="ru-RU" sz="60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Текст 4"/>
          <p:cNvSpPr>
            <a:spLocks noGrp="1"/>
          </p:cNvSpPr>
          <p:nvPr>
            <p:ph type="body" idx="3"/>
          </p:nvPr>
        </p:nvSpPr>
        <p:spPr/>
        <p:txBody>
          <a:bodyPr/>
          <a:lstStyle/>
          <a:p>
            <a:r>
              <a:rPr lang="ru-RU" dirty="0" smtClean="0"/>
              <a:t>В джазе</a:t>
            </a:r>
          </a:p>
          <a:p>
            <a:r>
              <a:rPr lang="ru-RU" dirty="0" smtClean="0"/>
              <a:t> только девушки</a:t>
            </a:r>
            <a:endParaRPr lang="ru-RU" dirty="0"/>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9"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5">
                                            <p:txEl>
                                              <p:pRg st="0" end="0"/>
                                            </p:txEl>
                                          </p:spTgt>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1" end="1"/>
                                            </p:txEl>
                                          </p:spTgt>
                                        </p:tgtEl>
                                      </p:cBhvr>
                                    </p:animEffect>
                                  </p:childTnLst>
                                </p:cTn>
                              </p:par>
                            </p:childTnLst>
                          </p:cTn>
                        </p:par>
                        <p:par>
                          <p:cTn id="27" fill="hold">
                            <p:stCondLst>
                              <p:cond delay="3000"/>
                            </p:stCondLst>
                            <p:childTnLst>
                              <p:par>
                                <p:cTn id="28" presetID="31" presetClass="entr" presetSubtype="0" fill="hold" nodeType="afterEffect">
                                  <p:stCondLst>
                                    <p:cond delay="0"/>
                                  </p:stCondLst>
                                  <p:iterate type="lt">
                                    <p:tmPct val="5000"/>
                                  </p:iterate>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4000"/>
                            </p:stCondLst>
                            <p:childTnLst>
                              <p:par>
                                <p:cTn id="35" presetID="31" presetClass="entr" presetSubtype="0" fill="hold" nodeType="afterEffect">
                                  <p:stCondLst>
                                    <p:cond delay="0"/>
                                  </p:stCondLst>
                                  <p:iterate type="lt">
                                    <p:tmPct val="5000"/>
                                  </p:iterate>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lstStyle/>
          <a:p>
            <a:r>
              <a:rPr lang="ru-RU" b="0" dirty="0" smtClean="0">
                <a:ln w="18415" cmpd="sng">
                  <a:solidFill>
                    <a:schemeClr val="tx2"/>
                  </a:solidFill>
                  <a:prstDash val="solid"/>
                </a:ln>
              </a:rPr>
              <a:t>«Как был завоеван запад»</a:t>
            </a:r>
            <a:endParaRPr lang="ru-RU" b="0" dirty="0">
              <a:ln w="18415" cmpd="sng">
                <a:solidFill>
                  <a:schemeClr val="tx2"/>
                </a:solidFill>
                <a:prstDash val="solid"/>
              </a:ln>
            </a:endParaRPr>
          </a:p>
        </p:txBody>
      </p:sp>
      <p:pic>
        <p:nvPicPr>
          <p:cNvPr id="7" name="Содержимое 6" descr="1005443_nl_how_the_west_was_won_1317288617116.jpg"/>
          <p:cNvPicPr>
            <a:picLocks noGrp="1" noChangeAspect="1"/>
          </p:cNvPicPr>
          <p:nvPr>
            <p:ph sz="half" idx="2"/>
          </p:nvPr>
        </p:nvPicPr>
        <p:blipFill>
          <a:blip r:embed="rId2" cstate="print"/>
          <a:stretch>
            <a:fillRect/>
          </a:stretch>
        </p:blipFill>
        <p:spPr>
          <a:xfrm>
            <a:off x="395536" y="2201863"/>
            <a:ext cx="3888432" cy="4251473"/>
          </a:xfrm>
        </p:spPr>
      </p:pic>
      <p:pic>
        <p:nvPicPr>
          <p:cNvPr id="8" name="Содержимое 7" descr="oklahoma_1955_580x878_350782.jpg"/>
          <p:cNvPicPr>
            <a:picLocks noGrp="1" noChangeAspect="1"/>
          </p:cNvPicPr>
          <p:nvPr>
            <p:ph sz="quarter" idx="4"/>
          </p:nvPr>
        </p:nvPicPr>
        <p:blipFill>
          <a:blip r:embed="rId3" cstate="print"/>
          <a:stretch>
            <a:fillRect/>
          </a:stretch>
        </p:blipFill>
        <p:spPr>
          <a:xfrm>
            <a:off x="4788024" y="2201863"/>
            <a:ext cx="3744415" cy="4251473"/>
          </a:xfrm>
        </p:spPr>
      </p:pic>
      <p:sp>
        <p:nvSpPr>
          <p:cNvPr id="5" name="Заголовок 4"/>
          <p:cNvSpPr>
            <a:spLocks noGrp="1"/>
          </p:cNvSpPr>
          <p:nvPr>
            <p:ph type="title"/>
          </p:nvPr>
        </p:nvSpPr>
        <p:spPr/>
        <p:txBody>
          <a:bodyPr>
            <a:normAutofit/>
          </a:bodyPr>
          <a:lstStyle/>
          <a:p>
            <a:r>
              <a:rPr lang="ru-RU" sz="6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вестерны и мюзиклы</a:t>
            </a:r>
            <a:endParaRPr lang="ru-RU" sz="60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Текст 5"/>
          <p:cNvSpPr>
            <a:spLocks noGrp="1"/>
          </p:cNvSpPr>
          <p:nvPr>
            <p:ph type="body" idx="3"/>
          </p:nvPr>
        </p:nvSpPr>
        <p:spPr>
          <a:xfrm>
            <a:off x="4788024" y="1412776"/>
            <a:ext cx="4040188" cy="762000"/>
          </a:xfrm>
        </p:spPr>
        <p:txBody>
          <a:bodyPr/>
          <a:lstStyle/>
          <a:p>
            <a:r>
              <a:rPr lang="ru-RU" sz="3200" dirty="0" smtClean="0"/>
              <a:t>«Оклахома!»</a:t>
            </a:r>
            <a:endParaRPr lang="ru-RU"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6" presetID="55"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p:cTn id="24"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6">
                                            <p:txEl>
                                              <p:pRg st="0" end="0"/>
                                            </p:txEl>
                                          </p:spTgt>
                                        </p:tgtEl>
                                      </p:cBhvr>
                                    </p:animEffect>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gollivud_nachala_20_veka_28_foto_19.jpg"/>
          <p:cNvPicPr>
            <a:picLocks noChangeAspect="1"/>
          </p:cNvPicPr>
          <p:nvPr/>
        </p:nvPicPr>
        <p:blipFill>
          <a:blip r:embed="rId2" cstate="print"/>
          <a:stretch>
            <a:fillRect/>
          </a:stretch>
        </p:blipFill>
        <p:spPr>
          <a:xfrm>
            <a:off x="0" y="0"/>
            <a:ext cx="9144000" cy="6858001"/>
          </a:xfrm>
          <a:prstGeom prst="rect">
            <a:avLst/>
          </a:prstGeom>
        </p:spPr>
      </p:pic>
      <p:sp>
        <p:nvSpPr>
          <p:cNvPr id="3" name="Прямоугольник 2"/>
          <p:cNvSpPr/>
          <p:nvPr/>
        </p:nvSpPr>
        <p:spPr>
          <a:xfrm>
            <a:off x="-1145306" y="260648"/>
            <a:ext cx="11434604" cy="6401753"/>
          </a:xfrm>
          <a:prstGeom prst="rect">
            <a:avLst/>
          </a:prstGeom>
          <a:noFill/>
        </p:spPr>
        <p:txBody>
          <a:bodyPr wrap="square" lIns="91440" tIns="45720" rIns="91440" bIns="45720">
            <a:spAutoFit/>
          </a:bodyPr>
          <a:lstStyle/>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Сложилась система производства кинофильмов,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появилось понятие "кинозвезда".</a:t>
            </a:r>
            <a:r>
              <a:rPr lang="ru-RU" sz="3400" dirty="0" smtClean="0"/>
              <a:t>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те годы была общепринята</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"студийная" система,</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при которой режиссеры,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актеры, сценаристы и другие работники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кинопроизводства были связаны контрактами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какой-либо конкретной киностудией.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Узнать,</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какая именно студия сняла тот или иной фильм, </a:t>
            </a:r>
          </a:p>
          <a:p>
            <a:pPr algn="ctr"/>
            <a:r>
              <a:rPr lang="ru-RU"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можно было по актерскому составу картины. </a:t>
            </a:r>
          </a:p>
          <a:p>
            <a:pPr algn="ct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152128"/>
          </a:xfrm>
        </p:spPr>
        <p:txBody>
          <a:bodyPr>
            <a:noAutofit/>
          </a:bodyPr>
          <a:lstStyle/>
          <a:p>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1937 году Уолт Дисней выпустил свой знаменитый мультфильм "Белоснежка и семь гномов", ставший самым кассовым фильмом своего времени и показавшим, что у мультипликации есть большое будущее.</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WaltDisneyandMickey.jpg"/>
          <p:cNvPicPr>
            <a:picLocks noGrp="1" noChangeAspect="1"/>
          </p:cNvPicPr>
          <p:nvPr>
            <p:ph sz="half" idx="1"/>
          </p:nvPr>
        </p:nvPicPr>
        <p:blipFill>
          <a:blip r:embed="rId2" cstate="print"/>
          <a:stretch>
            <a:fillRect/>
          </a:stretch>
        </p:blipFill>
        <p:spPr>
          <a:xfrm>
            <a:off x="611560" y="1572864"/>
            <a:ext cx="3528391" cy="4952480"/>
          </a:xfrm>
        </p:spPr>
      </p:pic>
      <p:pic>
        <p:nvPicPr>
          <p:cNvPr id="6" name="Содержимое 5" descr="88462004.jpg"/>
          <p:cNvPicPr>
            <a:picLocks noGrp="1" noChangeAspect="1"/>
          </p:cNvPicPr>
          <p:nvPr>
            <p:ph sz="half" idx="2"/>
          </p:nvPr>
        </p:nvPicPr>
        <p:blipFill>
          <a:blip r:embed="rId3" cstate="print"/>
          <a:stretch>
            <a:fillRect/>
          </a:stretch>
        </p:blipFill>
        <p:spPr>
          <a:xfrm>
            <a:off x="4427984" y="1556792"/>
            <a:ext cx="4104456" cy="4968552"/>
          </a:xfrm>
        </p:spPr>
      </p:pic>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2000"/>
                            </p:stCondLst>
                            <p:childTnLst>
                              <p:par>
                                <p:cTn id="21" presetID="1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one_with_the_wind.jpg"/>
          <p:cNvPicPr>
            <a:picLocks noGrp="1" noChangeAspect="1"/>
          </p:cNvPicPr>
          <p:nvPr>
            <p:ph idx="1"/>
          </p:nvPr>
        </p:nvPicPr>
        <p:blipFill>
          <a:blip r:embed="rId2" cstate="print"/>
          <a:stretch>
            <a:fillRect/>
          </a:stretch>
        </p:blipFill>
        <p:spPr>
          <a:xfrm>
            <a:off x="323528" y="1412776"/>
            <a:ext cx="8446318" cy="5006305"/>
          </a:xfrm>
        </p:spPr>
      </p:pic>
      <p:sp>
        <p:nvSpPr>
          <p:cNvPr id="3" name="Заголовок 2"/>
          <p:cNvSpPr>
            <a:spLocks noGrp="1"/>
          </p:cNvSpPr>
          <p:nvPr>
            <p:ph type="title"/>
          </p:nvPr>
        </p:nvSpPr>
        <p:spPr/>
        <p:txBody>
          <a:bodyPr>
            <a:noAutofit/>
          </a:bodyPr>
          <a:lstStyle/>
          <a:p>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1939 году был снят фильм, который считается самой успешной (в коммерческом смысле) картиной американского кинематографа - "Унесенные ветром".</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597130" y="6237312"/>
            <a:ext cx="7949740" cy="461665"/>
          </a:xfrm>
          <a:prstGeom prst="rect">
            <a:avLst/>
          </a:prstGeom>
          <a:noFill/>
        </p:spPr>
        <p:txBody>
          <a:bodyPr wrap="square" lIns="91440" tIns="45720" rIns="91440" bIns="45720">
            <a:spAutoFit/>
          </a:bodyPr>
          <a:lstStyle/>
          <a:p>
            <a:pPr algn="ctr"/>
            <a:r>
              <a:rPr lang="ru-RU" sz="2400" i="1" dirty="0" err="1" smtClean="0"/>
              <a:t>Вивьен</a:t>
            </a:r>
            <a:r>
              <a:rPr lang="ru-RU" sz="2400" i="1" dirty="0" smtClean="0"/>
              <a:t> Ли и Кларк </a:t>
            </a:r>
            <a:r>
              <a:rPr lang="ru-RU" sz="2400" i="1" dirty="0" err="1" smtClean="0"/>
              <a:t>Гейбл</a:t>
            </a:r>
            <a:r>
              <a:rPr lang="ru-RU" sz="2400" i="1" dirty="0" smtClean="0"/>
              <a:t> в фильме "Унесенные ветром"</a:t>
            </a:r>
            <a:endParaRPr lang="ru-RU" sz="2400" i="1"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1500"/>
                            </p:stCondLst>
                            <p:childTnLst>
                              <p:par>
                                <p:cTn id="20" presetID="5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1941 году на экраны вышел снятая Орсоном Уэллсом картина "Гражданин Кейн", который и сегодня многие кинокритики называют лучшим фильмом всех времен.</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post-8-1166300179.jpg"/>
          <p:cNvPicPr>
            <a:picLocks noGrp="1" noChangeAspect="1"/>
          </p:cNvPicPr>
          <p:nvPr>
            <p:ph sz="half" idx="1"/>
          </p:nvPr>
        </p:nvPicPr>
        <p:blipFill>
          <a:blip r:embed="rId2" cstate="print"/>
          <a:stretch>
            <a:fillRect/>
          </a:stretch>
        </p:blipFill>
        <p:spPr>
          <a:xfrm>
            <a:off x="467544" y="1484784"/>
            <a:ext cx="3816424" cy="5031362"/>
          </a:xfrm>
        </p:spPr>
      </p:pic>
      <p:pic>
        <p:nvPicPr>
          <p:cNvPr id="6" name="Содержимое 5" descr="poster2.jpg"/>
          <p:cNvPicPr>
            <a:picLocks noGrp="1" noChangeAspect="1"/>
          </p:cNvPicPr>
          <p:nvPr>
            <p:ph sz="half" idx="2"/>
          </p:nvPr>
        </p:nvPicPr>
        <p:blipFill>
          <a:blip r:embed="rId3" cstate="print"/>
          <a:stretch>
            <a:fillRect/>
          </a:stretch>
        </p:blipFill>
        <p:spPr>
          <a:xfrm>
            <a:off x="4788025" y="1523999"/>
            <a:ext cx="3816424" cy="4908929"/>
          </a:xfr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5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par>
                          <p:cTn id="20" fill="hold">
                            <p:stCondLst>
                              <p:cond delay="3000"/>
                            </p:stCondLst>
                            <p:childTnLst>
                              <p:par>
                                <p:cTn id="21" presetID="5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Альфреда </a:t>
            </a:r>
            <a:r>
              <a:rPr lang="ru-RU" sz="20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Хичкока</a:t>
            </a:r>
            <a: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пятидесятые годы стали кульминацией его творчества, когда он снял ряд своих лучших картин. Одна из них триллер «Окно во двор», всё действие которого зритель видит через окно героя, наблюдающего за своими соседями.</a:t>
            </a:r>
            <a:endParaRPr lang="ru-RU" sz="20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Alfred-Hitchcock.jpg"/>
          <p:cNvPicPr>
            <a:picLocks noGrp="1" noChangeAspect="1"/>
          </p:cNvPicPr>
          <p:nvPr>
            <p:ph sz="half" idx="1"/>
          </p:nvPr>
        </p:nvPicPr>
        <p:blipFill>
          <a:blip r:embed="rId2" cstate="print"/>
          <a:stretch>
            <a:fillRect/>
          </a:stretch>
        </p:blipFill>
        <p:spPr>
          <a:xfrm>
            <a:off x="572294" y="1484784"/>
            <a:ext cx="3829050" cy="4896543"/>
          </a:xfrm>
        </p:spPr>
      </p:pic>
      <p:pic>
        <p:nvPicPr>
          <p:cNvPr id="6" name="Содержимое 5" descr="194579.1020.A.jpg"/>
          <p:cNvPicPr>
            <a:picLocks noGrp="1" noChangeAspect="1"/>
          </p:cNvPicPr>
          <p:nvPr>
            <p:ph sz="half" idx="2"/>
          </p:nvPr>
        </p:nvPicPr>
        <p:blipFill>
          <a:blip r:embed="rId3" cstate="print"/>
          <a:stretch>
            <a:fillRect/>
          </a:stretch>
        </p:blipFill>
        <p:spPr>
          <a:xfrm>
            <a:off x="4932040" y="1524000"/>
            <a:ext cx="3600400" cy="4857328"/>
          </a:xfrm>
        </p:spPr>
      </p:pic>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800" decel="100000"/>
                                        <p:tgtEl>
                                          <p:spTgt spid="5"/>
                                        </p:tgtEl>
                                      </p:cBhvr>
                                    </p:animEffect>
                                    <p:anim calcmode="lin" valueType="num">
                                      <p:cBhvr>
                                        <p:cTn id="25" dur="800" decel="100000" fill="hold"/>
                                        <p:tgtEl>
                                          <p:spTgt spid="5"/>
                                        </p:tgtEl>
                                        <p:attrNameLst>
                                          <p:attrName>style.rotation</p:attrName>
                                        </p:attrNameLst>
                                      </p:cBhvr>
                                      <p:tavLst>
                                        <p:tav tm="0">
                                          <p:val>
                                            <p:fltVal val="-90"/>
                                          </p:val>
                                        </p:tav>
                                        <p:tav tm="100000">
                                          <p:val>
                                            <p:fltVal val="0"/>
                                          </p:val>
                                        </p:tav>
                                      </p:tavLst>
                                    </p:anim>
                                    <p:anim calcmode="lin" valueType="num">
                                      <p:cBhvr>
                                        <p:cTn id="26" dur="800" decel="100000" fill="hold"/>
                                        <p:tgtEl>
                                          <p:spTgt spid="5"/>
                                        </p:tgtEl>
                                        <p:attrNameLst>
                                          <p:attrName>ppt_x</p:attrName>
                                        </p:attrNameLst>
                                      </p:cBhvr>
                                      <p:tavLst>
                                        <p:tav tm="0">
                                          <p:val>
                                            <p:strVal val="#ppt_x+0.4"/>
                                          </p:val>
                                        </p:tav>
                                        <p:tav tm="100000">
                                          <p:val>
                                            <p:strVal val="#ppt_x-0.05"/>
                                          </p:val>
                                        </p:tav>
                                      </p:tavLst>
                                    </p:anim>
                                    <p:anim calcmode="lin" valueType="num">
                                      <p:cBhvr>
                                        <p:cTn id="27" dur="800" decel="100000" fill="hold"/>
                                        <p:tgtEl>
                                          <p:spTgt spid="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3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800" decel="100000"/>
                                        <p:tgtEl>
                                          <p:spTgt spid="6"/>
                                        </p:tgtEl>
                                      </p:cBhvr>
                                    </p:animEffect>
                                    <p:anim calcmode="lin" valueType="num">
                                      <p:cBhvr>
                                        <p:cTn id="34" dur="800" decel="100000" fill="hold"/>
                                        <p:tgtEl>
                                          <p:spTgt spid="6"/>
                                        </p:tgtEl>
                                        <p:attrNameLst>
                                          <p:attrName>style.rotation</p:attrName>
                                        </p:attrNameLst>
                                      </p:cBhvr>
                                      <p:tavLst>
                                        <p:tav tm="0">
                                          <p:val>
                                            <p:fltVal val="-90"/>
                                          </p:val>
                                        </p:tav>
                                        <p:tav tm="100000">
                                          <p:val>
                                            <p:fltVal val="0"/>
                                          </p:val>
                                        </p:tav>
                                      </p:tavLst>
                                    </p:anim>
                                    <p:anim calcmode="lin" valueType="num">
                                      <p:cBhvr>
                                        <p:cTn id="35" dur="800" decel="100000" fill="hold"/>
                                        <p:tgtEl>
                                          <p:spTgt spid="6"/>
                                        </p:tgtEl>
                                        <p:attrNameLst>
                                          <p:attrName>ppt_x</p:attrName>
                                        </p:attrNameLst>
                                      </p:cBhvr>
                                      <p:tavLst>
                                        <p:tav tm="0">
                                          <p:val>
                                            <p:strVal val="#ppt_x+0.4"/>
                                          </p:val>
                                        </p:tav>
                                        <p:tav tm="100000">
                                          <p:val>
                                            <p:strVal val="#ppt_x-0.05"/>
                                          </p:val>
                                        </p:tav>
                                      </p:tavLst>
                                    </p:anim>
                                    <p:anim calcmode="lin" valueType="num">
                                      <p:cBhvr>
                                        <p:cTn id="36" dur="800" decel="100000" fill="hold"/>
                                        <p:tgtEl>
                                          <p:spTgt spid="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5687" y="-1"/>
            <a:ext cx="9415398" cy="954107"/>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Как и в любой сфере деятельности, конечно,</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a:t>
            </a: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оявляются лучшие:</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180527" y="980729"/>
            <a:ext cx="4896543" cy="58477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3200" b="1" dirty="0" err="1" smtClean="0">
                <a:ln w="50800"/>
                <a:solidFill>
                  <a:schemeClr val="bg1">
                    <a:shade val="50000"/>
                  </a:schemeClr>
                </a:solidFill>
              </a:rPr>
              <a:t>Марлон</a:t>
            </a:r>
            <a:r>
              <a:rPr lang="ru-RU" sz="3200" b="1" dirty="0" smtClean="0">
                <a:ln w="50800"/>
                <a:solidFill>
                  <a:schemeClr val="bg1">
                    <a:shade val="50000"/>
                  </a:schemeClr>
                </a:solidFill>
              </a:rPr>
              <a:t> </a:t>
            </a:r>
            <a:r>
              <a:rPr lang="ru-RU" sz="3200" b="1" dirty="0" err="1" smtClean="0">
                <a:ln w="50800"/>
                <a:solidFill>
                  <a:schemeClr val="bg1">
                    <a:shade val="50000"/>
                  </a:schemeClr>
                </a:solidFill>
              </a:rPr>
              <a:t>Брандо</a:t>
            </a:r>
            <a:endParaRPr lang="ru-RU" sz="3200" b="1" dirty="0">
              <a:ln w="50800"/>
              <a:solidFill>
                <a:schemeClr val="bg1">
                  <a:shade val="50000"/>
                </a:schemeClr>
              </a:solidFill>
            </a:endParaRPr>
          </a:p>
        </p:txBody>
      </p:sp>
      <p:pic>
        <p:nvPicPr>
          <p:cNvPr id="6" name="Рисунок 5" descr="OdpFzLD77ek.jpg"/>
          <p:cNvPicPr>
            <a:picLocks noChangeAspect="1"/>
          </p:cNvPicPr>
          <p:nvPr/>
        </p:nvPicPr>
        <p:blipFill>
          <a:blip r:embed="rId2" cstate="print"/>
          <a:stretch>
            <a:fillRect/>
          </a:stretch>
        </p:blipFill>
        <p:spPr>
          <a:xfrm>
            <a:off x="683568" y="1700808"/>
            <a:ext cx="3195447" cy="4392488"/>
          </a:xfrm>
          <a:prstGeom prst="rect">
            <a:avLst/>
          </a:prstGeom>
        </p:spPr>
      </p:pic>
      <p:sp>
        <p:nvSpPr>
          <p:cNvPr id="8" name="Прямоугольник 7"/>
          <p:cNvSpPr/>
          <p:nvPr/>
        </p:nvSpPr>
        <p:spPr>
          <a:xfrm>
            <a:off x="611561" y="5589240"/>
            <a:ext cx="3240359" cy="954107"/>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Трамвай «Желание»</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Рисунок 8" descr="caoxn__L2Hw.jpg"/>
          <p:cNvPicPr>
            <a:picLocks noChangeAspect="1"/>
          </p:cNvPicPr>
          <p:nvPr/>
        </p:nvPicPr>
        <p:blipFill>
          <a:blip r:embed="rId3" cstate="print"/>
          <a:stretch>
            <a:fillRect/>
          </a:stretch>
        </p:blipFill>
        <p:spPr>
          <a:xfrm>
            <a:off x="3851920" y="836712"/>
            <a:ext cx="3087971" cy="3861048"/>
          </a:xfrm>
          <a:prstGeom prst="rect">
            <a:avLst/>
          </a:prstGeom>
        </p:spPr>
      </p:pic>
      <p:sp>
        <p:nvSpPr>
          <p:cNvPr id="10" name="Прямоугольник 9"/>
          <p:cNvSpPr/>
          <p:nvPr/>
        </p:nvSpPr>
        <p:spPr>
          <a:xfrm>
            <a:off x="4355976" y="836713"/>
            <a:ext cx="5400600" cy="646331"/>
          </a:xfrm>
          <a:prstGeom prst="rect">
            <a:avLst/>
          </a:prstGeom>
          <a:noFill/>
        </p:spPr>
        <p:txBody>
          <a:bodyPr wrap="square" lIns="91440" tIns="45720" rIns="91440" bIns="45720">
            <a:spAutoFit/>
          </a:bodyPr>
          <a:lstStyle/>
          <a:p>
            <a:pPr algn="ctr"/>
            <a:r>
              <a:rPr lang="ru-RU"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Мужчины</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Рисунок 10" descr="y7Os_HSdVoA.jpg"/>
          <p:cNvPicPr>
            <a:picLocks noChangeAspect="1"/>
          </p:cNvPicPr>
          <p:nvPr/>
        </p:nvPicPr>
        <p:blipFill>
          <a:blip r:embed="rId4" cstate="print"/>
          <a:stretch>
            <a:fillRect/>
          </a:stretch>
        </p:blipFill>
        <p:spPr>
          <a:xfrm>
            <a:off x="6111633" y="2492896"/>
            <a:ext cx="3032367" cy="3861048"/>
          </a:xfrm>
          <a:prstGeom prst="rect">
            <a:avLst/>
          </a:prstGeom>
        </p:spPr>
      </p:pic>
      <p:sp>
        <p:nvSpPr>
          <p:cNvPr id="12" name="Прямоугольник 11"/>
          <p:cNvSpPr/>
          <p:nvPr/>
        </p:nvSpPr>
        <p:spPr>
          <a:xfrm>
            <a:off x="3029430" y="4941168"/>
            <a:ext cx="5286986" cy="646331"/>
          </a:xfrm>
          <a:prstGeom prst="rect">
            <a:avLst/>
          </a:prstGeom>
          <a:noFill/>
        </p:spPr>
        <p:txBody>
          <a:bodyPr wrap="square" lIns="91440" tIns="45720" rIns="91440" bIns="45720">
            <a:sp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Юлий Цезарь</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0"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1"/>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3100"/>
                            </p:stCondLst>
                            <p:childTnLst>
                              <p:par>
                                <p:cTn id="20" presetID="31" presetClass="entr" presetSubtype="0" fill="hold" nodeType="afterEffect">
                                  <p:stCondLst>
                                    <p:cond delay="0"/>
                                  </p:stCondLst>
                                  <p:iterate type="lt">
                                    <p:tmPct val="5000"/>
                                  </p:iterate>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4100"/>
                            </p:stCondLst>
                            <p:childTnLst>
                              <p:par>
                                <p:cTn id="27" presetID="2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46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par>
                          <p:cTn id="38" fill="hold">
                            <p:stCondLst>
                              <p:cond delay="5600"/>
                            </p:stCondLst>
                            <p:childTnLst>
                              <p:par>
                                <p:cTn id="39" presetID="23" presetClass="entr" presetSubtype="16"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childTnLst>
                                </p:cTn>
                              </p:par>
                            </p:childTnLst>
                          </p:cTn>
                        </p:par>
                        <p:par>
                          <p:cTn id="43" fill="hold">
                            <p:stCondLst>
                              <p:cond delay="6100"/>
                            </p:stCondLst>
                            <p:childTnLst>
                              <p:par>
                                <p:cTn id="44" presetID="31" presetClass="entr" presetSubtype="0" fill="hold" nodeType="afterEffect">
                                  <p:stCondLst>
                                    <p:cond delay="0"/>
                                  </p:stCondLst>
                                  <p:iterate type="lt">
                                    <p:tmPct val="5000"/>
                                  </p:iterate>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style.rotation</p:attrName>
                                        </p:attrNameLst>
                                      </p:cBhvr>
                                      <p:tavLst>
                                        <p:tav tm="0">
                                          <p:val>
                                            <p:fltVal val="90"/>
                                          </p:val>
                                        </p:tav>
                                        <p:tav tm="100000">
                                          <p:val>
                                            <p:fltVal val="0"/>
                                          </p:val>
                                        </p:tav>
                                      </p:tavLst>
                                    </p:anim>
                                    <p:animEffect transition="in" filter="fade">
                                      <p:cBhvr>
                                        <p:cTn id="49" dur="1000"/>
                                        <p:tgtEl>
                                          <p:spTgt spid="11"/>
                                        </p:tgtEl>
                                      </p:cBhvr>
                                    </p:animEffect>
                                  </p:childTnLst>
                                </p:cTn>
                              </p:par>
                            </p:childTnLst>
                          </p:cTn>
                        </p:par>
                        <p:par>
                          <p:cTn id="50" fill="hold">
                            <p:stCondLst>
                              <p:cond delay="7100"/>
                            </p:stCondLst>
                            <p:childTnLst>
                              <p:par>
                                <p:cTn id="51" presetID="23"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5" y="260648"/>
            <a:ext cx="5616624" cy="707886"/>
          </a:xfrm>
          <a:prstGeom prst="rect">
            <a:avLst/>
          </a:prstGeom>
          <a:noFill/>
        </p:spPr>
        <p:txBody>
          <a:bodyPr wrap="square" lIns="91440" tIns="45720" rIns="91440" bIns="45720">
            <a:spAutoFit/>
          </a:bodyPr>
          <a:lstStyle/>
          <a:p>
            <a:pPr algn="ctr"/>
            <a:r>
              <a:rPr lang="ru-RU" sz="4000" dirty="0" smtClean="0"/>
              <a:t>Мэрилин Монро</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567341mar.jpg"/>
          <p:cNvPicPr>
            <a:picLocks noChangeAspect="1"/>
          </p:cNvPicPr>
          <p:nvPr/>
        </p:nvPicPr>
        <p:blipFill>
          <a:blip r:embed="rId2" cstate="print"/>
          <a:stretch>
            <a:fillRect/>
          </a:stretch>
        </p:blipFill>
        <p:spPr>
          <a:xfrm>
            <a:off x="323528" y="980728"/>
            <a:ext cx="3024336" cy="4556666"/>
          </a:xfrm>
          <a:prstGeom prst="rect">
            <a:avLst/>
          </a:prstGeom>
        </p:spPr>
      </p:pic>
      <p:pic>
        <p:nvPicPr>
          <p:cNvPr id="7" name="Рисунок 6" descr="marilyn-monroe-photos-getty-11.jpg"/>
          <p:cNvPicPr>
            <a:picLocks noChangeAspect="1"/>
          </p:cNvPicPr>
          <p:nvPr/>
        </p:nvPicPr>
        <p:blipFill>
          <a:blip r:embed="rId3" cstate="print"/>
          <a:stretch>
            <a:fillRect/>
          </a:stretch>
        </p:blipFill>
        <p:spPr>
          <a:xfrm>
            <a:off x="5471170" y="404664"/>
            <a:ext cx="3672830" cy="5749677"/>
          </a:xfrm>
          <a:prstGeom prst="rect">
            <a:avLst/>
          </a:prstGeom>
        </p:spPr>
      </p:pic>
      <p:pic>
        <p:nvPicPr>
          <p:cNvPr id="5" name="Рисунок 4" descr="ce16f6a08a89.jpg"/>
          <p:cNvPicPr>
            <a:picLocks noChangeAspect="1"/>
          </p:cNvPicPr>
          <p:nvPr/>
        </p:nvPicPr>
        <p:blipFill>
          <a:blip r:embed="rId4" cstate="print"/>
          <a:stretch>
            <a:fillRect/>
          </a:stretch>
        </p:blipFill>
        <p:spPr>
          <a:xfrm>
            <a:off x="3275856" y="1412776"/>
            <a:ext cx="3187625" cy="4968916"/>
          </a:xfrm>
          <a:prstGeom prst="rect">
            <a:avLst/>
          </a:prstGeom>
        </p:spPr>
      </p:pic>
      <p:sp>
        <p:nvSpPr>
          <p:cNvPr id="6" name="Прямоугольник 5"/>
          <p:cNvSpPr/>
          <p:nvPr/>
        </p:nvSpPr>
        <p:spPr>
          <a:xfrm>
            <a:off x="2852009" y="1052737"/>
            <a:ext cx="3439981" cy="584775"/>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«Неприкаянные»</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6084168" y="5589240"/>
            <a:ext cx="3059832" cy="954107"/>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джазе только девушки»</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919279" y="5445224"/>
            <a:ext cx="5707303" cy="954107"/>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«Как выйти замуж за миллионера"</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
                                        </p:tgtEl>
                                      </p:cBhvr>
                                    </p:animEffect>
                                  </p:childTnLst>
                                </p:cTn>
                              </p:par>
                            </p:childTnLst>
                          </p:cTn>
                        </p:par>
                        <p:par>
                          <p:cTn id="21" fill="hold">
                            <p:stCondLst>
                              <p:cond delay="2000"/>
                            </p:stCondLst>
                            <p:childTnLst>
                              <p:par>
                                <p:cTn id="22" presetID="3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25"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7"/>
                                        </p:tgtEl>
                                      </p:cBhvr>
                                    </p:animEffect>
                                  </p:childTnLst>
                                </p:cTn>
                              </p:par>
                            </p:childTnLst>
                          </p:cTn>
                        </p:par>
                        <p:par>
                          <p:cTn id="41" fill="hold">
                            <p:stCondLst>
                              <p:cond delay="4000"/>
                            </p:stCondLst>
                            <p:childTnLst>
                              <p:par>
                                <p:cTn id="42" presetID="3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50" fill="hold">
                            <p:stCondLst>
                              <p:cond delay="5000"/>
                            </p:stCondLst>
                            <p:childTnLst>
                              <p:par>
                                <p:cTn id="51" presetID="2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6" dur="1000" fill="hold"/>
                                        <p:tgtEl>
                                          <p:spTgt spid="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
                                        </p:tgtEl>
                                      </p:cBhvr>
                                    </p:animEffect>
                                  </p:childTnLst>
                                </p:cTn>
                              </p:par>
                            </p:childTnLst>
                          </p:cTn>
                        </p:par>
                        <p:par>
                          <p:cTn id="61" fill="hold">
                            <p:stCondLst>
                              <p:cond delay="6000"/>
                            </p:stCondLst>
                            <p:childTnLst>
                              <p:par>
                                <p:cTn id="62" presetID="3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800" decel="100000"/>
                                        <p:tgtEl>
                                          <p:spTgt spid="6"/>
                                        </p:tgtEl>
                                      </p:cBhvr>
                                    </p:animEffect>
                                    <p:anim calcmode="lin" valueType="num">
                                      <p:cBhvr>
                                        <p:cTn id="65" dur="800" decel="100000" fill="hold"/>
                                        <p:tgtEl>
                                          <p:spTgt spid="6"/>
                                        </p:tgtEl>
                                        <p:attrNameLst>
                                          <p:attrName>style.rotation</p:attrName>
                                        </p:attrNameLst>
                                      </p:cBhvr>
                                      <p:tavLst>
                                        <p:tav tm="0">
                                          <p:val>
                                            <p:fltVal val="-90"/>
                                          </p:val>
                                        </p:tav>
                                        <p:tav tm="100000">
                                          <p:val>
                                            <p:fltVal val="0"/>
                                          </p:val>
                                        </p:tav>
                                      </p:tavLst>
                                    </p:anim>
                                    <p:anim calcmode="lin" valueType="num">
                                      <p:cBhvr>
                                        <p:cTn id="66" dur="800" decel="100000" fill="hold"/>
                                        <p:tgtEl>
                                          <p:spTgt spid="6"/>
                                        </p:tgtEl>
                                        <p:attrNameLst>
                                          <p:attrName>ppt_x</p:attrName>
                                        </p:attrNameLst>
                                      </p:cBhvr>
                                      <p:tavLst>
                                        <p:tav tm="0">
                                          <p:val>
                                            <p:strVal val="#ppt_x+0.4"/>
                                          </p:val>
                                        </p:tav>
                                        <p:tav tm="100000">
                                          <p:val>
                                            <p:strVal val="#ppt_x-0.05"/>
                                          </p:val>
                                        </p:tav>
                                      </p:tavLst>
                                    </p:anim>
                                    <p:anim calcmode="lin" valueType="num">
                                      <p:cBhvr>
                                        <p:cTn id="67" dur="800" decel="100000" fill="hold"/>
                                        <p:tgtEl>
                                          <p:spTgt spid="6"/>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3888431" cy="707886"/>
          </a:xfrm>
          <a:prstGeom prst="rect">
            <a:avLst/>
          </a:prstGeom>
          <a:noFill/>
        </p:spPr>
        <p:txBody>
          <a:bodyPr wrap="square" lIns="91440" tIns="45720" rIns="91440" bIns="45720">
            <a:spAutoFit/>
          </a:bodyPr>
          <a:lstStyle/>
          <a:p>
            <a:pPr algn="ct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Джеймс Дин</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dean3af4.jpg"/>
          <p:cNvPicPr>
            <a:picLocks noChangeAspect="1"/>
          </p:cNvPicPr>
          <p:nvPr/>
        </p:nvPicPr>
        <p:blipFill>
          <a:blip r:embed="rId2" cstate="print"/>
          <a:stretch>
            <a:fillRect/>
          </a:stretch>
        </p:blipFill>
        <p:spPr>
          <a:xfrm>
            <a:off x="467544" y="1052736"/>
            <a:ext cx="3816424" cy="4848794"/>
          </a:xfrm>
          <a:prstGeom prst="rect">
            <a:avLst/>
          </a:prstGeom>
        </p:spPr>
      </p:pic>
      <p:sp>
        <p:nvSpPr>
          <p:cNvPr id="4" name="Прямоугольник 3"/>
          <p:cNvSpPr/>
          <p:nvPr/>
        </p:nvSpPr>
        <p:spPr>
          <a:xfrm>
            <a:off x="586967" y="5373216"/>
            <a:ext cx="3697002" cy="1200329"/>
          </a:xfrm>
          <a:prstGeom prst="rect">
            <a:avLst/>
          </a:prstGeom>
          <a:noFill/>
        </p:spPr>
        <p:txBody>
          <a:bodyPr wrap="square" lIns="91440" tIns="45720" rIns="91440" bIns="45720">
            <a:sp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"Бунтовщик без причин"</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Рисунок 6" descr="82253.jpg"/>
          <p:cNvPicPr>
            <a:picLocks noChangeAspect="1"/>
          </p:cNvPicPr>
          <p:nvPr/>
        </p:nvPicPr>
        <p:blipFill>
          <a:blip r:embed="rId3" cstate="print"/>
          <a:stretch>
            <a:fillRect/>
          </a:stretch>
        </p:blipFill>
        <p:spPr>
          <a:xfrm>
            <a:off x="5924550" y="188640"/>
            <a:ext cx="3219450" cy="4048125"/>
          </a:xfrm>
          <a:prstGeom prst="rect">
            <a:avLst/>
          </a:prstGeom>
        </p:spPr>
      </p:pic>
      <p:pic>
        <p:nvPicPr>
          <p:cNvPr id="5" name="Рисунок 4" descr="0000415158-57486L.jpg"/>
          <p:cNvPicPr>
            <a:picLocks noChangeAspect="1"/>
          </p:cNvPicPr>
          <p:nvPr/>
        </p:nvPicPr>
        <p:blipFill>
          <a:blip r:embed="rId4" cstate="print"/>
          <a:stretch>
            <a:fillRect/>
          </a:stretch>
        </p:blipFill>
        <p:spPr>
          <a:xfrm>
            <a:off x="3707904" y="1700808"/>
            <a:ext cx="3168352" cy="4464496"/>
          </a:xfrm>
          <a:prstGeom prst="rect">
            <a:avLst/>
          </a:prstGeom>
        </p:spPr>
      </p:pic>
      <p:sp>
        <p:nvSpPr>
          <p:cNvPr id="6" name="Прямоугольник 5"/>
          <p:cNvSpPr/>
          <p:nvPr/>
        </p:nvSpPr>
        <p:spPr>
          <a:xfrm>
            <a:off x="3275856" y="1124744"/>
            <a:ext cx="3744416" cy="584775"/>
          </a:xfrm>
          <a:prstGeom prst="rect">
            <a:avLst/>
          </a:prstGeom>
          <a:noFill/>
        </p:spPr>
        <p:txBody>
          <a:bodyPr wrap="square" lIns="91440" tIns="45720" rIns="91440" bIns="45720">
            <a:spAutoFit/>
          </a:bodyPr>
          <a:lstStyle/>
          <a:p>
            <a:pPr algn="ctr"/>
            <a:r>
              <a:rPr lang="ru-RU" sz="3200" dirty="0" smtClean="0"/>
              <a:t>"К востоку от рая"</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6012160" y="4365104"/>
            <a:ext cx="3131840" cy="923330"/>
          </a:xfrm>
          <a:prstGeom prst="rect">
            <a:avLst/>
          </a:prstGeom>
          <a:noFill/>
        </p:spPr>
        <p:txBody>
          <a:bodyPr wrap="squar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«Гигант»</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3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4" fill="hold">
                            <p:stCondLst>
                              <p:cond delay="2500"/>
                            </p:stCondLst>
                            <p:childTnLst>
                              <p:par>
                                <p:cTn id="25" presetID="5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70" decel="100000"/>
                                        <p:tgtEl>
                                          <p:spTgt spid="7"/>
                                        </p:tgtEl>
                                      </p:cBhvr>
                                    </p:animEffect>
                                    <p:animScale>
                                      <p:cBhvr>
                                        <p:cTn id="28" dur="770" decel="100000"/>
                                        <p:tgtEl>
                                          <p:spTgt spid="7"/>
                                        </p:tgtEl>
                                      </p:cBhvr>
                                      <p:from x="10000" y="10000"/>
                                      <p:to x="200000" y="450000"/>
                                    </p:animScale>
                                    <p:animScale>
                                      <p:cBhvr>
                                        <p:cTn id="29" dur="1230" accel="100000" fill="hold">
                                          <p:stCondLst>
                                            <p:cond delay="770"/>
                                          </p:stCondLst>
                                        </p:cTn>
                                        <p:tgtEl>
                                          <p:spTgt spid="7"/>
                                        </p:tgtEl>
                                      </p:cBhvr>
                                      <p:from x="200000" y="450000"/>
                                      <p:to x="100000" y="100000"/>
                                    </p:animScale>
                                    <p:set>
                                      <p:cBhvr>
                                        <p:cTn id="30" dur="770" fill="hold"/>
                                        <p:tgtEl>
                                          <p:spTgt spid="7"/>
                                        </p:tgtEl>
                                        <p:attrNameLst>
                                          <p:attrName>ppt_x</p:attrName>
                                        </p:attrNameLst>
                                      </p:cBhvr>
                                      <p:to>
                                        <p:strVal val="(0.5)"/>
                                      </p:to>
                                    </p:set>
                                    <p:anim from="(0.5)" to="(#ppt_x)" calcmode="lin" valueType="num">
                                      <p:cBhvr>
                                        <p:cTn id="31" dur="1230" accel="100000" fill="hold">
                                          <p:stCondLst>
                                            <p:cond delay="770"/>
                                          </p:stCondLst>
                                        </p:cTn>
                                        <p:tgtEl>
                                          <p:spTgt spid="7"/>
                                        </p:tgtEl>
                                        <p:attrNameLst>
                                          <p:attrName>ppt_x</p:attrName>
                                        </p:attrNameLst>
                                      </p:cBhvr>
                                    </p:anim>
                                    <p:set>
                                      <p:cBhvr>
                                        <p:cTn id="32" dur="770" fill="hold"/>
                                        <p:tgtEl>
                                          <p:spTgt spid="7"/>
                                        </p:tgtEl>
                                        <p:attrNameLst>
                                          <p:attrName>ppt_y</p:attrName>
                                        </p:attrNameLst>
                                      </p:cBhvr>
                                      <p:to>
                                        <p:strVal val="(#ppt_y+0.4)"/>
                                      </p:to>
                                    </p:set>
                                    <p:anim from="(#ppt_y+0.4)" to="(#ppt_y)" calcmode="lin" valueType="num">
                                      <p:cBhvr>
                                        <p:cTn id="33" dur="1230" accel="100000" fill="hold">
                                          <p:stCondLst>
                                            <p:cond delay="770"/>
                                          </p:stCondLst>
                                        </p:cTn>
                                        <p:tgtEl>
                                          <p:spTgt spid="7"/>
                                        </p:tgtEl>
                                        <p:attrNameLst>
                                          <p:attrName>ppt_y</p:attrName>
                                        </p:attrNameLst>
                                      </p:cBhvr>
                                    </p:anim>
                                  </p:childTnLst>
                                </p:cTn>
                              </p:par>
                            </p:childTnLst>
                          </p:cTn>
                        </p:par>
                        <p:par>
                          <p:cTn id="34" fill="hold">
                            <p:stCondLst>
                              <p:cond delay="4500"/>
                            </p:stCondLst>
                            <p:childTnLst>
                              <p:par>
                                <p:cTn id="35" presetID="3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800" decel="100000"/>
                                        <p:tgtEl>
                                          <p:spTgt spid="8"/>
                                        </p:tgtEl>
                                      </p:cBhvr>
                                    </p:animEffect>
                                    <p:anim calcmode="lin" valueType="num">
                                      <p:cBhvr>
                                        <p:cTn id="38" dur="800" decel="100000" fill="hold"/>
                                        <p:tgtEl>
                                          <p:spTgt spid="8"/>
                                        </p:tgtEl>
                                        <p:attrNameLst>
                                          <p:attrName>style.rotation</p:attrName>
                                        </p:attrNameLst>
                                      </p:cBhvr>
                                      <p:tavLst>
                                        <p:tav tm="0">
                                          <p:val>
                                            <p:fltVal val="-90"/>
                                          </p:val>
                                        </p:tav>
                                        <p:tav tm="100000">
                                          <p:val>
                                            <p:fltVal val="0"/>
                                          </p:val>
                                        </p:tav>
                                      </p:tavLst>
                                    </p:anim>
                                    <p:anim calcmode="lin" valueType="num">
                                      <p:cBhvr>
                                        <p:cTn id="39" dur="800" decel="100000" fill="hold"/>
                                        <p:tgtEl>
                                          <p:spTgt spid="8"/>
                                        </p:tgtEl>
                                        <p:attrNameLst>
                                          <p:attrName>ppt_x</p:attrName>
                                        </p:attrNameLst>
                                      </p:cBhvr>
                                      <p:tavLst>
                                        <p:tav tm="0">
                                          <p:val>
                                            <p:strVal val="#ppt_x+0.4"/>
                                          </p:val>
                                        </p:tav>
                                        <p:tav tm="100000">
                                          <p:val>
                                            <p:strVal val="#ppt_x-0.05"/>
                                          </p:val>
                                        </p:tav>
                                      </p:tavLst>
                                    </p:anim>
                                    <p:anim calcmode="lin" valueType="num">
                                      <p:cBhvr>
                                        <p:cTn id="40" dur="800" decel="100000" fill="hold"/>
                                        <p:tgtEl>
                                          <p:spTgt spid="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3" fill="hold">
                            <p:stCondLst>
                              <p:cond delay="5500"/>
                            </p:stCondLst>
                            <p:childTnLst>
                              <p:par>
                                <p:cTn id="44" presetID="23" presetClass="entr" presetSubtype="16"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childTnLst>
                                </p:cTn>
                              </p:par>
                            </p:childTnLst>
                          </p:cTn>
                        </p:par>
                        <p:par>
                          <p:cTn id="48" fill="hold">
                            <p:stCondLst>
                              <p:cond delay="6000"/>
                            </p:stCondLst>
                            <p:childTnLst>
                              <p:par>
                                <p:cTn id="49" presetID="3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800" decel="100000"/>
                                        <p:tgtEl>
                                          <p:spTgt spid="6"/>
                                        </p:tgtEl>
                                      </p:cBhvr>
                                    </p:animEffect>
                                    <p:anim calcmode="lin" valueType="num">
                                      <p:cBhvr>
                                        <p:cTn id="52" dur="800" decel="100000" fill="hold"/>
                                        <p:tgtEl>
                                          <p:spTgt spid="6"/>
                                        </p:tgtEl>
                                        <p:attrNameLst>
                                          <p:attrName>style.rotation</p:attrName>
                                        </p:attrNameLst>
                                      </p:cBhvr>
                                      <p:tavLst>
                                        <p:tav tm="0">
                                          <p:val>
                                            <p:fltVal val="-90"/>
                                          </p:val>
                                        </p:tav>
                                        <p:tav tm="100000">
                                          <p:val>
                                            <p:fltVal val="0"/>
                                          </p:val>
                                        </p:tav>
                                      </p:tavLst>
                                    </p:anim>
                                    <p:anim calcmode="lin" valueType="num">
                                      <p:cBhvr>
                                        <p:cTn id="53" dur="800" decel="100000" fill="hold"/>
                                        <p:tgtEl>
                                          <p:spTgt spid="6"/>
                                        </p:tgtEl>
                                        <p:attrNameLst>
                                          <p:attrName>ppt_x</p:attrName>
                                        </p:attrNameLst>
                                      </p:cBhvr>
                                      <p:tavLst>
                                        <p:tav tm="0">
                                          <p:val>
                                            <p:strVal val="#ppt_x+0.4"/>
                                          </p:val>
                                        </p:tav>
                                        <p:tav tm="100000">
                                          <p:val>
                                            <p:strVal val="#ppt_x-0.05"/>
                                          </p:val>
                                        </p:tav>
                                      </p:tavLst>
                                    </p:anim>
                                    <p:anim calcmode="lin" valueType="num">
                                      <p:cBhvr>
                                        <p:cTn id="54" dur="800" decel="100000" fill="hold"/>
                                        <p:tgtEl>
                                          <p:spTgt spid="6"/>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_3718_picture-mixture-053.jpg"/>
          <p:cNvPicPr>
            <a:picLocks noChangeAspect="1"/>
          </p:cNvPicPr>
          <p:nvPr/>
        </p:nvPicPr>
        <p:blipFill>
          <a:blip r:embed="rId2" cstate="print"/>
          <a:stretch>
            <a:fillRect/>
          </a:stretch>
        </p:blipFill>
        <p:spPr>
          <a:xfrm>
            <a:off x="0" y="1"/>
            <a:ext cx="9144000" cy="6858000"/>
          </a:xfrm>
          <a:prstGeom prst="rect">
            <a:avLst/>
          </a:prstGeom>
        </p:spPr>
      </p:pic>
      <p:sp>
        <p:nvSpPr>
          <p:cNvPr id="3" name="Прямоугольник 2"/>
          <p:cNvSpPr/>
          <p:nvPr/>
        </p:nvSpPr>
        <p:spPr>
          <a:xfrm>
            <a:off x="467544" y="1772816"/>
            <a:ext cx="5688632" cy="4154984"/>
          </a:xfrm>
          <a:prstGeom prst="rect">
            <a:avLst/>
          </a:prstGeom>
          <a:noFill/>
        </p:spPr>
        <p:txBody>
          <a:bodyPr wrap="square" lIns="91440" tIns="45720" rIns="91440" bIns="45720">
            <a:spAutoFit/>
          </a:bodyPr>
          <a:lstStyle/>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 расскажу вам о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Кинематоографе</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США или голливудском кинематографе - </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этим термином принято называть</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киноиндустрию США, крупнейшую в мире, </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и сосредоточенную в городке Голливуд </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(около Лос-Анджелеса, штат Калифорния),</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в котором находятся офисы и</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съёмочные павильоны крупнейших кинокомпаний США</a:t>
            </a:r>
            <a:r>
              <a:rPr lang="ru-RU"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ru-RU"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Стрелка вниз 3"/>
          <p:cNvSpPr/>
          <p:nvPr/>
        </p:nvSpPr>
        <p:spPr>
          <a:xfrm rot="2575305">
            <a:off x="6258191" y="555607"/>
            <a:ext cx="360040" cy="864096"/>
          </a:xfrm>
          <a:prstGeom prst="downArrow">
            <a:avLst>
              <a:gd name="adj1" fmla="val 50000"/>
              <a:gd name="adj2" fmla="val 812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54" presetClass="entr" presetSubtype="0" ac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05"/>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 calcmode="lin" valueType="num">
                                      <p:cBhvr>
                                        <p:cTn id="15" dur="2000" fill="hold"/>
                                        <p:tgtEl>
                                          <p:spTgt spid="4"/>
                                        </p:tgtEl>
                                        <p:attrNameLst>
                                          <p:attrName>ppt_x</p:attrName>
                                        </p:attrNameLst>
                                      </p:cBhvr>
                                      <p:tavLst>
                                        <p:tav tm="0">
                                          <p:val>
                                            <p:strVal val="#ppt_x-.2"/>
                                          </p:val>
                                        </p:tav>
                                        <p:tav tm="100000">
                                          <p:val>
                                            <p:strVal val="#ppt_x"/>
                                          </p:val>
                                        </p:tav>
                                      </p:tavLst>
                                    </p:anim>
                                    <p:anim calcmode="lin" valueType="num">
                                      <p:cBhvr>
                                        <p:cTn id="16" dur="2000" fill="hold"/>
                                        <p:tgtEl>
                                          <p:spTgt spid="4"/>
                                        </p:tgtEl>
                                        <p:attrNameLst>
                                          <p:attrName>ppt_y</p:attrName>
                                        </p:attrNameLst>
                                      </p:cBhvr>
                                      <p:tavLst>
                                        <p:tav tm="0">
                                          <p:val>
                                            <p:strVal val="#ppt_y"/>
                                          </p:val>
                                        </p:tav>
                                        <p:tav tm="100000">
                                          <p:val>
                                            <p:strVal val="#ppt_y"/>
                                          </p:val>
                                        </p:tav>
                                      </p:tavLst>
                                    </p:anim>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5" y="404664"/>
            <a:ext cx="4176464" cy="1600438"/>
          </a:xfrm>
          <a:prstGeom prst="rect">
            <a:avLst/>
          </a:prstGeom>
          <a:noFill/>
        </p:spPr>
        <p:txBody>
          <a:bodyPr wrap="square" lIns="91440" tIns="45720" rIns="91440" bIns="45720">
            <a:spAutoFit/>
          </a:bodyPr>
          <a:lstStyle/>
          <a:p>
            <a:pPr algn="ct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Грейс </a:t>
            </a:r>
            <a:r>
              <a:rPr lang="ru-RU"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Келли</a:t>
            </a:r>
            <a:endPar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4 (1).jpg"/>
          <p:cNvPicPr>
            <a:picLocks noChangeAspect="1"/>
          </p:cNvPicPr>
          <p:nvPr/>
        </p:nvPicPr>
        <p:blipFill>
          <a:blip r:embed="rId2" cstate="print"/>
          <a:stretch>
            <a:fillRect/>
          </a:stretch>
        </p:blipFill>
        <p:spPr>
          <a:xfrm>
            <a:off x="251520" y="1340768"/>
            <a:ext cx="3456384" cy="3371850"/>
          </a:xfrm>
          <a:prstGeom prst="rect">
            <a:avLst/>
          </a:prstGeom>
        </p:spPr>
      </p:pic>
      <p:pic>
        <p:nvPicPr>
          <p:cNvPr id="7" name="Рисунок 6" descr="gracekelly1.jpg"/>
          <p:cNvPicPr>
            <a:picLocks noChangeAspect="1"/>
          </p:cNvPicPr>
          <p:nvPr/>
        </p:nvPicPr>
        <p:blipFill>
          <a:blip r:embed="rId3" cstate="print"/>
          <a:stretch>
            <a:fillRect/>
          </a:stretch>
        </p:blipFill>
        <p:spPr>
          <a:xfrm>
            <a:off x="5796136" y="476672"/>
            <a:ext cx="2981325" cy="3810000"/>
          </a:xfrm>
          <a:prstGeom prst="rect">
            <a:avLst/>
          </a:prstGeom>
        </p:spPr>
      </p:pic>
      <p:pic>
        <p:nvPicPr>
          <p:cNvPr id="5" name="Рисунок 4" descr="grace-kelly-unk-27.jpg"/>
          <p:cNvPicPr>
            <a:picLocks noChangeAspect="1"/>
          </p:cNvPicPr>
          <p:nvPr/>
        </p:nvPicPr>
        <p:blipFill>
          <a:blip r:embed="rId4" cstate="print"/>
          <a:stretch>
            <a:fillRect/>
          </a:stretch>
        </p:blipFill>
        <p:spPr>
          <a:xfrm>
            <a:off x="3059832" y="1772816"/>
            <a:ext cx="3714750" cy="4762500"/>
          </a:xfrm>
          <a:prstGeom prst="rect">
            <a:avLst/>
          </a:prstGeom>
        </p:spPr>
      </p:pic>
      <p:sp>
        <p:nvSpPr>
          <p:cNvPr id="6" name="Прямоугольник 5"/>
          <p:cNvSpPr/>
          <p:nvPr/>
        </p:nvSpPr>
        <p:spPr>
          <a:xfrm>
            <a:off x="1835696" y="1124745"/>
            <a:ext cx="5760640" cy="646331"/>
          </a:xfrm>
          <a:prstGeom prst="rect">
            <a:avLst/>
          </a:prstGeom>
          <a:noFill/>
        </p:spPr>
        <p:txBody>
          <a:bodyPr wrap="square" lIns="91440" tIns="45720" rIns="91440" bIns="45720">
            <a:sp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«Деревенская девушка»</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0" y="4797152"/>
            <a:ext cx="4139952" cy="646331"/>
          </a:xfrm>
          <a:prstGeom prst="rect">
            <a:avLst/>
          </a:prstGeom>
          <a:noFill/>
        </p:spPr>
        <p:txBody>
          <a:bodyPr wrap="square" lIns="91440" tIns="45720" rIns="91440" bIns="45720">
            <a:sp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«Ровно в полдень»</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5796136" y="3933056"/>
            <a:ext cx="3960440" cy="1200329"/>
          </a:xfrm>
          <a:prstGeom prst="rect">
            <a:avLst/>
          </a:prstGeom>
          <a:noFill/>
        </p:spPr>
        <p:txBody>
          <a:bodyPr wrap="square" lIns="91440" tIns="45720" rIns="91440" bIns="45720">
            <a:sp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«Высшее</a:t>
            </a:r>
          </a:p>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общество»</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3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800" decel="100000"/>
                                        <p:tgtEl>
                                          <p:spTgt spid="8"/>
                                        </p:tgtEl>
                                      </p:cBhvr>
                                    </p:animEffect>
                                    <p:anim calcmode="lin" valueType="num">
                                      <p:cBhvr>
                                        <p:cTn id="39" dur="800" decel="100000" fill="hold"/>
                                        <p:tgtEl>
                                          <p:spTgt spid="8"/>
                                        </p:tgtEl>
                                        <p:attrNameLst>
                                          <p:attrName>style.rotation</p:attrName>
                                        </p:attrNameLst>
                                      </p:cBhvr>
                                      <p:tavLst>
                                        <p:tav tm="0">
                                          <p:val>
                                            <p:fltVal val="-90"/>
                                          </p:val>
                                        </p:tav>
                                        <p:tav tm="100000">
                                          <p:val>
                                            <p:fltVal val="0"/>
                                          </p:val>
                                        </p:tav>
                                      </p:tavLst>
                                    </p:anim>
                                    <p:anim calcmode="lin" valueType="num">
                                      <p:cBhvr>
                                        <p:cTn id="40" dur="800" decel="100000" fill="hold"/>
                                        <p:tgtEl>
                                          <p:spTgt spid="8"/>
                                        </p:tgtEl>
                                        <p:attrNameLst>
                                          <p:attrName>ppt_x</p:attrName>
                                        </p:attrNameLst>
                                      </p:cBhvr>
                                      <p:tavLst>
                                        <p:tav tm="0">
                                          <p:val>
                                            <p:strVal val="#ppt_x+0.4"/>
                                          </p:val>
                                        </p:tav>
                                        <p:tav tm="100000">
                                          <p:val>
                                            <p:strVal val="#ppt_x-0.05"/>
                                          </p:val>
                                        </p:tav>
                                      </p:tavLst>
                                    </p:anim>
                                    <p:anim calcmode="lin" valueType="num">
                                      <p:cBhvr>
                                        <p:cTn id="41" dur="800" decel="100000" fill="hold"/>
                                        <p:tgtEl>
                                          <p:spTgt spid="8"/>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3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9" y="188640"/>
            <a:ext cx="4392487" cy="646331"/>
          </a:xfrm>
          <a:prstGeom prst="rect">
            <a:avLst/>
          </a:prstGeom>
          <a:noFill/>
        </p:spPr>
        <p:txBody>
          <a:bodyPr wrap="square" lIns="91440" tIns="45720" rIns="91440" bIns="45720">
            <a:spAutoFit/>
          </a:bodyPr>
          <a:lstStyle/>
          <a:p>
            <a:pPr algn="ctr"/>
            <a:r>
              <a:rPr lang="ru-RU" sz="3600" b="1" dirty="0" err="1" smtClean="0"/>
              <a:t>Одри</a:t>
            </a:r>
            <a:r>
              <a:rPr lang="ru-RU" sz="3600" b="1" dirty="0" smtClean="0"/>
              <a:t> </a:t>
            </a:r>
            <a:r>
              <a:rPr lang="ru-RU" sz="3600" b="1" dirty="0" err="1" smtClean="0"/>
              <a:t>Хэпберн</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UghpJ6Ndpi.jpg"/>
          <p:cNvPicPr>
            <a:picLocks noChangeAspect="1"/>
          </p:cNvPicPr>
          <p:nvPr/>
        </p:nvPicPr>
        <p:blipFill>
          <a:blip r:embed="rId2" cstate="print"/>
          <a:stretch>
            <a:fillRect/>
          </a:stretch>
        </p:blipFill>
        <p:spPr>
          <a:xfrm>
            <a:off x="251520" y="836712"/>
            <a:ext cx="3657600" cy="4762500"/>
          </a:xfrm>
          <a:prstGeom prst="rect">
            <a:avLst/>
          </a:prstGeom>
        </p:spPr>
      </p:pic>
      <p:pic>
        <p:nvPicPr>
          <p:cNvPr id="5" name="Рисунок 4" descr="0d1fcb7c8e4d6fac6431944773c2dbf9.jpg"/>
          <p:cNvPicPr>
            <a:picLocks noChangeAspect="1"/>
          </p:cNvPicPr>
          <p:nvPr/>
        </p:nvPicPr>
        <p:blipFill>
          <a:blip r:embed="rId3" cstate="print"/>
          <a:stretch>
            <a:fillRect/>
          </a:stretch>
        </p:blipFill>
        <p:spPr>
          <a:xfrm>
            <a:off x="4384860" y="0"/>
            <a:ext cx="4759140" cy="3573016"/>
          </a:xfrm>
          <a:prstGeom prst="rect">
            <a:avLst/>
          </a:prstGeom>
        </p:spPr>
      </p:pic>
      <p:pic>
        <p:nvPicPr>
          <p:cNvPr id="7" name="Рисунок 6" descr="filmz.ru_m_138181.jpg"/>
          <p:cNvPicPr>
            <a:picLocks noChangeAspect="1"/>
          </p:cNvPicPr>
          <p:nvPr/>
        </p:nvPicPr>
        <p:blipFill>
          <a:blip r:embed="rId4" cstate="print"/>
          <a:stretch>
            <a:fillRect/>
          </a:stretch>
        </p:blipFill>
        <p:spPr>
          <a:xfrm>
            <a:off x="2843808" y="2324100"/>
            <a:ext cx="4572000" cy="4533900"/>
          </a:xfrm>
          <a:prstGeom prst="rect">
            <a:avLst/>
          </a:prstGeom>
        </p:spPr>
      </p:pic>
      <p:sp>
        <p:nvSpPr>
          <p:cNvPr id="4" name="Прямоугольник 3"/>
          <p:cNvSpPr/>
          <p:nvPr/>
        </p:nvSpPr>
        <p:spPr>
          <a:xfrm>
            <a:off x="179512" y="5229199"/>
            <a:ext cx="3744416" cy="1323439"/>
          </a:xfrm>
          <a:prstGeom prst="rect">
            <a:avLst/>
          </a:prstGeom>
          <a:noFill/>
        </p:spPr>
        <p:txBody>
          <a:bodyPr wrap="square" lIns="91440" tIns="45720" rIns="91440" bIns="45720">
            <a:spAutoFit/>
          </a:bodyPr>
          <a:lstStyle/>
          <a:p>
            <a:pPr algn="ct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«Римские каникулы»</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4355976" y="2967335"/>
            <a:ext cx="4788024" cy="1323439"/>
          </a:xfrm>
          <a:prstGeom prst="rect">
            <a:avLst/>
          </a:prstGeom>
          <a:noFill/>
        </p:spPr>
        <p:txBody>
          <a:bodyPr wrap="square" lIns="91440" tIns="45720" rIns="91440" bIns="45720">
            <a:spAutoFit/>
          </a:bodyPr>
          <a:lstStyle/>
          <a:p>
            <a:pPr algn="ct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«Завтрак у Тиффани»</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2555776" y="1340768"/>
            <a:ext cx="4860400" cy="1323439"/>
          </a:xfrm>
          <a:prstGeom prst="rect">
            <a:avLst/>
          </a:prstGeom>
          <a:noFill/>
        </p:spPr>
        <p:txBody>
          <a:bodyPr wrap="square" lIns="91440" tIns="45720" rIns="91440" bIns="45720">
            <a:spAutoFit/>
          </a:bodyPr>
          <a:lstStyle/>
          <a:p>
            <a:pPr algn="ctr"/>
            <a:r>
              <a:rPr lang="ru-RU" sz="4000" dirty="0" smtClean="0"/>
              <a:t>«Как украсть миллион»</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par>
                                <p:cTn id="15" presetID="3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par>
                                <p:cTn id="27" presetID="3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childTnLst>
                                </p:cTn>
                              </p:par>
                              <p:par>
                                <p:cTn id="39" presetID="3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decel="100000"/>
                                        <p:tgtEl>
                                          <p:spTgt spid="8"/>
                                        </p:tgtEl>
                                      </p:cBhvr>
                                    </p:animEffect>
                                    <p:anim calcmode="lin" valueType="num">
                                      <p:cBhvr>
                                        <p:cTn id="42" dur="800" decel="100000" fill="hold"/>
                                        <p:tgtEl>
                                          <p:spTgt spid="8"/>
                                        </p:tgtEl>
                                        <p:attrNameLst>
                                          <p:attrName>style.rotation</p:attrName>
                                        </p:attrNameLst>
                                      </p:cBhvr>
                                      <p:tavLst>
                                        <p:tav tm="0">
                                          <p:val>
                                            <p:fltVal val="-90"/>
                                          </p:val>
                                        </p:tav>
                                        <p:tav tm="100000">
                                          <p:val>
                                            <p:fltVal val="0"/>
                                          </p:val>
                                        </p:tav>
                                      </p:tavLst>
                                    </p:anim>
                                    <p:anim calcmode="lin" valueType="num">
                                      <p:cBhvr>
                                        <p:cTn id="43" dur="800" decel="100000" fill="hold"/>
                                        <p:tgtEl>
                                          <p:spTgt spid="8"/>
                                        </p:tgtEl>
                                        <p:attrNameLst>
                                          <p:attrName>ppt_x</p:attrName>
                                        </p:attrNameLst>
                                      </p:cBhvr>
                                      <p:tavLst>
                                        <p:tav tm="0">
                                          <p:val>
                                            <p:strVal val="#ppt_x+0.4"/>
                                          </p:val>
                                        </p:tav>
                                        <p:tav tm="100000">
                                          <p:val>
                                            <p:strVal val="#ppt_x-0.05"/>
                                          </p:val>
                                        </p:tav>
                                      </p:tavLst>
                                    </p:anim>
                                    <p:anim calcmode="lin" valueType="num">
                                      <p:cBhvr>
                                        <p:cTn id="44" dur="800" decel="100000" fill="hold"/>
                                        <p:tgtEl>
                                          <p:spTgt spid="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17838612_67c349991d38ec7e3e1528e789093b554.jpe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179512" y="620688"/>
            <a:ext cx="8964488" cy="5262979"/>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Шестидесятые-семидесятые годы XX века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известны в истории американского кинематографа как "Новый Голливуд".</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 началу шестидесятых сложившаяся</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"студийная" система кинопроизводства начала давать сбои.</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Причин было несколько, в том числе принятые в США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антимонопольные законы и появление телевидения.</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периода "Нового Голливуда" характерен отход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от сложившихся стандартов в кино,</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сильное влияние европейского кинематографа,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многочисленные художественные эксперименты.</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927b.jpg"/>
          <p:cNvPicPr>
            <a:picLocks noChangeAspect="1"/>
          </p:cNvPicPr>
          <p:nvPr/>
        </p:nvPicPr>
        <p:blipFill>
          <a:blip r:embed="rId2" cstate="print"/>
          <a:stretch>
            <a:fillRect/>
          </a:stretch>
        </p:blipFill>
        <p:spPr>
          <a:xfrm>
            <a:off x="0" y="-10954"/>
            <a:ext cx="9144000" cy="6868954"/>
          </a:xfrm>
          <a:prstGeom prst="rect">
            <a:avLst/>
          </a:prstGeom>
        </p:spPr>
      </p:pic>
      <p:sp>
        <p:nvSpPr>
          <p:cNvPr id="3" name="Прямоугольник 2"/>
          <p:cNvSpPr/>
          <p:nvPr/>
        </p:nvSpPr>
        <p:spPr>
          <a:xfrm>
            <a:off x="1" y="1"/>
            <a:ext cx="9143999" cy="6370975"/>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Перед новыми кинематографистами встала задача вернуть кино популярность, а кинотеатрам – зрителей. Зародилась кинофантастика. Самых известных мастеров кинофантастики  четверо: Джордж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Лукас</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Стивен Спилберг,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Фрэнсис</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Форд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Коппола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Мартин Скорсезе.</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Они получили специальное кинематографическое образование, и знания в области истории и теории кино оказали воздействие на их режиссерский стиль.</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Эти мастера снимали кино разных жанров. Скорсезе предпочитал мелодраматические повествования,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Коппола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боевики и мистические «ремейки» – переснятые фильмы, </a:t>
            </a:r>
          </a:p>
          <a:p>
            <a:pPr algn="ct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Лукас</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Спилберг – фантастику. </a:t>
            </a:r>
          </a:p>
          <a:p>
            <a:pPr algn="ct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Картины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Копполы</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«Крестный отец» и Спилберга «Челюсти» открыли новую эру в кино Америки – эпоху так называемых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блокбастеров</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371600"/>
          </a:xfrm>
        </p:spPr>
        <p:txBody>
          <a:bodyPr>
            <a:normAutofit/>
          </a:bodyPr>
          <a:lstStyle/>
          <a:p>
            <a: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Сегодня, когда мы говорим о настоящем, фантастическом успехе в кино, одним из первых имен, которые приходят на ум, является, конечно, Стивен Спилберг. Стивен Спилберг ворвался в массовое сознание зрителей в 1975 году фильмом "Челюсти" и с тех пор практически ежегодно будоражит мир кино новыми работами, каждая из которых открывает все новые и новые грани его блестящего таланта.</a:t>
            </a:r>
            <a:endParaRPr lang="ru-RU" sz="16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i.jpg"/>
          <p:cNvPicPr>
            <a:picLocks noGrp="1" noChangeAspect="1"/>
          </p:cNvPicPr>
          <p:nvPr>
            <p:ph sz="half" idx="1"/>
          </p:nvPr>
        </p:nvPicPr>
        <p:blipFill>
          <a:blip r:embed="rId2" cstate="print"/>
          <a:stretch>
            <a:fillRect/>
          </a:stretch>
        </p:blipFill>
        <p:spPr>
          <a:xfrm>
            <a:off x="611560" y="1412776"/>
            <a:ext cx="3777837" cy="4885134"/>
          </a:xfrm>
        </p:spPr>
      </p:pic>
      <p:pic>
        <p:nvPicPr>
          <p:cNvPr id="6" name="Содержимое 5" descr="96161859.jpg"/>
          <p:cNvPicPr>
            <a:picLocks noGrp="1" noChangeAspect="1"/>
          </p:cNvPicPr>
          <p:nvPr>
            <p:ph sz="half" idx="2"/>
          </p:nvPr>
        </p:nvPicPr>
        <p:blipFill>
          <a:blip r:embed="rId3" cstate="print"/>
          <a:stretch>
            <a:fillRect/>
          </a:stretch>
        </p:blipFill>
        <p:spPr>
          <a:xfrm>
            <a:off x="4716016" y="1345088"/>
            <a:ext cx="3798868" cy="4999728"/>
          </a:xfrm>
        </p:spPr>
      </p:pic>
    </p:spTree>
  </p:cSld>
  <p:clrMapOvr>
    <a:masterClrMapping/>
  </p:clrMapOvr>
  <p:transition>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368152"/>
          </a:xfrm>
        </p:spPr>
        <p:txBody>
          <a:bodyPr>
            <a:noAutofit/>
          </a:bodyPr>
          <a:lstStyle/>
          <a:p>
            <a:r>
              <a:rPr lang="ru-RU" sz="24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Френсис </a:t>
            </a:r>
            <a:r>
              <a:rPr lang="ru-RU" sz="2400" b="1" i="1"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Капполе</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b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Когда ему предложили работать над постановкой фильма «Крестный отец», он и не предполагал, что именно эта работа прославит его на весь мир. Фильм получил три премии «Оскар», обеспечил огромные кассовые сборы и занял третью позицию в сотне самых выдающихся кинокартин столетия</a:t>
            </a:r>
            <a: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0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E6FE37869BF58CE8795817B4E510F4.jpg"/>
          <p:cNvPicPr>
            <a:picLocks noGrp="1" noChangeAspect="1"/>
          </p:cNvPicPr>
          <p:nvPr>
            <p:ph sz="half" idx="1"/>
          </p:nvPr>
        </p:nvPicPr>
        <p:blipFill>
          <a:blip r:embed="rId2" cstate="print"/>
          <a:stretch>
            <a:fillRect/>
          </a:stretch>
        </p:blipFill>
        <p:spPr>
          <a:xfrm>
            <a:off x="539552" y="1561115"/>
            <a:ext cx="3697275" cy="4855709"/>
          </a:xfrm>
        </p:spPr>
      </p:pic>
      <p:pic>
        <p:nvPicPr>
          <p:cNvPr id="6" name="Содержимое 5" descr="the_godfather.jpg"/>
          <p:cNvPicPr>
            <a:picLocks noGrp="1" noChangeAspect="1"/>
          </p:cNvPicPr>
          <p:nvPr>
            <p:ph sz="half" idx="2"/>
          </p:nvPr>
        </p:nvPicPr>
        <p:blipFill>
          <a:blip r:embed="rId3" cstate="print"/>
          <a:stretch>
            <a:fillRect/>
          </a:stretch>
        </p:blipFill>
        <p:spPr>
          <a:xfrm>
            <a:off x="4860032" y="1569465"/>
            <a:ext cx="3528392" cy="4811863"/>
          </a:xfrm>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224136"/>
          </a:xfrm>
        </p:spPr>
        <p:txBody>
          <a:bodyPr>
            <a:normAutofit fontScale="90000"/>
          </a:bodyPr>
          <a:lstStyle/>
          <a:p>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Мартин Скорсезе </a:t>
            </a:r>
            <a:b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Вышедший на экраны в 1974 году фильм "Алиса здесь больше не живёт" заставил говорить о Скорсезе, как о не просто подающим надежды, но уже сформировавшемся мастере. </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martin-scorsese.jpg"/>
          <p:cNvPicPr>
            <a:picLocks noGrp="1" noChangeAspect="1"/>
          </p:cNvPicPr>
          <p:nvPr>
            <p:ph sz="half" idx="1"/>
          </p:nvPr>
        </p:nvPicPr>
        <p:blipFill>
          <a:blip r:embed="rId2" cstate="print"/>
          <a:stretch>
            <a:fillRect/>
          </a:stretch>
        </p:blipFill>
        <p:spPr>
          <a:xfrm>
            <a:off x="539552" y="1484784"/>
            <a:ext cx="3780984" cy="4824536"/>
          </a:xfrm>
        </p:spPr>
      </p:pic>
      <p:pic>
        <p:nvPicPr>
          <p:cNvPr id="6" name="Содержимое 5" descr="9934.jpg"/>
          <p:cNvPicPr>
            <a:picLocks noGrp="1" noChangeAspect="1"/>
          </p:cNvPicPr>
          <p:nvPr>
            <p:ph sz="half" idx="2"/>
          </p:nvPr>
        </p:nvPicPr>
        <p:blipFill>
          <a:blip r:embed="rId3" cstate="print"/>
          <a:stretch>
            <a:fillRect/>
          </a:stretch>
        </p:blipFill>
        <p:spPr>
          <a:xfrm>
            <a:off x="4716016" y="1484784"/>
            <a:ext cx="3312368" cy="4933448"/>
          </a:xfr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tar_wars.jpg"/>
          <p:cNvPicPr>
            <a:picLocks noChangeAspect="1"/>
          </p:cNvPicPr>
          <p:nvPr/>
        </p:nvPicPr>
        <p:blipFill>
          <a:blip r:embed="rId2" cstate="print"/>
          <a:stretch>
            <a:fillRect/>
          </a:stretch>
        </p:blipFill>
        <p:spPr>
          <a:xfrm>
            <a:off x="5704" y="0"/>
            <a:ext cx="9138296" cy="6858000"/>
          </a:xfrm>
          <a:prstGeom prst="rect">
            <a:avLst/>
          </a:prstGeom>
        </p:spPr>
      </p:pic>
      <p:sp>
        <p:nvSpPr>
          <p:cNvPr id="3" name="Прямоугольник 2"/>
          <p:cNvSpPr/>
          <p:nvPr/>
        </p:nvSpPr>
        <p:spPr>
          <a:xfrm>
            <a:off x="19323" y="5157192"/>
            <a:ext cx="9124677" cy="3231654"/>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семидесятых годах появляется понятие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блокбастера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фильма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большим бюджетом и большими кассовыми сборами.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Среди первых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блокбастеров</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Голливуда называют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"Челюсти" и "Звездные войны".</a:t>
            </a:r>
          </a:p>
          <a:p>
            <a:r>
              <a:rPr lang="ru-RU" sz="5400" dirty="0" smtClean="0"/>
              <a:t/>
            </a:r>
            <a:br>
              <a:rPr lang="ru-RU" sz="5400" dirty="0" smtClean="0"/>
            </a:b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1083737" y="0"/>
            <a:ext cx="6976525" cy="523220"/>
          </a:xfrm>
          <a:prstGeom prst="rect">
            <a:avLst/>
          </a:prstGeom>
          <a:noFill/>
        </p:spPr>
        <p:txBody>
          <a:bodyPr wrap="square" lIns="91440" tIns="45720" rIns="91440" bIns="45720">
            <a:spAutoFit/>
          </a:bodyPr>
          <a:lstStyle/>
          <a:p>
            <a:pPr algn="ctr"/>
            <a:r>
              <a:rPr lang="ru-RU" sz="2800" dirty="0" smtClean="0">
                <a:ln>
                  <a:solidFill>
                    <a:schemeClr val="accent3">
                      <a:lumMod val="60000"/>
                      <a:lumOff val="40000"/>
                    </a:schemeClr>
                  </a:solidFill>
                </a:ln>
                <a:solidFill>
                  <a:schemeClr val="tx2"/>
                </a:solidFill>
              </a:rPr>
              <a:t>На съемочной площадке "Звездных войн"</a:t>
            </a:r>
            <a:endParaRPr lang="ru-RU" sz="2800" cap="none" spc="0" dirty="0">
              <a:ln>
                <a:solidFill>
                  <a:schemeClr val="accent3">
                    <a:lumMod val="60000"/>
                    <a:lumOff val="40000"/>
                  </a:schemeClr>
                </a:solidFill>
              </a:ln>
              <a:solidFill>
                <a:schemeClr val="tx2"/>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476400"/>
          </a:xfrm>
        </p:spPr>
        <p:txBody>
          <a:bodyPr>
            <a:noAutofit/>
          </a:bodyPr>
          <a:lstStyle/>
          <a:p>
            <a: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Джордж </a:t>
            </a:r>
            <a:r>
              <a:rPr lang="ru-RU" sz="16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Лукас</a:t>
            </a:r>
            <a: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Лишь на студии 20th Century Fox снизошли до того, чтобы запустить «Звездные войны» в производство. При этом никто не верил в его успех . С другой стороны, именно так и создаются классические шедевры, превосходя скепсис и недоверие. </a:t>
            </a:r>
            <a:r>
              <a:rPr lang="ru-RU" sz="1600" dirty="0" smtClean="0"/>
              <a:t> </a:t>
            </a:r>
            <a: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Все зрители "Звёздных войн" сидели в кинотеатрах с открытыми от удивления ртами – кто же знал, что кино способно на такое.</a:t>
            </a:r>
            <a:endParaRPr lang="ru-RU" sz="16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indiana-jones_587_1.jpg"/>
          <p:cNvPicPr>
            <a:picLocks noGrp="1" noChangeAspect="1"/>
          </p:cNvPicPr>
          <p:nvPr>
            <p:ph sz="half" idx="1"/>
          </p:nvPr>
        </p:nvPicPr>
        <p:blipFill>
          <a:blip r:embed="rId2" cstate="print"/>
          <a:stretch>
            <a:fillRect/>
          </a:stretch>
        </p:blipFill>
        <p:spPr>
          <a:xfrm>
            <a:off x="683568" y="1700807"/>
            <a:ext cx="3600400" cy="4645677"/>
          </a:xfrm>
        </p:spPr>
      </p:pic>
      <p:pic>
        <p:nvPicPr>
          <p:cNvPr id="6" name="Содержимое 5" descr="starwars.jpg"/>
          <p:cNvPicPr>
            <a:picLocks noGrp="1" noChangeAspect="1"/>
          </p:cNvPicPr>
          <p:nvPr>
            <p:ph sz="half" idx="2"/>
          </p:nvPr>
        </p:nvPicPr>
        <p:blipFill>
          <a:blip r:embed="rId3" cstate="print"/>
          <a:stretch>
            <a:fillRect/>
          </a:stretch>
        </p:blipFill>
        <p:spPr>
          <a:xfrm>
            <a:off x="4788024" y="1700808"/>
            <a:ext cx="3600400" cy="4689161"/>
          </a:xfr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152128"/>
          </a:xfrm>
        </p:spPr>
        <p:txBody>
          <a:bodyPr>
            <a:normAutofit fontScale="90000"/>
          </a:bodyPr>
          <a:lstStyle/>
          <a:p>
            <a: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700" b="1"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Роберт </a:t>
            </a:r>
            <a:r>
              <a:rPr lang="ru-RU" sz="2700" b="1" i="1"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Земекис</a:t>
            </a:r>
            <a: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7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Наибольшую известность имеют ленты «Назад в будущее» и «</a:t>
            </a:r>
            <a:r>
              <a:rPr lang="ru-RU" sz="27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Форрест</a:t>
            </a:r>
            <a:r>
              <a:rPr lang="ru-RU" sz="27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7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Гамп</a:t>
            </a:r>
            <a:r>
              <a:rPr lang="ru-RU" sz="27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ru-RU" sz="20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9715a7994ec077b3beb172f09f966cfa.jpg"/>
          <p:cNvPicPr>
            <a:picLocks noGrp="1" noChangeAspect="1"/>
          </p:cNvPicPr>
          <p:nvPr>
            <p:ph sz="half" idx="1"/>
          </p:nvPr>
        </p:nvPicPr>
        <p:blipFill>
          <a:blip r:embed="rId2" cstate="print"/>
          <a:stretch>
            <a:fillRect/>
          </a:stretch>
        </p:blipFill>
        <p:spPr>
          <a:xfrm>
            <a:off x="467544" y="1412776"/>
            <a:ext cx="3600400" cy="4854472"/>
          </a:xfrm>
        </p:spPr>
      </p:pic>
      <p:pic>
        <p:nvPicPr>
          <p:cNvPr id="6" name="Содержимое 5" descr="post-58-1199514879.jpg"/>
          <p:cNvPicPr>
            <a:picLocks noGrp="1" noChangeAspect="1"/>
          </p:cNvPicPr>
          <p:nvPr>
            <p:ph sz="half" idx="2"/>
          </p:nvPr>
        </p:nvPicPr>
        <p:blipFill>
          <a:blip r:embed="rId3" cstate="print"/>
          <a:stretch>
            <a:fillRect/>
          </a:stretch>
        </p:blipFill>
        <p:spPr>
          <a:xfrm>
            <a:off x="5940152" y="908720"/>
            <a:ext cx="2934393" cy="3744416"/>
          </a:xfrm>
        </p:spPr>
      </p:pic>
      <p:pic>
        <p:nvPicPr>
          <p:cNvPr id="7" name="Рисунок 6" descr="1124222068299.jpg"/>
          <p:cNvPicPr>
            <a:picLocks noChangeAspect="1"/>
          </p:cNvPicPr>
          <p:nvPr/>
        </p:nvPicPr>
        <p:blipFill>
          <a:blip r:embed="rId4" cstate="print"/>
          <a:stretch>
            <a:fillRect/>
          </a:stretch>
        </p:blipFill>
        <p:spPr>
          <a:xfrm>
            <a:off x="4355976" y="2564904"/>
            <a:ext cx="2736304" cy="3926720"/>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enominalnue_1.jpg"/>
          <p:cNvPicPr>
            <a:picLocks noChangeAspect="1"/>
          </p:cNvPicPr>
          <p:nvPr/>
        </p:nvPicPr>
        <p:blipFill>
          <a:blip r:embed="rId2" cstate="print">
            <a:lum bright="-20000" contrast="-40000"/>
          </a:blip>
          <a:stretch>
            <a:fillRect/>
          </a:stretch>
        </p:blipFill>
        <p:spPr>
          <a:xfrm>
            <a:off x="0" y="-33672"/>
            <a:ext cx="9144000" cy="6891672"/>
          </a:xfrm>
          <a:prstGeom prst="rect">
            <a:avLst/>
          </a:prstGeom>
        </p:spPr>
      </p:pic>
      <p:sp>
        <p:nvSpPr>
          <p:cNvPr id="4" name="Прямоугольник 3"/>
          <p:cNvSpPr/>
          <p:nvPr/>
        </p:nvSpPr>
        <p:spPr>
          <a:xfrm>
            <a:off x="0" y="0"/>
            <a:ext cx="9144000" cy="6370975"/>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первой половине 20 века в США  разразился</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фантастический по масштабам  биржевой кризис — Депрессия.</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Это было настоящее драматическое отрезвление</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после «головокружения от успехов».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Скотт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Фицджералд</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называл 20-е годы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«дорогостоящей оргией» и «Веком джаза».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те годы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кино в полной мере передавало общественные настроения.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экранах развлекались, дрались,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любили и ненавидели друг друга,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как правило, люди богатые либо стремящиеся стать богатыми.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 экраном, за воротами киностудий складывался настоящий кинобизнес,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формировались мощные кинематографические вертикали,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объединяющие производство, прокат и демонстрацию фильмов.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Кинозвезды, кумиры миллионов зрителей, вели жизнь,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 которой эти миллионы только мечтали и к которой стремились</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007jamesbond.jpg"/>
          <p:cNvPicPr>
            <a:picLocks noGrp="1" noChangeAspect="1"/>
          </p:cNvPicPr>
          <p:nvPr>
            <p:ph sz="quarter" idx="1"/>
          </p:nvPr>
        </p:nvPicPr>
        <p:blipFill>
          <a:blip r:embed="rId2" cstate="print"/>
          <a:stretch>
            <a:fillRect/>
          </a:stretch>
        </p:blipFill>
        <p:spPr>
          <a:xfrm>
            <a:off x="323528" y="404664"/>
            <a:ext cx="4001961" cy="6048672"/>
          </a:xfrm>
        </p:spPr>
      </p:pic>
      <p:sp>
        <p:nvSpPr>
          <p:cNvPr id="3" name="Текст 2"/>
          <p:cNvSpPr>
            <a:spLocks noGrp="1"/>
          </p:cNvSpPr>
          <p:nvPr>
            <p:ph type="body" idx="2"/>
          </p:nvPr>
        </p:nvSpPr>
        <p:spPr>
          <a:xfrm>
            <a:off x="4283968" y="980728"/>
            <a:ext cx="4608512" cy="5328592"/>
          </a:xfrm>
        </p:spPr>
        <p:txBody>
          <a:bodyPr>
            <a:norm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Первый фильм о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супершпионе</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имеющем «вид на убийство», т.е. получившем право физически уничтожать противника. К моменту выхода картины герой уже пользовался известностью. Знатоки оружия и разведки обсуждали экипировку Бонда и методы его «работы». Тем не менее лишь кино сделало его легендарным – только когда Бонд появился на экране, его назвали «образцовым героем послевоенного мира». До сих пор вышло восемнадцать фильмов о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супершпионе</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Если одну и ту же историю рассказывают восемнадцать раз и она не приедается, значит, дело не в сюжете, а в настроениях, волнующих публику, которые усиливаются и активизируются понравившимися сюжетами.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427984" y="457200"/>
            <a:ext cx="4335016" cy="595536"/>
          </a:xfrm>
        </p:spPr>
        <p:txBody>
          <a:bodyPr>
            <a:noAutofit/>
          </a:bodyPr>
          <a:lstStyle/>
          <a:p>
            <a:r>
              <a:rPr lang="ru-RU" sz="3600" i="1" dirty="0" smtClean="0"/>
              <a:t>Джеймс Бонд</a:t>
            </a:r>
            <a:endParaRPr lang="ru-RU" sz="3600" i="1" dirty="0"/>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36" presetClass="emph" presetSubtype="0" fill="hold" grpId="1" nodeType="withEffect">
                                  <p:stCondLst>
                                    <p:cond delay="0"/>
                                  </p:stCondLst>
                                  <p:iterate type="lt">
                                    <p:tmPct val="10000"/>
                                  </p:iterate>
                                  <p:childTnLst>
                                    <p:animScale>
                                      <p:cBhvr>
                                        <p:cTn id="9" dur="250" autoRev="1" fill="hold">
                                          <p:stCondLst>
                                            <p:cond delay="0"/>
                                          </p:stCondLst>
                                        </p:cTn>
                                        <p:tgtEl>
                                          <p:spTgt spid="4"/>
                                        </p:tgtEl>
                                      </p:cBhvr>
                                      <p:to x="80000" y="100000"/>
                                    </p:animScale>
                                    <p:anim by="(#ppt_w*0.10)" calcmode="lin" valueType="num">
                                      <p:cBhvr>
                                        <p:cTn id="10" dur="250" autoRev="1" fill="hold">
                                          <p:stCondLst>
                                            <p:cond delay="0"/>
                                          </p:stCondLst>
                                        </p:cTn>
                                        <p:tgtEl>
                                          <p:spTgt spid="4"/>
                                        </p:tgtEl>
                                        <p:attrNameLst>
                                          <p:attrName>ppt_x</p:attrName>
                                        </p:attrNameLst>
                                      </p:cBhvr>
                                    </p:anim>
                                    <p:anim by="(-#ppt_w*0.10)" calcmode="lin" valueType="num">
                                      <p:cBhvr>
                                        <p:cTn id="11" dur="250" autoRev="1" fill="hold">
                                          <p:stCondLst>
                                            <p:cond delay="0"/>
                                          </p:stCondLst>
                                        </p:cTn>
                                        <p:tgtEl>
                                          <p:spTgt spid="4"/>
                                        </p:tgtEl>
                                        <p:attrNameLst>
                                          <p:attrName>ppt_y</p:attrName>
                                        </p:attrNameLst>
                                      </p:cBhvr>
                                    </p:anim>
                                    <p:animRot by="-480000">
                                      <p:cBhvr>
                                        <p:cTn id="12" dur="250" autoRev="1" fill="hold">
                                          <p:stCondLst>
                                            <p:cond delay="0"/>
                                          </p:stCondLst>
                                        </p:cTn>
                                        <p:tgtEl>
                                          <p:spTgt spid="4"/>
                                        </p:tgtEl>
                                        <p:attrNameLst>
                                          <p:attrName>r</p:attrName>
                                        </p:attrNameLst>
                                      </p:cBhvr>
                                    </p:animRot>
                                  </p:childTnLst>
                                </p:cTn>
                              </p:par>
                            </p:childTnLst>
                          </p:cTn>
                        </p:par>
                        <p:par>
                          <p:cTn id="13" fill="hold">
                            <p:stCondLst>
                              <p:cond delay="2000"/>
                            </p:stCondLst>
                            <p:childTnLst>
                              <p:par>
                                <p:cTn id="14" presetID="3"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ox(in)">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
            <a:ext cx="9144001" cy="1015663"/>
          </a:xfrm>
          <a:prstGeom prst="rect">
            <a:avLst/>
          </a:prstGeom>
          <a:noFill/>
        </p:spPr>
        <p:txBody>
          <a:bodyPr wrap="square" lIns="91440" tIns="45720" rIns="91440" bIns="45720">
            <a:spAutoFit/>
          </a:bodyPr>
          <a:lstStyle/>
          <a:p>
            <a:pPr algn="ctr"/>
            <a:r>
              <a:rPr lang="ru-RU" sz="2000" dirty="0" smtClean="0"/>
              <a:t>Свое тело одалживали герою шесть актеров; самым лучшим среди них – как бы эталонным Бондом – признан шотландец </a:t>
            </a:r>
            <a:r>
              <a:rPr lang="ru-RU" sz="2000" dirty="0" err="1" smtClean="0"/>
              <a:t>Шон</a:t>
            </a:r>
            <a:r>
              <a:rPr lang="ru-RU" sz="2000" dirty="0" smtClean="0"/>
              <a:t> </a:t>
            </a:r>
            <a:r>
              <a:rPr lang="ru-RU" sz="2000" dirty="0" err="1" smtClean="0"/>
              <a:t>Коннери</a:t>
            </a:r>
            <a:r>
              <a:rPr lang="ru-RU" sz="2000" dirty="0" smtClean="0"/>
              <a:t>, первый исполнитель роли.</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Sean_Connery_1983NSNA.jpg"/>
          <p:cNvPicPr>
            <a:picLocks noChangeAspect="1"/>
          </p:cNvPicPr>
          <p:nvPr/>
        </p:nvPicPr>
        <p:blipFill>
          <a:blip r:embed="rId2" cstate="print"/>
          <a:stretch>
            <a:fillRect/>
          </a:stretch>
        </p:blipFill>
        <p:spPr>
          <a:xfrm>
            <a:off x="467543" y="980729"/>
            <a:ext cx="2376265" cy="2678698"/>
          </a:xfrm>
          <a:prstGeom prst="rect">
            <a:avLst/>
          </a:prstGeom>
        </p:spPr>
      </p:pic>
      <p:sp>
        <p:nvSpPr>
          <p:cNvPr id="4" name="Прямоугольник 3"/>
          <p:cNvSpPr/>
          <p:nvPr/>
        </p:nvSpPr>
        <p:spPr>
          <a:xfrm>
            <a:off x="251521" y="620688"/>
            <a:ext cx="2808312"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2000" b="1" dirty="0" err="1" smtClean="0">
                <a:ln w="50800"/>
                <a:solidFill>
                  <a:schemeClr val="bg1">
                    <a:shade val="50000"/>
                  </a:schemeClr>
                </a:solidFill>
              </a:rPr>
              <a:t>Шон</a:t>
            </a:r>
            <a:r>
              <a:rPr lang="ru-RU" sz="2000" b="1" dirty="0" smtClean="0">
                <a:ln w="50800"/>
                <a:solidFill>
                  <a:schemeClr val="bg1">
                    <a:shade val="50000"/>
                  </a:schemeClr>
                </a:solidFill>
              </a:rPr>
              <a:t> </a:t>
            </a:r>
            <a:r>
              <a:rPr lang="ru-RU" sz="2000" b="1" dirty="0" err="1" smtClean="0">
                <a:ln w="50800"/>
                <a:solidFill>
                  <a:schemeClr val="bg1">
                    <a:shade val="50000"/>
                  </a:schemeClr>
                </a:solidFill>
              </a:rPr>
              <a:t>Коннери</a:t>
            </a:r>
            <a:endParaRPr lang="ru-RU" sz="2000" b="1" dirty="0">
              <a:ln w="50800"/>
              <a:solidFill>
                <a:schemeClr val="bg1">
                  <a:shade val="50000"/>
                </a:schemeClr>
              </a:solidFill>
            </a:endParaRPr>
          </a:p>
        </p:txBody>
      </p:sp>
      <p:pic>
        <p:nvPicPr>
          <p:cNvPr id="5" name="Рисунок 4" descr="actor-george-lazenby-as-james-bond.jpg"/>
          <p:cNvPicPr>
            <a:picLocks noChangeAspect="1"/>
          </p:cNvPicPr>
          <p:nvPr/>
        </p:nvPicPr>
        <p:blipFill>
          <a:blip r:embed="rId3" cstate="print"/>
          <a:stretch>
            <a:fillRect/>
          </a:stretch>
        </p:blipFill>
        <p:spPr>
          <a:xfrm>
            <a:off x="467544" y="3717032"/>
            <a:ext cx="2376264" cy="2752352"/>
          </a:xfrm>
          <a:prstGeom prst="rect">
            <a:avLst/>
          </a:prstGeom>
        </p:spPr>
      </p:pic>
      <p:sp>
        <p:nvSpPr>
          <p:cNvPr id="6" name="Прямоугольник 5"/>
          <p:cNvSpPr/>
          <p:nvPr/>
        </p:nvSpPr>
        <p:spPr>
          <a:xfrm>
            <a:off x="395536" y="6453336"/>
            <a:ext cx="2592288"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2000" b="1" dirty="0" smtClean="0">
                <a:ln w="50800"/>
                <a:solidFill>
                  <a:schemeClr val="bg1">
                    <a:shade val="50000"/>
                  </a:schemeClr>
                </a:solidFill>
              </a:rPr>
              <a:t>Джордж </a:t>
            </a:r>
            <a:r>
              <a:rPr lang="ru-RU" sz="2000" b="1" dirty="0" err="1" smtClean="0">
                <a:ln w="50800"/>
                <a:solidFill>
                  <a:schemeClr val="bg1">
                    <a:shade val="50000"/>
                  </a:schemeClr>
                </a:solidFill>
              </a:rPr>
              <a:t>Лэзенби</a:t>
            </a:r>
            <a:endParaRPr lang="ru-RU" sz="2000" b="1" dirty="0">
              <a:ln w="50800"/>
              <a:solidFill>
                <a:schemeClr val="bg1">
                  <a:shade val="50000"/>
                </a:schemeClr>
              </a:solidFill>
            </a:endParaRPr>
          </a:p>
        </p:txBody>
      </p:sp>
      <p:pic>
        <p:nvPicPr>
          <p:cNvPr id="7" name="Рисунок 6" descr="roger-moore-7.jpg"/>
          <p:cNvPicPr>
            <a:picLocks noChangeAspect="1"/>
          </p:cNvPicPr>
          <p:nvPr/>
        </p:nvPicPr>
        <p:blipFill>
          <a:blip r:embed="rId4" cstate="print"/>
          <a:stretch>
            <a:fillRect/>
          </a:stretch>
        </p:blipFill>
        <p:spPr>
          <a:xfrm>
            <a:off x="3347864" y="980728"/>
            <a:ext cx="2520280" cy="2664296"/>
          </a:xfrm>
          <a:prstGeom prst="rect">
            <a:avLst/>
          </a:prstGeom>
        </p:spPr>
      </p:pic>
      <p:sp>
        <p:nvSpPr>
          <p:cNvPr id="8" name="Прямоугольник 7"/>
          <p:cNvSpPr/>
          <p:nvPr/>
        </p:nvSpPr>
        <p:spPr>
          <a:xfrm>
            <a:off x="3711571" y="836712"/>
            <a:ext cx="1720856"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2000" b="1" dirty="0" smtClean="0">
                <a:ln w="50800"/>
                <a:solidFill>
                  <a:schemeClr val="bg1">
                    <a:shade val="50000"/>
                  </a:schemeClr>
                </a:solidFill>
              </a:rPr>
              <a:t>Роджер </a:t>
            </a:r>
            <a:r>
              <a:rPr lang="ru-RU" sz="2000" b="1" dirty="0" err="1" smtClean="0">
                <a:ln w="50800"/>
                <a:solidFill>
                  <a:schemeClr val="bg1">
                    <a:shade val="50000"/>
                  </a:schemeClr>
                </a:solidFill>
              </a:rPr>
              <a:t>Мур</a:t>
            </a:r>
            <a:endParaRPr lang="ru-RU" sz="2000" b="1" dirty="0">
              <a:ln w="50800"/>
              <a:solidFill>
                <a:schemeClr val="bg1">
                  <a:shade val="50000"/>
                </a:schemeClr>
              </a:solidFill>
            </a:endParaRPr>
          </a:p>
        </p:txBody>
      </p:sp>
      <p:pic>
        <p:nvPicPr>
          <p:cNvPr id="9" name="Рисунок 8" descr="La6qi18Z8LwgnZdsAr1qy1GwCwo.gif"/>
          <p:cNvPicPr>
            <a:picLocks noChangeAspect="1"/>
          </p:cNvPicPr>
          <p:nvPr/>
        </p:nvPicPr>
        <p:blipFill>
          <a:blip r:embed="rId5"/>
          <a:stretch>
            <a:fillRect/>
          </a:stretch>
        </p:blipFill>
        <p:spPr>
          <a:xfrm>
            <a:off x="4567237" y="3424237"/>
            <a:ext cx="9525" cy="9525"/>
          </a:xfrm>
          <a:prstGeom prst="rect">
            <a:avLst/>
          </a:prstGeom>
        </p:spPr>
      </p:pic>
      <p:pic>
        <p:nvPicPr>
          <p:cNvPr id="10" name="Рисунок 9" descr="198240188.jpg"/>
          <p:cNvPicPr>
            <a:picLocks noChangeAspect="1"/>
          </p:cNvPicPr>
          <p:nvPr/>
        </p:nvPicPr>
        <p:blipFill>
          <a:blip r:embed="rId6" cstate="print"/>
          <a:stretch>
            <a:fillRect/>
          </a:stretch>
        </p:blipFill>
        <p:spPr>
          <a:xfrm>
            <a:off x="3347864" y="3717033"/>
            <a:ext cx="2520280" cy="2736304"/>
          </a:xfrm>
          <a:prstGeom prst="rect">
            <a:avLst/>
          </a:prstGeom>
        </p:spPr>
      </p:pic>
      <p:sp>
        <p:nvSpPr>
          <p:cNvPr id="11" name="Прямоугольник 10"/>
          <p:cNvSpPr/>
          <p:nvPr/>
        </p:nvSpPr>
        <p:spPr>
          <a:xfrm>
            <a:off x="3515301" y="6381328"/>
            <a:ext cx="2208827"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2000" b="1" dirty="0" err="1" smtClean="0">
                <a:ln w="50800"/>
                <a:solidFill>
                  <a:schemeClr val="bg1">
                    <a:shade val="50000"/>
                  </a:schemeClr>
                </a:solidFill>
              </a:rPr>
              <a:t>Тимоти</a:t>
            </a:r>
            <a:r>
              <a:rPr lang="ru-RU" sz="2000" b="1" dirty="0" smtClean="0">
                <a:ln w="50800"/>
                <a:solidFill>
                  <a:schemeClr val="bg1">
                    <a:shade val="50000"/>
                  </a:schemeClr>
                </a:solidFill>
              </a:rPr>
              <a:t> </a:t>
            </a:r>
            <a:r>
              <a:rPr lang="ru-RU" sz="2000" b="1" dirty="0" err="1" smtClean="0">
                <a:ln w="50800"/>
                <a:solidFill>
                  <a:schemeClr val="bg1">
                    <a:shade val="50000"/>
                  </a:schemeClr>
                </a:solidFill>
              </a:rPr>
              <a:t>Далтон</a:t>
            </a:r>
            <a:endParaRPr lang="ru-RU" sz="2000" b="1" dirty="0">
              <a:ln w="50800"/>
              <a:solidFill>
                <a:schemeClr val="bg1">
                  <a:shade val="50000"/>
                </a:schemeClr>
              </a:solidFill>
            </a:endParaRPr>
          </a:p>
        </p:txBody>
      </p:sp>
      <p:pic>
        <p:nvPicPr>
          <p:cNvPr id="12" name="Рисунок 11" descr="piercebrosnan.jpg"/>
          <p:cNvPicPr>
            <a:picLocks noChangeAspect="1"/>
          </p:cNvPicPr>
          <p:nvPr/>
        </p:nvPicPr>
        <p:blipFill>
          <a:blip r:embed="rId7" cstate="print"/>
          <a:stretch>
            <a:fillRect/>
          </a:stretch>
        </p:blipFill>
        <p:spPr>
          <a:xfrm>
            <a:off x="6300192" y="980729"/>
            <a:ext cx="2313806" cy="2664295"/>
          </a:xfrm>
          <a:prstGeom prst="rect">
            <a:avLst/>
          </a:prstGeom>
        </p:spPr>
      </p:pic>
      <p:sp>
        <p:nvSpPr>
          <p:cNvPr id="13" name="Прямоугольник 12"/>
          <p:cNvSpPr/>
          <p:nvPr/>
        </p:nvSpPr>
        <p:spPr>
          <a:xfrm>
            <a:off x="6300192" y="620688"/>
            <a:ext cx="2592288"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2000" b="1" dirty="0" smtClean="0">
                <a:ln w="50800"/>
                <a:solidFill>
                  <a:schemeClr val="bg1">
                    <a:shade val="50000"/>
                  </a:schemeClr>
                </a:solidFill>
              </a:rPr>
              <a:t>Пирс </a:t>
            </a:r>
            <a:r>
              <a:rPr lang="ru-RU" sz="2000" b="1" dirty="0" err="1" smtClean="0">
                <a:ln w="50800"/>
                <a:solidFill>
                  <a:schemeClr val="bg1">
                    <a:shade val="50000"/>
                  </a:schemeClr>
                </a:solidFill>
              </a:rPr>
              <a:t>Броснан</a:t>
            </a:r>
            <a:endParaRPr lang="ru-RU" sz="2000" b="1" dirty="0">
              <a:ln w="50800"/>
              <a:solidFill>
                <a:schemeClr val="bg1">
                  <a:shade val="50000"/>
                </a:schemeClr>
              </a:solidFill>
            </a:endParaRPr>
          </a:p>
        </p:txBody>
      </p:sp>
      <p:pic>
        <p:nvPicPr>
          <p:cNvPr id="14" name="Рисунок 13" descr="71b954043b02.jpg"/>
          <p:cNvPicPr>
            <a:picLocks noChangeAspect="1"/>
          </p:cNvPicPr>
          <p:nvPr/>
        </p:nvPicPr>
        <p:blipFill>
          <a:blip r:embed="rId8" cstate="print"/>
          <a:stretch>
            <a:fillRect/>
          </a:stretch>
        </p:blipFill>
        <p:spPr>
          <a:xfrm>
            <a:off x="6300192" y="3717032"/>
            <a:ext cx="2304256" cy="2750056"/>
          </a:xfrm>
          <a:prstGeom prst="rect">
            <a:avLst/>
          </a:prstGeom>
        </p:spPr>
      </p:pic>
      <p:sp>
        <p:nvSpPr>
          <p:cNvPr id="15" name="Прямоугольник 14"/>
          <p:cNvSpPr/>
          <p:nvPr/>
        </p:nvSpPr>
        <p:spPr>
          <a:xfrm>
            <a:off x="6228184" y="6453336"/>
            <a:ext cx="2915816"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2000" b="1" dirty="0" err="1" smtClean="0">
                <a:ln w="50800"/>
                <a:solidFill>
                  <a:schemeClr val="bg1">
                    <a:shade val="50000"/>
                  </a:schemeClr>
                </a:solidFill>
              </a:rPr>
              <a:t>Дэниел</a:t>
            </a:r>
            <a:r>
              <a:rPr lang="ru-RU" sz="2000" b="1" dirty="0" smtClean="0">
                <a:ln w="50800"/>
                <a:solidFill>
                  <a:schemeClr val="bg1">
                    <a:shade val="50000"/>
                  </a:schemeClr>
                </a:solidFill>
              </a:rPr>
              <a:t> </a:t>
            </a:r>
            <a:r>
              <a:rPr lang="ru-RU" sz="2000" b="1" dirty="0" err="1" smtClean="0">
                <a:ln w="50800"/>
                <a:solidFill>
                  <a:schemeClr val="bg1">
                    <a:shade val="50000"/>
                  </a:schemeClr>
                </a:solidFill>
              </a:rPr>
              <a:t>Крейг</a:t>
            </a:r>
            <a:endParaRPr lang="ru-RU" sz="2000" b="1" dirty="0">
              <a:ln w="50800"/>
              <a:solidFill>
                <a:schemeClr val="bg1">
                  <a:shade val="50000"/>
                </a:schemeClr>
              </a:solidFill>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7" presetID="50" presetClass="entr" presetSubtype="0"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1500"/>
                            </p:stCondLst>
                            <p:childTnLst>
                              <p:par>
                                <p:cTn id="23" presetID="3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800" decel="100000"/>
                                        <p:tgtEl>
                                          <p:spTgt spid="5"/>
                                        </p:tgtEl>
                                      </p:cBhvr>
                                    </p:animEffect>
                                    <p:anim calcmode="lin" valueType="num">
                                      <p:cBhvr>
                                        <p:cTn id="26" dur="800" decel="100000" fill="hold"/>
                                        <p:tgtEl>
                                          <p:spTgt spid="5"/>
                                        </p:tgtEl>
                                        <p:attrNameLst>
                                          <p:attrName>style.rotation</p:attrName>
                                        </p:attrNameLst>
                                      </p:cBhvr>
                                      <p:tavLst>
                                        <p:tav tm="0">
                                          <p:val>
                                            <p:fltVal val="-90"/>
                                          </p:val>
                                        </p:tav>
                                        <p:tav tm="100000">
                                          <p:val>
                                            <p:fltVal val="0"/>
                                          </p:val>
                                        </p:tav>
                                      </p:tavLst>
                                    </p:anim>
                                    <p:anim calcmode="lin" valueType="num">
                                      <p:cBhvr>
                                        <p:cTn id="27" dur="800" decel="100000" fill="hold"/>
                                        <p:tgtEl>
                                          <p:spTgt spid="5"/>
                                        </p:tgtEl>
                                        <p:attrNameLst>
                                          <p:attrName>ppt_x</p:attrName>
                                        </p:attrNameLst>
                                      </p:cBhvr>
                                      <p:tavLst>
                                        <p:tav tm="0">
                                          <p:val>
                                            <p:strVal val="#ppt_x+0.4"/>
                                          </p:val>
                                        </p:tav>
                                        <p:tav tm="100000">
                                          <p:val>
                                            <p:strVal val="#ppt_x-0.05"/>
                                          </p:val>
                                        </p:tav>
                                      </p:tavLst>
                                    </p:anim>
                                    <p:anim calcmode="lin" valueType="num">
                                      <p:cBhvr>
                                        <p:cTn id="28" dur="800" decel="100000" fill="hold"/>
                                        <p:tgtEl>
                                          <p:spTgt spid="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31" presetID="50" presetClass="entr" presetSubtype="0" decel="10000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3"/>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par>
                          <p:cTn id="36" fill="hold">
                            <p:stCondLst>
                              <p:cond delay="2500"/>
                            </p:stCondLst>
                            <p:childTnLst>
                              <p:par>
                                <p:cTn id="37" presetID="3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800" decel="100000"/>
                                        <p:tgtEl>
                                          <p:spTgt spid="7"/>
                                        </p:tgtEl>
                                      </p:cBhvr>
                                    </p:animEffect>
                                    <p:anim calcmode="lin" valueType="num">
                                      <p:cBhvr>
                                        <p:cTn id="40" dur="800" decel="100000" fill="hold"/>
                                        <p:tgtEl>
                                          <p:spTgt spid="7"/>
                                        </p:tgtEl>
                                        <p:attrNameLst>
                                          <p:attrName>style.rotation</p:attrName>
                                        </p:attrNameLst>
                                      </p:cBhvr>
                                      <p:tavLst>
                                        <p:tav tm="0">
                                          <p:val>
                                            <p:fltVal val="-90"/>
                                          </p:val>
                                        </p:tav>
                                        <p:tav tm="100000">
                                          <p:val>
                                            <p:fltVal val="0"/>
                                          </p:val>
                                        </p:tav>
                                      </p:tavLst>
                                    </p:anim>
                                    <p:anim calcmode="lin" valueType="num">
                                      <p:cBhvr>
                                        <p:cTn id="41" dur="800" decel="100000" fill="hold"/>
                                        <p:tgtEl>
                                          <p:spTgt spid="7"/>
                                        </p:tgtEl>
                                        <p:attrNameLst>
                                          <p:attrName>ppt_x</p:attrName>
                                        </p:attrNameLst>
                                      </p:cBhvr>
                                      <p:tavLst>
                                        <p:tav tm="0">
                                          <p:val>
                                            <p:strVal val="#ppt_x+0.4"/>
                                          </p:val>
                                        </p:tav>
                                        <p:tav tm="100000">
                                          <p:val>
                                            <p:strVal val="#ppt_x-0.05"/>
                                          </p:val>
                                        </p:tav>
                                      </p:tavLst>
                                    </p:anim>
                                    <p:anim calcmode="lin" valueType="num">
                                      <p:cBhvr>
                                        <p:cTn id="42" dur="800" decel="100000" fill="hold"/>
                                        <p:tgtEl>
                                          <p:spTgt spid="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45" presetID="50" presetClass="entr" presetSubtype="0" decel="10000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strVal val="#ppt_w+.3"/>
                                          </p:val>
                                        </p:tav>
                                        <p:tav tm="100000">
                                          <p:val>
                                            <p:strVal val="#ppt_w"/>
                                          </p:val>
                                        </p:tav>
                                      </p:tavLst>
                                    </p:anim>
                                    <p:anim calcmode="lin" valueType="num">
                                      <p:cBhvr>
                                        <p:cTn id="48" dur="1000" fill="hold"/>
                                        <p:tgtEl>
                                          <p:spTgt spid="8"/>
                                        </p:tgtEl>
                                        <p:attrNameLst>
                                          <p:attrName>ppt_h</p:attrName>
                                        </p:attrNameLst>
                                      </p:cBhvr>
                                      <p:tavLst>
                                        <p:tav tm="0">
                                          <p:val>
                                            <p:strVal val="#ppt_h"/>
                                          </p:val>
                                        </p:tav>
                                        <p:tav tm="100000">
                                          <p:val>
                                            <p:strVal val="#ppt_h"/>
                                          </p:val>
                                        </p:tav>
                                      </p:tavLst>
                                    </p:anim>
                                    <p:animEffect transition="in" filter="fade">
                                      <p:cBhvr>
                                        <p:cTn id="49" dur="1000"/>
                                        <p:tgtEl>
                                          <p:spTgt spid="8"/>
                                        </p:tgtEl>
                                      </p:cBhvr>
                                    </p:animEffect>
                                  </p:childTnLst>
                                </p:cTn>
                              </p:par>
                            </p:childTnLst>
                          </p:cTn>
                        </p:par>
                        <p:par>
                          <p:cTn id="50" fill="hold">
                            <p:stCondLst>
                              <p:cond delay="3500"/>
                            </p:stCondLst>
                            <p:childTnLst>
                              <p:par>
                                <p:cTn id="51" presetID="3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50" presetClass="entr" presetSubtype="0" decel="10000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strVal val="#ppt_w+.3"/>
                                          </p:val>
                                        </p:tav>
                                        <p:tav tm="100000">
                                          <p:val>
                                            <p:strVal val="#ppt_w"/>
                                          </p:val>
                                        </p:tav>
                                      </p:tavLst>
                                    </p:anim>
                                    <p:anim calcmode="lin" valueType="num">
                                      <p:cBhvr>
                                        <p:cTn id="62" dur="1000" fill="hold"/>
                                        <p:tgtEl>
                                          <p:spTgt spid="11"/>
                                        </p:tgtEl>
                                        <p:attrNameLst>
                                          <p:attrName>ppt_h</p:attrName>
                                        </p:attrNameLst>
                                      </p:cBhvr>
                                      <p:tavLst>
                                        <p:tav tm="0">
                                          <p:val>
                                            <p:strVal val="#ppt_h"/>
                                          </p:val>
                                        </p:tav>
                                        <p:tav tm="100000">
                                          <p:val>
                                            <p:strVal val="#ppt_h"/>
                                          </p:val>
                                        </p:tav>
                                      </p:tavLst>
                                    </p:anim>
                                    <p:animEffect transition="in" filter="fade">
                                      <p:cBhvr>
                                        <p:cTn id="63" dur="1000"/>
                                        <p:tgtEl>
                                          <p:spTgt spid="11"/>
                                        </p:tgtEl>
                                      </p:cBhvr>
                                    </p:animEffect>
                                  </p:childTnLst>
                                </p:cTn>
                              </p:par>
                            </p:childTnLst>
                          </p:cTn>
                        </p:par>
                        <p:par>
                          <p:cTn id="64" fill="hold">
                            <p:stCondLst>
                              <p:cond delay="4500"/>
                            </p:stCondLst>
                            <p:childTnLst>
                              <p:par>
                                <p:cTn id="65" presetID="30" presetClass="entr" presetSubtype="0"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800" decel="100000"/>
                                        <p:tgtEl>
                                          <p:spTgt spid="12"/>
                                        </p:tgtEl>
                                      </p:cBhvr>
                                    </p:animEffect>
                                    <p:anim calcmode="lin" valueType="num">
                                      <p:cBhvr>
                                        <p:cTn id="68" dur="800" decel="100000" fill="hold"/>
                                        <p:tgtEl>
                                          <p:spTgt spid="12"/>
                                        </p:tgtEl>
                                        <p:attrNameLst>
                                          <p:attrName>style.rotation</p:attrName>
                                        </p:attrNameLst>
                                      </p:cBhvr>
                                      <p:tavLst>
                                        <p:tav tm="0">
                                          <p:val>
                                            <p:fltVal val="-90"/>
                                          </p:val>
                                        </p:tav>
                                        <p:tav tm="100000">
                                          <p:val>
                                            <p:fltVal val="0"/>
                                          </p:val>
                                        </p:tav>
                                      </p:tavLst>
                                    </p:anim>
                                    <p:anim calcmode="lin" valueType="num">
                                      <p:cBhvr>
                                        <p:cTn id="69" dur="800" decel="100000" fill="hold"/>
                                        <p:tgtEl>
                                          <p:spTgt spid="12"/>
                                        </p:tgtEl>
                                        <p:attrNameLst>
                                          <p:attrName>ppt_x</p:attrName>
                                        </p:attrNameLst>
                                      </p:cBhvr>
                                      <p:tavLst>
                                        <p:tav tm="0">
                                          <p:val>
                                            <p:strVal val="#ppt_x+0.4"/>
                                          </p:val>
                                        </p:tav>
                                        <p:tav tm="100000">
                                          <p:val>
                                            <p:strVal val="#ppt_x-0.05"/>
                                          </p:val>
                                        </p:tav>
                                      </p:tavLst>
                                    </p:anim>
                                    <p:anim calcmode="lin" valueType="num">
                                      <p:cBhvr>
                                        <p:cTn id="70" dur="800" decel="100000" fill="hold"/>
                                        <p:tgtEl>
                                          <p:spTgt spid="12"/>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73" presetID="50" presetClass="entr" presetSubtype="0" decel="100000" fill="hold" grpId="1" nodeType="with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1000" fill="hold"/>
                                        <p:tgtEl>
                                          <p:spTgt spid="2"/>
                                        </p:tgtEl>
                                        <p:attrNameLst>
                                          <p:attrName>ppt_w</p:attrName>
                                        </p:attrNameLst>
                                      </p:cBhvr>
                                      <p:tavLst>
                                        <p:tav tm="0">
                                          <p:val>
                                            <p:strVal val="#ppt_w+.3"/>
                                          </p:val>
                                        </p:tav>
                                        <p:tav tm="100000">
                                          <p:val>
                                            <p:strVal val="#ppt_w"/>
                                          </p:val>
                                        </p:tav>
                                      </p:tavLst>
                                    </p:anim>
                                    <p:anim calcmode="lin" valueType="num">
                                      <p:cBhvr>
                                        <p:cTn id="76" dur="1000" fill="hold"/>
                                        <p:tgtEl>
                                          <p:spTgt spid="2"/>
                                        </p:tgtEl>
                                        <p:attrNameLst>
                                          <p:attrName>ppt_h</p:attrName>
                                        </p:attrNameLst>
                                      </p:cBhvr>
                                      <p:tavLst>
                                        <p:tav tm="0">
                                          <p:val>
                                            <p:strVal val="#ppt_h"/>
                                          </p:val>
                                        </p:tav>
                                        <p:tav tm="100000">
                                          <p:val>
                                            <p:strVal val="#ppt_h"/>
                                          </p:val>
                                        </p:tav>
                                      </p:tavLst>
                                    </p:anim>
                                    <p:animEffect transition="in" filter="fade">
                                      <p:cBhvr>
                                        <p:cTn id="77" dur="1000"/>
                                        <p:tgtEl>
                                          <p:spTgt spid="2"/>
                                        </p:tgtEl>
                                      </p:cBhvr>
                                    </p:animEffect>
                                  </p:childTnLst>
                                </p:cTn>
                              </p:par>
                              <p:par>
                                <p:cTn id="78" presetID="50" presetClass="entr" presetSubtype="0" decel="10000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1000" fill="hold"/>
                                        <p:tgtEl>
                                          <p:spTgt spid="13"/>
                                        </p:tgtEl>
                                        <p:attrNameLst>
                                          <p:attrName>ppt_w</p:attrName>
                                        </p:attrNameLst>
                                      </p:cBhvr>
                                      <p:tavLst>
                                        <p:tav tm="0">
                                          <p:val>
                                            <p:strVal val="#ppt_w+.3"/>
                                          </p:val>
                                        </p:tav>
                                        <p:tav tm="100000">
                                          <p:val>
                                            <p:strVal val="#ppt_w"/>
                                          </p:val>
                                        </p:tav>
                                      </p:tavLst>
                                    </p:anim>
                                    <p:anim calcmode="lin" valueType="num">
                                      <p:cBhvr>
                                        <p:cTn id="81" dur="1000" fill="hold"/>
                                        <p:tgtEl>
                                          <p:spTgt spid="13"/>
                                        </p:tgtEl>
                                        <p:attrNameLst>
                                          <p:attrName>ppt_h</p:attrName>
                                        </p:attrNameLst>
                                      </p:cBhvr>
                                      <p:tavLst>
                                        <p:tav tm="0">
                                          <p:val>
                                            <p:strVal val="#ppt_h"/>
                                          </p:val>
                                        </p:tav>
                                        <p:tav tm="100000">
                                          <p:val>
                                            <p:strVal val="#ppt_h"/>
                                          </p:val>
                                        </p:tav>
                                      </p:tavLst>
                                    </p:anim>
                                    <p:animEffect transition="in" filter="fade">
                                      <p:cBhvr>
                                        <p:cTn id="82" dur="1000"/>
                                        <p:tgtEl>
                                          <p:spTgt spid="13"/>
                                        </p:tgtEl>
                                      </p:cBhvr>
                                    </p:animEffect>
                                  </p:childTnLst>
                                </p:cTn>
                              </p:par>
                            </p:childTnLst>
                          </p:cTn>
                        </p:par>
                        <p:par>
                          <p:cTn id="83" fill="hold">
                            <p:stCondLst>
                              <p:cond delay="5500"/>
                            </p:stCondLst>
                            <p:childTnLst>
                              <p:par>
                                <p:cTn id="84" presetID="30" presetClass="entr" presetSubtype="0" fill="hold" nodeType="after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800" decel="100000"/>
                                        <p:tgtEl>
                                          <p:spTgt spid="14"/>
                                        </p:tgtEl>
                                      </p:cBhvr>
                                    </p:animEffect>
                                    <p:anim calcmode="lin" valueType="num">
                                      <p:cBhvr>
                                        <p:cTn id="87" dur="800" decel="100000" fill="hold"/>
                                        <p:tgtEl>
                                          <p:spTgt spid="14"/>
                                        </p:tgtEl>
                                        <p:attrNameLst>
                                          <p:attrName>style.rotation</p:attrName>
                                        </p:attrNameLst>
                                      </p:cBhvr>
                                      <p:tavLst>
                                        <p:tav tm="0">
                                          <p:val>
                                            <p:fltVal val="-90"/>
                                          </p:val>
                                        </p:tav>
                                        <p:tav tm="100000">
                                          <p:val>
                                            <p:fltVal val="0"/>
                                          </p:val>
                                        </p:tav>
                                      </p:tavLst>
                                    </p:anim>
                                    <p:anim calcmode="lin" valueType="num">
                                      <p:cBhvr>
                                        <p:cTn id="88" dur="800" decel="100000" fill="hold"/>
                                        <p:tgtEl>
                                          <p:spTgt spid="14"/>
                                        </p:tgtEl>
                                        <p:attrNameLst>
                                          <p:attrName>ppt_x</p:attrName>
                                        </p:attrNameLst>
                                      </p:cBhvr>
                                      <p:tavLst>
                                        <p:tav tm="0">
                                          <p:val>
                                            <p:strVal val="#ppt_x+0.4"/>
                                          </p:val>
                                        </p:tav>
                                        <p:tav tm="100000">
                                          <p:val>
                                            <p:strVal val="#ppt_x-0.05"/>
                                          </p:val>
                                        </p:tav>
                                      </p:tavLst>
                                    </p:anim>
                                    <p:anim calcmode="lin" valueType="num">
                                      <p:cBhvr>
                                        <p:cTn id="89" dur="800" decel="100000" fill="hold"/>
                                        <p:tgtEl>
                                          <p:spTgt spid="14"/>
                                        </p:tgtEl>
                                        <p:attrNameLst>
                                          <p:attrName>ppt_y</p:attrName>
                                        </p:attrNameLst>
                                      </p:cBhvr>
                                      <p:tavLst>
                                        <p:tav tm="0">
                                          <p:val>
                                            <p:strVal val="#ppt_y-0.4"/>
                                          </p:val>
                                        </p:tav>
                                        <p:tav tm="100000">
                                          <p:val>
                                            <p:strVal val="#ppt_y+0.1"/>
                                          </p:val>
                                        </p:tav>
                                      </p:tavLst>
                                    </p:anim>
                                    <p:anim calcmode="lin" valueType="num">
                                      <p:cBhvr>
                                        <p:cTn id="9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9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92" presetID="50" presetClass="entr" presetSubtype="0" decel="100000"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ppt_w</p:attrName>
                                        </p:attrNameLst>
                                      </p:cBhvr>
                                      <p:tavLst>
                                        <p:tav tm="0">
                                          <p:val>
                                            <p:strVal val="#ppt_w+.3"/>
                                          </p:val>
                                        </p:tav>
                                        <p:tav tm="100000">
                                          <p:val>
                                            <p:strVal val="#ppt_w"/>
                                          </p:val>
                                        </p:tav>
                                      </p:tavLst>
                                    </p:anim>
                                    <p:anim calcmode="lin" valueType="num">
                                      <p:cBhvr>
                                        <p:cTn id="95" dur="1000" fill="hold"/>
                                        <p:tgtEl>
                                          <p:spTgt spid="15"/>
                                        </p:tgtEl>
                                        <p:attrNameLst>
                                          <p:attrName>ppt_h</p:attrName>
                                        </p:attrNameLst>
                                      </p:cBhvr>
                                      <p:tavLst>
                                        <p:tav tm="0">
                                          <p:val>
                                            <p:strVal val="#ppt_h"/>
                                          </p:val>
                                        </p:tav>
                                        <p:tav tm="100000">
                                          <p:val>
                                            <p:strVal val="#ppt_h"/>
                                          </p:val>
                                        </p:tav>
                                      </p:tavLst>
                                    </p:anim>
                                    <p:animEffect transition="in" filter="fade">
                                      <p:cBhvr>
                                        <p:cTn id="9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8" grpId="0"/>
      <p:bldP spid="11" grpId="0"/>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jpg"/>
          <p:cNvPicPr>
            <a:picLocks noGrp="1" noChangeAspect="1"/>
          </p:cNvPicPr>
          <p:nvPr>
            <p:ph sz="quarter" idx="1"/>
          </p:nvPr>
        </p:nvPicPr>
        <p:blipFill>
          <a:blip r:embed="rId2" cstate="print"/>
          <a:stretch>
            <a:fillRect/>
          </a:stretch>
        </p:blipFill>
        <p:spPr>
          <a:xfrm>
            <a:off x="395536" y="404664"/>
            <a:ext cx="4968552" cy="5832648"/>
          </a:xfrm>
        </p:spPr>
      </p:pic>
      <p:sp>
        <p:nvSpPr>
          <p:cNvPr id="3" name="Текст 2"/>
          <p:cNvSpPr>
            <a:spLocks noGrp="1"/>
          </p:cNvSpPr>
          <p:nvPr>
            <p:ph type="body" idx="2"/>
          </p:nvPr>
        </p:nvSpPr>
        <p:spPr>
          <a:xfrm>
            <a:off x="5580112" y="1600200"/>
            <a:ext cx="3185936" cy="4565104"/>
          </a:xfrm>
        </p:spPr>
        <p:txBody>
          <a:bodyPr>
            <a:noAutofit/>
          </a:bodyPr>
          <a:lstStyle/>
          <a:p>
            <a:r>
              <a:rPr lang="ru-RU" sz="2000" dirty="0" smtClean="0"/>
              <a:t>Линию отважных мужчин-героев, борющихся за справедливость и любимую женщину продолжает актер Брюс Уиллис сыгравший главную роль -  Джона </a:t>
            </a:r>
            <a:r>
              <a:rPr lang="ru-RU" sz="2000" dirty="0" err="1" smtClean="0"/>
              <a:t>Макклейна</a:t>
            </a:r>
            <a:r>
              <a:rPr lang="ru-RU" sz="2000" dirty="0" smtClean="0"/>
              <a:t>  в фильме 1988 года «Крепкий  орешек». Так и возникает новый жанр в киноиндустрии  - боевик.</a:t>
            </a:r>
            <a:endParaRPr lang="ru-RU" sz="2000" dirty="0"/>
          </a:p>
        </p:txBody>
      </p:sp>
      <p:sp>
        <p:nvSpPr>
          <p:cNvPr id="4" name="Заголовок 3"/>
          <p:cNvSpPr>
            <a:spLocks noGrp="1"/>
          </p:cNvSpPr>
          <p:nvPr>
            <p:ph type="title"/>
          </p:nvPr>
        </p:nvSpPr>
        <p:spPr>
          <a:xfrm>
            <a:off x="5508104" y="457200"/>
            <a:ext cx="3254896" cy="667544"/>
          </a:xfrm>
        </p:spPr>
        <p:txBody>
          <a:bodyPr>
            <a:normAutofit/>
          </a:bodyPr>
          <a:lstStyle/>
          <a:p>
            <a:pPr algn="ctr"/>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«Крепкий орешек»</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par>
                          <p:cTn id="11" fill="hold">
                            <p:stCondLst>
                              <p:cond delay="1000"/>
                            </p:stCondLst>
                            <p:childTnLst>
                              <p:par>
                                <p:cTn id="12" presetID="39" presetClass="entr" presetSubtype="0" accel="10000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457200"/>
            <a:ext cx="3538736" cy="1066800"/>
          </a:xfrm>
        </p:spPr>
        <p:txBody>
          <a:bodyPr>
            <a:normAutofit/>
          </a:bodyPr>
          <a:lstStyle/>
          <a:p>
            <a:pPr algn="ctr"/>
            <a:r>
              <a:rPr lang="ru-RU" sz="3600" dirty="0" smtClean="0"/>
              <a:t>«Терминатор»</a:t>
            </a:r>
            <a:endParaRPr lang="ru-RU" sz="3600" dirty="0"/>
          </a:p>
        </p:txBody>
      </p:sp>
      <p:pic>
        <p:nvPicPr>
          <p:cNvPr id="5" name="Рисунок 4" descr="terminator.jpg"/>
          <p:cNvPicPr>
            <a:picLocks noGrp="1" noChangeAspect="1"/>
          </p:cNvPicPr>
          <p:nvPr>
            <p:ph type="pic" idx="1"/>
          </p:nvPr>
        </p:nvPicPr>
        <p:blipFill>
          <a:blip r:embed="rId2" cstate="print"/>
          <a:stretch>
            <a:fillRect/>
          </a:stretch>
        </p:blipFill>
        <p:spPr>
          <a:xfrm>
            <a:off x="251520" y="188639"/>
            <a:ext cx="4824536" cy="6408713"/>
          </a:xfrm>
          <a:prstGeom prst="rect">
            <a:avLst/>
          </a:prstGeom>
          <a:noFill/>
          <a:ln>
            <a:noFill/>
          </a:ln>
        </p:spPr>
      </p:pic>
      <p:sp>
        <p:nvSpPr>
          <p:cNvPr id="4" name="Текст 3"/>
          <p:cNvSpPr>
            <a:spLocks noGrp="1"/>
          </p:cNvSpPr>
          <p:nvPr>
            <p:ph type="body" sz="half" idx="2"/>
          </p:nvPr>
        </p:nvSpPr>
        <p:spPr>
          <a:xfrm>
            <a:off x="5292080" y="1600200"/>
            <a:ext cx="3394720" cy="4781128"/>
          </a:xfrm>
        </p:spPr>
        <p:txBody>
          <a:bodyPr>
            <a:normAutofit/>
          </a:bodyPr>
          <a:lstStyle/>
          <a:p>
            <a:endParaRPr lang="ru-RU" sz="2000" dirty="0" smtClean="0"/>
          </a:p>
          <a:p>
            <a:r>
              <a:rPr lang="ru-RU" sz="2000" dirty="0" smtClean="0"/>
              <a:t>Тему боевиков популяризировал фильм «Терминатор»  добавив в смесь отважности и героических поступков еще и фантастику. Главную роль сыграл  мощнейший типаж - Арнольд Шварценеггер.</a:t>
            </a:r>
            <a:endParaRPr lang="ru-RU" sz="2000" dirty="0"/>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Film_afileri_film_posterleri_matrix.jpg"/>
          <p:cNvPicPr>
            <a:picLocks noGrp="1" noChangeAspect="1"/>
          </p:cNvPicPr>
          <p:nvPr>
            <p:ph sz="quarter" idx="1"/>
          </p:nvPr>
        </p:nvPicPr>
        <p:blipFill>
          <a:blip r:embed="rId2" cstate="print"/>
          <a:stretch>
            <a:fillRect/>
          </a:stretch>
        </p:blipFill>
        <p:spPr>
          <a:xfrm>
            <a:off x="323527" y="260648"/>
            <a:ext cx="4217815" cy="6264696"/>
          </a:xfrm>
        </p:spPr>
      </p:pic>
      <p:sp>
        <p:nvSpPr>
          <p:cNvPr id="3" name="Текст 2"/>
          <p:cNvSpPr>
            <a:spLocks noGrp="1"/>
          </p:cNvSpPr>
          <p:nvPr>
            <p:ph type="body" idx="2"/>
          </p:nvPr>
        </p:nvSpPr>
        <p:spPr>
          <a:xfrm>
            <a:off x="4716016" y="1600200"/>
            <a:ext cx="4050032" cy="4709120"/>
          </a:xfrm>
        </p:spPr>
        <p:txBody>
          <a:bodyPr>
            <a:normAutofit fontScale="92500" lnSpcReduction="20000"/>
          </a:bodyPr>
          <a:lstStyle/>
          <a:p>
            <a:r>
              <a:rPr lang="ru-RU" dirty="0" smtClean="0"/>
              <a:t>После выхода этого фильма киномиром овладела фантастика . Как только картина вышла на экраны эффект замирающей камеры поразил зрительские воображения. Первоначально, сцену, в которой </a:t>
            </a:r>
            <a:r>
              <a:rPr lang="ru-RU" dirty="0" err="1" smtClean="0"/>
              <a:t>Нео</a:t>
            </a:r>
            <a:r>
              <a:rPr lang="ru-RU" dirty="0" smtClean="0"/>
              <a:t> уклоняется от пуль, выпускаемых в него агентами, хотели снимать по старинке, используя манекенов и различные технические устройства. Однако после того, как было потрачено несколько километров кинопленки и израсходовано множество манекенов, было принято решение прибегнуть к компьютерной графике. Для этого была специально разработана новая компьютерная программа, которая после выхода картины в прокат, стала объектом мечтаний для многих режиссеров </a:t>
            </a:r>
            <a:r>
              <a:rPr lang="ru-RU" dirty="0" err="1" smtClean="0"/>
              <a:t>высокобюджетных</a:t>
            </a:r>
            <a:r>
              <a:rPr lang="ru-RU" dirty="0" smtClean="0"/>
              <a:t> картин.</a:t>
            </a:r>
            <a:endParaRPr lang="ru-RU" dirty="0"/>
          </a:p>
        </p:txBody>
      </p:sp>
      <p:sp>
        <p:nvSpPr>
          <p:cNvPr id="4" name="Заголовок 3"/>
          <p:cNvSpPr>
            <a:spLocks noGrp="1"/>
          </p:cNvSpPr>
          <p:nvPr>
            <p:ph type="title"/>
          </p:nvPr>
        </p:nvSpPr>
        <p:spPr>
          <a:xfrm>
            <a:off x="4644008" y="457200"/>
            <a:ext cx="4118992" cy="1066800"/>
          </a:xfrm>
        </p:spPr>
        <p:txBody>
          <a:bodyPr>
            <a:normAutofit/>
          </a:bodyPr>
          <a:lstStyle/>
          <a:p>
            <a:pPr algn="ctr"/>
            <a:r>
              <a:rPr lang="ru-RU" sz="36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«Матрица»</a:t>
            </a:r>
            <a:endParaRPr lang="ru-RU" sz="3600" b="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5"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childTnLst>
                          </p:cTn>
                        </p:par>
                        <p:par>
                          <p:cTn id="20" fill="hold">
                            <p:stCondLst>
                              <p:cond delay="1500"/>
                            </p:stCondLst>
                            <p:childTnLst>
                              <p:par>
                                <p:cTn id="21" presetID="1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2340496"/>
          </a:xfrm>
        </p:spPr>
        <p:txBody>
          <a:bodyPr>
            <a:normAutofit fontScale="90000"/>
          </a:bodyPr>
          <a:lstStyle/>
          <a:p>
            <a:r>
              <a:rPr lang="ru-RU" sz="1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Одна из самых трагических катастроф в истории мореплавания - гибель 14 апреля 1912 года английского океанского лайнера «Титаник» давно волновала воображение кинематографистов, и экранные версии катастрофы постоянно колебались от строгой реконструкции фактов до всевозможных фантазий. Фильм </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вышедший в 1997 году «Титаник» Джеймса </a:t>
            </a:r>
            <a:r>
              <a:rPr lang="ru-RU" sz="18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Кэмерона</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ставивший рекорды кассовых сборов ,</a:t>
            </a:r>
            <a:r>
              <a:rPr lang="ru-RU" sz="18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увенчанн</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целой россыпью «Оскаров». Кэмерон принадлежит к числу корифеев современного Голливуда. Его ставят в один ряд с Лукасом и Спилбергом, хотя Кэмерон принадлежит уже к следующему поколению режиссеров. В его картинах, предшествующих «Титанику», - в фантастическом «Терминаторе» неизменно снимался Арнольд Шварценеггер. «Титаник» же вывел на голливудский небосклон новую звезду первой величины – Леонардо </a:t>
            </a:r>
            <a:r>
              <a:rPr lang="ru-RU" sz="18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Ди</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18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Каприо</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18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1255223547638.jpg"/>
          <p:cNvPicPr>
            <a:picLocks noGrp="1" noChangeAspect="1"/>
          </p:cNvPicPr>
          <p:nvPr>
            <p:ph sz="half" idx="1"/>
          </p:nvPr>
        </p:nvPicPr>
        <p:blipFill>
          <a:blip r:embed="rId2" cstate="print"/>
          <a:stretch>
            <a:fillRect/>
          </a:stretch>
        </p:blipFill>
        <p:spPr>
          <a:xfrm>
            <a:off x="457200" y="2519541"/>
            <a:ext cx="3322638" cy="4122380"/>
          </a:xfrm>
        </p:spPr>
      </p:pic>
      <p:pic>
        <p:nvPicPr>
          <p:cNvPr id="6" name="Содержимое 5" descr="KAh78PwHm84.jpg"/>
          <p:cNvPicPr>
            <a:picLocks noGrp="1" noChangeAspect="1"/>
          </p:cNvPicPr>
          <p:nvPr>
            <p:ph sz="half" idx="2"/>
          </p:nvPr>
        </p:nvPicPr>
        <p:blipFill>
          <a:blip r:embed="rId3" cstate="print"/>
          <a:stretch>
            <a:fillRect/>
          </a:stretch>
        </p:blipFill>
        <p:spPr>
          <a:xfrm>
            <a:off x="3923928" y="2564904"/>
            <a:ext cx="4896544" cy="4032448"/>
          </a:xfr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000"/>
                            </p:stCondLst>
                            <p:childTnLst>
                              <p:par>
                                <p:cTn id="14" presetID="58" presetClass="entr" presetSubtype="0" ac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2.5"/>
                                          </p:val>
                                        </p:tav>
                                        <p:tav tm="100000">
                                          <p:val>
                                            <p:strVal val="#ppt_w"/>
                                          </p:val>
                                        </p:tav>
                                      </p:tavLst>
                                    </p:anim>
                                    <p:anim calcmode="lin" valueType="num">
                                      <p:cBhvr>
                                        <p:cTn id="17" dur="500" fill="hold"/>
                                        <p:tgtEl>
                                          <p:spTgt spid="5"/>
                                        </p:tgtEl>
                                        <p:attrNameLst>
                                          <p:attrName>ppt_h</p:attrName>
                                        </p:attrNameLst>
                                      </p:cBhvr>
                                      <p:tavLst>
                                        <p:tav tm="0">
                                          <p:val>
                                            <p:strVal val="#ppt_h*0.01"/>
                                          </p:val>
                                        </p:tav>
                                        <p:tav tm="100000">
                                          <p:val>
                                            <p:strVal val="#ppt_h"/>
                                          </p:val>
                                        </p:tav>
                                      </p:tavLst>
                                    </p:anim>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h+1"/>
                                          </p:val>
                                        </p:tav>
                                        <p:tav tm="100000">
                                          <p:val>
                                            <p:strVal val="#ppt_y"/>
                                          </p:val>
                                        </p:tav>
                                      </p:tavLst>
                                    </p:anim>
                                    <p:animEffect transition="in" filter="fade">
                                      <p:cBhvr>
                                        <p:cTn id="20" dur="500"/>
                                        <p:tgtEl>
                                          <p:spTgt spid="5"/>
                                        </p:tgtEl>
                                      </p:cBhvr>
                                    </p:animEffect>
                                  </p:childTnLst>
                                </p:cTn>
                              </p:par>
                            </p:childTnLst>
                          </p:cTn>
                        </p:par>
                        <p:par>
                          <p:cTn id="21" fill="hold">
                            <p:stCondLst>
                              <p:cond delay="2500"/>
                            </p:stCondLst>
                            <p:childTnLst>
                              <p:par>
                                <p:cTn id="22" presetID="58" presetClass="entr" presetSubtype="0" accel="100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ppt_w*2.5"/>
                                          </p:val>
                                        </p:tav>
                                        <p:tav tm="100000">
                                          <p:val>
                                            <p:strVal val="#ppt_w"/>
                                          </p:val>
                                        </p:tav>
                                      </p:tavLst>
                                    </p:anim>
                                    <p:anim calcmode="lin" valueType="num">
                                      <p:cBhvr>
                                        <p:cTn id="25" dur="500" fill="hold"/>
                                        <p:tgtEl>
                                          <p:spTgt spid="6"/>
                                        </p:tgtEl>
                                        <p:attrNameLst>
                                          <p:attrName>ppt_h</p:attrName>
                                        </p:attrNameLst>
                                      </p:cBhvr>
                                      <p:tavLst>
                                        <p:tav tm="0">
                                          <p:val>
                                            <p:strVal val="#ppt_h*0.01"/>
                                          </p:val>
                                        </p:tav>
                                        <p:tav tm="100000">
                                          <p:val>
                                            <p:strVal val="#ppt_h"/>
                                          </p:val>
                                        </p:tav>
                                      </p:tavLst>
                                    </p:anim>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h+1"/>
                                          </p:val>
                                        </p:tav>
                                        <p:tav tm="100000">
                                          <p:val>
                                            <p:strVal val="#ppt_y"/>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294178526_c6feb3524171b0_full.jpg"/>
          <p:cNvPicPr>
            <a:picLocks noGrp="1" noChangeAspect="1"/>
          </p:cNvPicPr>
          <p:nvPr>
            <p:ph idx="1"/>
          </p:nvPr>
        </p:nvPicPr>
        <p:blipFill>
          <a:blip r:embed="rId2" cstate="print"/>
          <a:stretch>
            <a:fillRect/>
          </a:stretch>
        </p:blipFill>
        <p:spPr>
          <a:xfrm>
            <a:off x="0" y="1340768"/>
            <a:ext cx="9144000" cy="5517232"/>
          </a:xfrm>
        </p:spPr>
      </p:pic>
      <p:sp>
        <p:nvSpPr>
          <p:cNvPr id="3" name="Заголовок 2"/>
          <p:cNvSpPr>
            <a:spLocks noGrp="1"/>
          </p:cNvSpPr>
          <p:nvPr>
            <p:ph type="title"/>
          </p:nvPr>
        </p:nvSpPr>
        <p:spPr>
          <a:xfrm>
            <a:off x="251520" y="152400"/>
            <a:ext cx="8712968" cy="1620416"/>
          </a:xfrm>
        </p:spPr>
        <p:txBody>
          <a:bodyPr>
            <a:normAutofit fontScale="90000"/>
          </a:bodyPr>
          <a:lstStyle/>
          <a:p>
            <a:r>
              <a:rPr lang="ru-RU" sz="2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«Интервью с вампиром»</a:t>
            </a:r>
            <a:br>
              <a:rPr lang="ru-RU" sz="2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Этот  фильм открыл зрителю еще одну сторону фантастики уже не футуристического будущего, а прекрасного, неизведанного прошлого , когда-то описанного Бремом Стокером . История рассказывает о  идеальных внешне, но темных  внутри –вампирах. Пока тема популярна  лишь в узких кругах молодежи, но вскоре  все измениться …</a:t>
            </a:r>
            <a:r>
              <a:rPr lang="ru-RU" sz="2200" dirty="0" smtClean="0"/>
              <a:t/>
            </a:r>
            <a:br>
              <a:rPr lang="ru-RU" sz="2200" dirty="0" smtClean="0"/>
            </a:br>
            <a:endParaRPr lang="ru-RU" sz="2200"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0"/>
            <a:ext cx="9144000"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Известнейшими  актерами  во времена 80-90 годов стали:</a:t>
            </a:r>
          </a:p>
          <a:p>
            <a:pPr algn="ct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Прямоугольник 2"/>
          <p:cNvSpPr/>
          <p:nvPr/>
        </p:nvSpPr>
        <p:spPr>
          <a:xfrm>
            <a:off x="323528" y="476673"/>
            <a:ext cx="3240360"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Брюс Уиллис</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Рисунок 3" descr="408d169a54f7 (1).jpg"/>
          <p:cNvPicPr>
            <a:picLocks noChangeAspect="1"/>
          </p:cNvPicPr>
          <p:nvPr/>
        </p:nvPicPr>
        <p:blipFill>
          <a:blip r:embed="rId2" cstate="print"/>
          <a:stretch>
            <a:fillRect/>
          </a:stretch>
        </p:blipFill>
        <p:spPr>
          <a:xfrm>
            <a:off x="323528" y="1052736"/>
            <a:ext cx="3408040" cy="4320480"/>
          </a:xfrm>
          <a:prstGeom prst="rect">
            <a:avLst/>
          </a:prstGeom>
        </p:spPr>
      </p:pic>
      <p:pic>
        <p:nvPicPr>
          <p:cNvPr id="6" name="Рисунок 5" descr="2010-10-28-15-42-46-356-Armageddon_22.jpg"/>
          <p:cNvPicPr>
            <a:picLocks noChangeAspect="1"/>
          </p:cNvPicPr>
          <p:nvPr/>
        </p:nvPicPr>
        <p:blipFill>
          <a:blip r:embed="rId3" cstate="print"/>
          <a:stretch>
            <a:fillRect/>
          </a:stretch>
        </p:blipFill>
        <p:spPr>
          <a:xfrm>
            <a:off x="5076056" y="620688"/>
            <a:ext cx="3810000" cy="5334000"/>
          </a:xfrm>
          <a:prstGeom prst="rect">
            <a:avLst/>
          </a:prstGeom>
        </p:spPr>
      </p:pic>
      <p:sp>
        <p:nvSpPr>
          <p:cNvPr id="7" name="Прямоугольник 6"/>
          <p:cNvSpPr/>
          <p:nvPr/>
        </p:nvSpPr>
        <p:spPr>
          <a:xfrm>
            <a:off x="5076056" y="404664"/>
            <a:ext cx="4067944"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«Армагеддон»</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Рисунок 7" descr="ZtSn2UE6Dw.jpg"/>
          <p:cNvPicPr>
            <a:picLocks noChangeAspect="1"/>
          </p:cNvPicPr>
          <p:nvPr/>
        </p:nvPicPr>
        <p:blipFill>
          <a:blip r:embed="rId4" cstate="print"/>
          <a:stretch>
            <a:fillRect/>
          </a:stretch>
        </p:blipFill>
        <p:spPr>
          <a:xfrm>
            <a:off x="3275856" y="2060848"/>
            <a:ext cx="3017095" cy="4213820"/>
          </a:xfrm>
          <a:prstGeom prst="rect">
            <a:avLst/>
          </a:prstGeom>
        </p:spPr>
      </p:pic>
      <p:sp>
        <p:nvSpPr>
          <p:cNvPr id="5" name="Прямоугольник 4"/>
          <p:cNvSpPr/>
          <p:nvPr/>
        </p:nvSpPr>
        <p:spPr>
          <a:xfrm>
            <a:off x="179513" y="5445224"/>
            <a:ext cx="3672407" cy="1354217"/>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«Крепкий орешек»</a:t>
            </a:r>
          </a:p>
          <a:p>
            <a:pPr algn="ct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Прямоугольник 8"/>
          <p:cNvSpPr/>
          <p:nvPr/>
        </p:nvSpPr>
        <p:spPr>
          <a:xfrm>
            <a:off x="2803220" y="1484785"/>
            <a:ext cx="3537570"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«Шестое чувство»</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500" autoRev="1" fill="hold">
                                          <p:stCondLst>
                                            <p:cond delay="0"/>
                                          </p:stCondLst>
                                        </p:cTn>
                                        <p:tgtEl>
                                          <p:spTgt spid="3"/>
                                        </p:tgtEl>
                                        <p:attrNameLst>
                                          <p:attrName>ppt_w</p:attrName>
                                        </p:attrNameLst>
                                      </p:cBhvr>
                                    </p:anim>
                                    <p:anim by="(#ppt_w*0.50)" calcmode="lin" valueType="num">
                                      <p:cBhvr>
                                        <p:cTn id="12" dur="500" decel="50000" autoRev="1" fill="hold">
                                          <p:stCondLst>
                                            <p:cond delay="0"/>
                                          </p:stCondLst>
                                        </p:cTn>
                                        <p:tgtEl>
                                          <p:spTgt spid="3"/>
                                        </p:tgtEl>
                                        <p:attrNameLst>
                                          <p:attrName>ppt_x</p:attrName>
                                        </p:attrNameLst>
                                      </p:cBhvr>
                                    </p:anim>
                                    <p:anim from="(-#ppt_h/2)" to="(#ppt_y)" calcmode="lin" valueType="num">
                                      <p:cBhvr>
                                        <p:cTn id="13" dur="1000" fill="hold">
                                          <p:stCondLst>
                                            <p:cond delay="0"/>
                                          </p:stCondLst>
                                        </p:cTn>
                                        <p:tgtEl>
                                          <p:spTgt spid="3"/>
                                        </p:tgtEl>
                                        <p:attrNameLst>
                                          <p:attrName>ppt_y</p:attrName>
                                        </p:attrNameLst>
                                      </p:cBhvr>
                                    </p:anim>
                                    <p:animRot by="21600000">
                                      <p:cBhvr>
                                        <p:cTn id="14" dur="1000" fill="hold">
                                          <p:stCondLst>
                                            <p:cond delay="0"/>
                                          </p:stCondLst>
                                        </p:cTn>
                                        <p:tgtEl>
                                          <p:spTgt spid="3"/>
                                        </p:tgtEl>
                                        <p:attrNameLst>
                                          <p:attrName>r</p:attrName>
                                        </p:attrNameLst>
                                      </p:cBhvr>
                                    </p:animRot>
                                  </p:childTnLst>
                                </p:cTn>
                              </p:par>
                              <p:par>
                                <p:cTn id="15" presetID="19" presetClass="emph" presetSubtype="0" fill="hold" grpId="1" nodeType="withEffect">
                                  <p:stCondLst>
                                    <p:cond delay="0"/>
                                  </p:stCondLst>
                                  <p:iterate type="lt">
                                    <p:tmPct val="0"/>
                                  </p:iterate>
                                  <p:childTnLst>
                                    <p:animClr clrSpc="rgb">
                                      <p:cBhvr override="childStyle">
                                        <p:cTn id="16" dur="500" fill="hold"/>
                                        <p:tgtEl>
                                          <p:spTgt spid="3"/>
                                        </p:tgtEl>
                                        <p:attrNameLst>
                                          <p:attrName>style.color</p:attrName>
                                        </p:attrNameLst>
                                      </p:cBhvr>
                                      <p:to>
                                        <a:schemeClr val="accent2"/>
                                      </p:to>
                                    </p:animClr>
                                    <p:animClr clrSpc="rgb">
                                      <p:cBhvr>
                                        <p:cTn id="17" dur="500" fill="hold"/>
                                        <p:tgtEl>
                                          <p:spTgt spid="3"/>
                                        </p:tgtEl>
                                        <p:attrNameLst>
                                          <p:attrName>fillcolor</p:attrName>
                                        </p:attrNameLst>
                                      </p:cBhvr>
                                      <p:to>
                                        <a:schemeClr val="accent2"/>
                                      </p:to>
                                    </p:animClr>
                                    <p:set>
                                      <p:cBhvr>
                                        <p:cTn id="18" dur="500" fill="hold"/>
                                        <p:tgtEl>
                                          <p:spTgt spid="3"/>
                                        </p:tgtEl>
                                        <p:attrNameLst>
                                          <p:attrName>fill.type</p:attrName>
                                        </p:attrNameLst>
                                      </p:cBhvr>
                                      <p:to>
                                        <p:strVal val="solid"/>
                                      </p:to>
                                    </p:set>
                                    <p:set>
                                      <p:cBhvr>
                                        <p:cTn id="19" dur="500" fill="hold"/>
                                        <p:tgtEl>
                                          <p:spTgt spid="3"/>
                                        </p:tgtEl>
                                        <p:attrNameLst>
                                          <p:attrName>fill.on</p:attrName>
                                        </p:attrNameLst>
                                      </p:cBhvr>
                                      <p:to>
                                        <p:strVal val="true"/>
                                      </p:to>
                                    </p:set>
                                  </p:childTnLst>
                                </p:cTn>
                              </p:par>
                            </p:childTnLst>
                          </p:cTn>
                        </p:par>
                        <p:par>
                          <p:cTn id="20" fill="hold">
                            <p:stCondLst>
                              <p:cond delay="1900"/>
                            </p:stCondLst>
                            <p:childTnLst>
                              <p:par>
                                <p:cTn id="21" presetID="15"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
                                        </p:tgtEl>
                                        <p:attrNameLst>
                                          <p:attrName>ppt_y</p:attrName>
                                        </p:attrNameLst>
                                      </p:cBhvr>
                                      <p:tavLst>
                                        <p:tav tm="0" fmla="#ppt_y+(sin(-2*pi*(1-$))*-#ppt_x+cos(-2*pi*(1-$))*(1-#ppt_y))*(1-$)">
                                          <p:val>
                                            <p:fltVal val="0"/>
                                          </p:val>
                                        </p:tav>
                                        <p:tav tm="100000">
                                          <p:val>
                                            <p:fltVal val="1"/>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5" fill="hold">
                            <p:stCondLst>
                              <p:cond delay="2900"/>
                            </p:stCondLst>
                            <p:childTnLst>
                              <p:par>
                                <p:cTn id="36" presetID="42"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3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800" decel="100000"/>
                                        <p:tgtEl>
                                          <p:spTgt spid="7"/>
                                        </p:tgtEl>
                                      </p:cBhvr>
                                    </p:animEffect>
                                    <p:anim calcmode="lin" valueType="num">
                                      <p:cBhvr>
                                        <p:cTn id="44" dur="800" decel="100000" fill="hold"/>
                                        <p:tgtEl>
                                          <p:spTgt spid="7"/>
                                        </p:tgtEl>
                                        <p:attrNameLst>
                                          <p:attrName>style.rotation</p:attrName>
                                        </p:attrNameLst>
                                      </p:cBhvr>
                                      <p:tavLst>
                                        <p:tav tm="0">
                                          <p:val>
                                            <p:fltVal val="-90"/>
                                          </p:val>
                                        </p:tav>
                                        <p:tav tm="100000">
                                          <p:val>
                                            <p:fltVal val="0"/>
                                          </p:val>
                                        </p:tav>
                                      </p:tavLst>
                                    </p:anim>
                                    <p:anim calcmode="lin" valueType="num">
                                      <p:cBhvr>
                                        <p:cTn id="45" dur="800" decel="100000" fill="hold"/>
                                        <p:tgtEl>
                                          <p:spTgt spid="7"/>
                                        </p:tgtEl>
                                        <p:attrNameLst>
                                          <p:attrName>ppt_x</p:attrName>
                                        </p:attrNameLst>
                                      </p:cBhvr>
                                      <p:tavLst>
                                        <p:tav tm="0">
                                          <p:val>
                                            <p:strVal val="#ppt_x+0.4"/>
                                          </p:val>
                                        </p:tav>
                                        <p:tav tm="100000">
                                          <p:val>
                                            <p:strVal val="#ppt_x-0.05"/>
                                          </p:val>
                                        </p:tav>
                                      </p:tavLst>
                                    </p:anim>
                                    <p:anim calcmode="lin" valueType="num">
                                      <p:cBhvr>
                                        <p:cTn id="46" dur="800" decel="100000" fill="hold"/>
                                        <p:tgtEl>
                                          <p:spTgt spid="7"/>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49" fill="hold">
                            <p:stCondLst>
                              <p:cond delay="3900"/>
                            </p:stCondLst>
                            <p:childTnLst>
                              <p:par>
                                <p:cTn id="50" presetID="42"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par>
                                <p:cTn id="55" presetID="3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800" decel="100000"/>
                                        <p:tgtEl>
                                          <p:spTgt spid="9"/>
                                        </p:tgtEl>
                                      </p:cBhvr>
                                    </p:animEffect>
                                    <p:anim calcmode="lin" valueType="num">
                                      <p:cBhvr>
                                        <p:cTn id="58" dur="800" decel="100000" fill="hold"/>
                                        <p:tgtEl>
                                          <p:spTgt spid="9"/>
                                        </p:tgtEl>
                                        <p:attrNameLst>
                                          <p:attrName>style.rotation</p:attrName>
                                        </p:attrNameLst>
                                      </p:cBhvr>
                                      <p:tavLst>
                                        <p:tav tm="0">
                                          <p:val>
                                            <p:fltVal val="-90"/>
                                          </p:val>
                                        </p:tav>
                                        <p:tav tm="100000">
                                          <p:val>
                                            <p:fltVal val="0"/>
                                          </p:val>
                                        </p:tav>
                                      </p:tavLst>
                                    </p:anim>
                                    <p:anim calcmode="lin" valueType="num">
                                      <p:cBhvr>
                                        <p:cTn id="59" dur="800" decel="100000" fill="hold"/>
                                        <p:tgtEl>
                                          <p:spTgt spid="9"/>
                                        </p:tgtEl>
                                        <p:attrNameLst>
                                          <p:attrName>ppt_x</p:attrName>
                                        </p:attrNameLst>
                                      </p:cBhvr>
                                      <p:tavLst>
                                        <p:tav tm="0">
                                          <p:val>
                                            <p:strVal val="#ppt_x+0.4"/>
                                          </p:val>
                                        </p:tav>
                                        <p:tav tm="100000">
                                          <p:val>
                                            <p:strVal val="#ppt_x-0.05"/>
                                          </p:val>
                                        </p:tav>
                                      </p:tavLst>
                                    </p:anim>
                                    <p:anim calcmode="lin" valueType="num">
                                      <p:cBhvr>
                                        <p:cTn id="60" dur="800" decel="100000" fill="hold"/>
                                        <p:tgtEl>
                                          <p:spTgt spid="9"/>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7" grpId="0"/>
      <p:bldP spid="5"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0"/>
            <a:ext cx="5076055" cy="707886"/>
          </a:xfrm>
          <a:prstGeom prst="rect">
            <a:avLst/>
          </a:prstGeom>
          <a:noFill/>
        </p:spPr>
        <p:txBody>
          <a:bodyPr wrap="square" lIns="91440" tIns="45720" rIns="91440" bIns="45720">
            <a:spAutoFit/>
          </a:bodyPr>
          <a:lstStyle/>
          <a:p>
            <a:pPr algn="ctr"/>
            <a:r>
              <a:rPr lang="ru-RU" sz="4000" dirty="0" err="1" smtClean="0">
                <a:ln w="18415" cmpd="sng">
                  <a:solidFill>
                    <a:srgbClr val="FFFFFF"/>
                  </a:solidFill>
                  <a:prstDash val="solid"/>
                </a:ln>
                <a:effectLst>
                  <a:outerShdw blurRad="63500" dir="3600000" algn="tl" rotWithShape="0">
                    <a:srgbClr val="000000">
                      <a:alpha val="70000"/>
                    </a:srgbClr>
                  </a:outerShdw>
                </a:effectLst>
              </a:rPr>
              <a:t>Сигурни</a:t>
            </a:r>
            <a:r>
              <a:rPr lang="ru-RU" sz="4000" dirty="0" smtClean="0">
                <a:ln w="18415" cmpd="sng">
                  <a:solidFill>
                    <a:srgbClr val="FFFFFF"/>
                  </a:solidFill>
                  <a:prstDash val="solid"/>
                </a:ln>
                <a:effectLst>
                  <a:outerShdw blurRad="63500" dir="3600000" algn="tl" rotWithShape="0">
                    <a:srgbClr val="000000">
                      <a:alpha val="70000"/>
                    </a:srgbClr>
                  </a:outerShdw>
                </a:effectLst>
              </a:rPr>
              <a:t> </a:t>
            </a:r>
            <a:r>
              <a:rPr lang="ru-RU" sz="4000" dirty="0" err="1" smtClean="0">
                <a:ln w="18415" cmpd="sng">
                  <a:solidFill>
                    <a:srgbClr val="FFFFFF"/>
                  </a:solidFill>
                  <a:prstDash val="solid"/>
                </a:ln>
                <a:effectLst>
                  <a:outerShdw blurRad="63500" dir="3600000" algn="tl" rotWithShape="0">
                    <a:srgbClr val="000000">
                      <a:alpha val="70000"/>
                    </a:srgbClr>
                  </a:outerShdw>
                </a:effectLst>
              </a:rPr>
              <a:t>Уивер</a:t>
            </a:r>
            <a:endParaRPr lang="ru-RU" sz="4000" dirty="0">
              <a:ln w="18415" cmpd="sng">
                <a:solidFill>
                  <a:srgbClr val="FFFFFF"/>
                </a:solidFill>
                <a:prstDash val="solid"/>
              </a:ln>
              <a:effectLst>
                <a:outerShdw blurRad="63500" dir="3600000" algn="tl" rotWithShape="0">
                  <a:srgbClr val="000000">
                    <a:alpha val="70000"/>
                  </a:srgbClr>
                </a:outerShdw>
              </a:effectLst>
            </a:endParaRPr>
          </a:p>
        </p:txBody>
      </p:sp>
      <p:pic>
        <p:nvPicPr>
          <p:cNvPr id="3" name="Рисунок 2" descr="1373637166_2359545_1651dac7.jpeg"/>
          <p:cNvPicPr>
            <a:picLocks noChangeAspect="1"/>
          </p:cNvPicPr>
          <p:nvPr/>
        </p:nvPicPr>
        <p:blipFill>
          <a:blip r:embed="rId2" cstate="print"/>
          <a:stretch>
            <a:fillRect/>
          </a:stretch>
        </p:blipFill>
        <p:spPr>
          <a:xfrm>
            <a:off x="323528" y="692696"/>
            <a:ext cx="3672408" cy="5184576"/>
          </a:xfrm>
          <a:prstGeom prst="rect">
            <a:avLst/>
          </a:prstGeom>
        </p:spPr>
      </p:pic>
      <p:sp>
        <p:nvSpPr>
          <p:cNvPr id="4" name="Прямоугольник 3"/>
          <p:cNvSpPr/>
          <p:nvPr/>
        </p:nvSpPr>
        <p:spPr>
          <a:xfrm>
            <a:off x="323528" y="5805264"/>
            <a:ext cx="3672408"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«Чужой»</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Рисунок 4" descr="Sigourney-Weaver1.jpg"/>
          <p:cNvPicPr>
            <a:picLocks noChangeAspect="1"/>
          </p:cNvPicPr>
          <p:nvPr/>
        </p:nvPicPr>
        <p:blipFill>
          <a:blip r:embed="rId3" cstate="print"/>
          <a:stretch>
            <a:fillRect/>
          </a:stretch>
        </p:blipFill>
        <p:spPr>
          <a:xfrm>
            <a:off x="4786422" y="0"/>
            <a:ext cx="4357578" cy="4278610"/>
          </a:xfrm>
          <a:prstGeom prst="rect">
            <a:avLst/>
          </a:prstGeom>
        </p:spPr>
      </p:pic>
      <p:pic>
        <p:nvPicPr>
          <p:cNvPr id="7" name="Рисунок 6" descr="Grace_with_headphones.jpg"/>
          <p:cNvPicPr>
            <a:picLocks noChangeAspect="1"/>
          </p:cNvPicPr>
          <p:nvPr/>
        </p:nvPicPr>
        <p:blipFill>
          <a:blip r:embed="rId4" cstate="print"/>
          <a:stretch>
            <a:fillRect/>
          </a:stretch>
        </p:blipFill>
        <p:spPr>
          <a:xfrm>
            <a:off x="2987824" y="2708920"/>
            <a:ext cx="2921874" cy="3861048"/>
          </a:xfrm>
          <a:prstGeom prst="rect">
            <a:avLst/>
          </a:prstGeom>
        </p:spPr>
      </p:pic>
      <p:sp>
        <p:nvSpPr>
          <p:cNvPr id="6" name="Прямоугольник 5"/>
          <p:cNvSpPr/>
          <p:nvPr/>
        </p:nvSpPr>
        <p:spPr>
          <a:xfrm>
            <a:off x="4788024" y="4149080"/>
            <a:ext cx="4355976" cy="584775"/>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«Сердцеедки»</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3625556" y="1988841"/>
            <a:ext cx="1892890" cy="584775"/>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Аватар</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par>
                                <p:cTn id="12" presetID="3" presetClass="emph" presetSubtype="2" fill="hold" grpId="1" nodeType="withEffect">
                                  <p:stCondLst>
                                    <p:cond delay="0"/>
                                  </p:stCondLst>
                                  <p:childTnLst>
                                    <p:animClr clrSpc="rgb">
                                      <p:cBhvr override="childStyle">
                                        <p:cTn id="13" dur="2000" fill="hold"/>
                                        <p:tgtEl>
                                          <p:spTgt spid="2"/>
                                        </p:tgtEl>
                                        <p:attrNameLst>
                                          <p:attrName>style.color</p:attrName>
                                        </p:attrNameLst>
                                      </p:cBhvr>
                                      <p:to>
                                        <a:schemeClr val="hlink"/>
                                      </p:to>
                                    </p:animClr>
                                  </p:childTnLst>
                                </p:cTn>
                              </p:par>
                            </p:childTnLst>
                          </p:cTn>
                        </p:par>
                        <p:par>
                          <p:cTn id="14" fill="hold">
                            <p:stCondLst>
                              <p:cond delay="2000"/>
                            </p:stCondLst>
                            <p:childTnLst>
                              <p:par>
                                <p:cTn id="15" presetID="58" presetClass="entr" presetSubtype="0" ac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2.5"/>
                                          </p:val>
                                        </p:tav>
                                        <p:tav tm="100000">
                                          <p:val>
                                            <p:strVal val="#ppt_w"/>
                                          </p:val>
                                        </p:tav>
                                      </p:tavLst>
                                    </p:anim>
                                    <p:anim calcmode="lin" valueType="num">
                                      <p:cBhvr>
                                        <p:cTn id="18" dur="500" fill="hold"/>
                                        <p:tgtEl>
                                          <p:spTgt spid="3"/>
                                        </p:tgtEl>
                                        <p:attrNameLst>
                                          <p:attrName>ppt_h</p:attrName>
                                        </p:attrNameLst>
                                      </p:cBhvr>
                                      <p:tavLst>
                                        <p:tav tm="0">
                                          <p:val>
                                            <p:strVal val="#ppt_h*0.01"/>
                                          </p:val>
                                        </p:tav>
                                        <p:tav tm="100000">
                                          <p:val>
                                            <p:strVal val="#ppt_h"/>
                                          </p:val>
                                        </p:tav>
                                      </p:tavLst>
                                    </p:anim>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h+1"/>
                                          </p:val>
                                        </p:tav>
                                        <p:tav tm="100000">
                                          <p:val>
                                            <p:strVal val="#ppt_y"/>
                                          </p:val>
                                        </p:tav>
                                      </p:tavLst>
                                    </p:anim>
                                    <p:animEffect transition="in" filter="fade">
                                      <p:cBhvr>
                                        <p:cTn id="21" dur="500"/>
                                        <p:tgtEl>
                                          <p:spTgt spid="3"/>
                                        </p:tgtEl>
                                      </p:cBhvr>
                                    </p:animEffect>
                                  </p:childTnLst>
                                </p:cTn>
                              </p:par>
                              <p:par>
                                <p:cTn id="22" presetID="3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58" presetClass="entr" presetSubtype="0" accel="10000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strVal val="#ppt_w*2.5"/>
                                          </p:val>
                                        </p:tav>
                                        <p:tav tm="100000">
                                          <p:val>
                                            <p:strVal val="#ppt_w"/>
                                          </p:val>
                                        </p:tav>
                                      </p:tavLst>
                                    </p:anim>
                                    <p:anim calcmode="lin" valueType="num">
                                      <p:cBhvr>
                                        <p:cTn id="34" dur="500" fill="hold"/>
                                        <p:tgtEl>
                                          <p:spTgt spid="5"/>
                                        </p:tgtEl>
                                        <p:attrNameLst>
                                          <p:attrName>ppt_h</p:attrName>
                                        </p:attrNameLst>
                                      </p:cBhvr>
                                      <p:tavLst>
                                        <p:tav tm="0">
                                          <p:val>
                                            <p:strVal val="#ppt_h*0.01"/>
                                          </p:val>
                                        </p:tav>
                                        <p:tav tm="100000">
                                          <p:val>
                                            <p:strVal val="#ppt_h"/>
                                          </p:val>
                                        </p:tav>
                                      </p:tavLst>
                                    </p:anim>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h+1"/>
                                          </p:val>
                                        </p:tav>
                                        <p:tav tm="100000">
                                          <p:val>
                                            <p:strVal val="#ppt_y"/>
                                          </p:val>
                                        </p:tav>
                                      </p:tavLst>
                                    </p:anim>
                                    <p:animEffect transition="in" filter="fade">
                                      <p:cBhvr>
                                        <p:cTn id="37" dur="500"/>
                                        <p:tgtEl>
                                          <p:spTgt spid="5"/>
                                        </p:tgtEl>
                                      </p:cBhvr>
                                    </p:animEffect>
                                  </p:childTnLst>
                                </p:cTn>
                              </p:par>
                              <p:par>
                                <p:cTn id="38" presetID="3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800" decel="100000"/>
                                        <p:tgtEl>
                                          <p:spTgt spid="6"/>
                                        </p:tgtEl>
                                      </p:cBhvr>
                                    </p:animEffect>
                                    <p:anim calcmode="lin" valueType="num">
                                      <p:cBhvr>
                                        <p:cTn id="41" dur="800" decel="100000" fill="hold"/>
                                        <p:tgtEl>
                                          <p:spTgt spid="6"/>
                                        </p:tgtEl>
                                        <p:attrNameLst>
                                          <p:attrName>style.rotation</p:attrName>
                                        </p:attrNameLst>
                                      </p:cBhvr>
                                      <p:tavLst>
                                        <p:tav tm="0">
                                          <p:val>
                                            <p:fltVal val="-90"/>
                                          </p:val>
                                        </p:tav>
                                        <p:tav tm="100000">
                                          <p:val>
                                            <p:fltVal val="0"/>
                                          </p:val>
                                        </p:tav>
                                      </p:tavLst>
                                    </p:anim>
                                    <p:anim calcmode="lin" valueType="num">
                                      <p:cBhvr>
                                        <p:cTn id="42" dur="800" decel="100000" fill="hold"/>
                                        <p:tgtEl>
                                          <p:spTgt spid="6"/>
                                        </p:tgtEl>
                                        <p:attrNameLst>
                                          <p:attrName>ppt_x</p:attrName>
                                        </p:attrNameLst>
                                      </p:cBhvr>
                                      <p:tavLst>
                                        <p:tav tm="0">
                                          <p:val>
                                            <p:strVal val="#ppt_x+0.4"/>
                                          </p:val>
                                        </p:tav>
                                        <p:tav tm="100000">
                                          <p:val>
                                            <p:strVal val="#ppt_x-0.05"/>
                                          </p:val>
                                        </p:tav>
                                      </p:tavLst>
                                    </p:anim>
                                    <p:anim calcmode="lin" valueType="num">
                                      <p:cBhvr>
                                        <p:cTn id="43" dur="800" decel="100000" fill="hold"/>
                                        <p:tgtEl>
                                          <p:spTgt spid="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46" fill="hold">
                            <p:stCondLst>
                              <p:cond delay="4000"/>
                            </p:stCondLst>
                            <p:childTnLst>
                              <p:par>
                                <p:cTn id="47" presetID="58" presetClass="entr" presetSubtype="0" accel="10000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strVal val="#ppt_w*2.5"/>
                                          </p:val>
                                        </p:tav>
                                        <p:tav tm="100000">
                                          <p:val>
                                            <p:strVal val="#ppt_w"/>
                                          </p:val>
                                        </p:tav>
                                      </p:tavLst>
                                    </p:anim>
                                    <p:anim calcmode="lin" valueType="num">
                                      <p:cBhvr>
                                        <p:cTn id="50" dur="500" fill="hold"/>
                                        <p:tgtEl>
                                          <p:spTgt spid="7"/>
                                        </p:tgtEl>
                                        <p:attrNameLst>
                                          <p:attrName>ppt_h</p:attrName>
                                        </p:attrNameLst>
                                      </p:cBhvr>
                                      <p:tavLst>
                                        <p:tav tm="0">
                                          <p:val>
                                            <p:strVal val="#ppt_h*0.01"/>
                                          </p:val>
                                        </p:tav>
                                        <p:tav tm="100000">
                                          <p:val>
                                            <p:strVal val="#ppt_h"/>
                                          </p:val>
                                        </p:tav>
                                      </p:tavLst>
                                    </p:anim>
                                    <p:anim calcmode="lin" valueType="num">
                                      <p:cBhvr>
                                        <p:cTn id="51" dur="500" fill="hold"/>
                                        <p:tgtEl>
                                          <p:spTgt spid="7"/>
                                        </p:tgtEl>
                                        <p:attrNameLst>
                                          <p:attrName>ppt_x</p:attrName>
                                        </p:attrNameLst>
                                      </p:cBhvr>
                                      <p:tavLst>
                                        <p:tav tm="0">
                                          <p:val>
                                            <p:strVal val="#ppt_x"/>
                                          </p:val>
                                        </p:tav>
                                        <p:tav tm="100000">
                                          <p:val>
                                            <p:strVal val="#ppt_x"/>
                                          </p:val>
                                        </p:tav>
                                      </p:tavLst>
                                    </p:anim>
                                    <p:anim calcmode="lin" valueType="num">
                                      <p:cBhvr>
                                        <p:cTn id="52" dur="500" fill="hold"/>
                                        <p:tgtEl>
                                          <p:spTgt spid="7"/>
                                        </p:tgtEl>
                                        <p:attrNameLst>
                                          <p:attrName>ppt_y</p:attrName>
                                        </p:attrNameLst>
                                      </p:cBhvr>
                                      <p:tavLst>
                                        <p:tav tm="0">
                                          <p:val>
                                            <p:strVal val="#ppt_h+1"/>
                                          </p:val>
                                        </p:tav>
                                        <p:tav tm="100000">
                                          <p:val>
                                            <p:strVal val="#ppt_y"/>
                                          </p:val>
                                        </p:tav>
                                      </p:tavLst>
                                    </p:anim>
                                    <p:animEffect transition="in" filter="fade">
                                      <p:cBhvr>
                                        <p:cTn id="53" dur="500"/>
                                        <p:tgtEl>
                                          <p:spTgt spid="7"/>
                                        </p:tgtEl>
                                      </p:cBhvr>
                                    </p:animEffect>
                                  </p:childTnLst>
                                </p:cTn>
                              </p:par>
                              <p:par>
                                <p:cTn id="54" presetID="3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800" decel="100000"/>
                                        <p:tgtEl>
                                          <p:spTgt spid="8"/>
                                        </p:tgtEl>
                                      </p:cBhvr>
                                    </p:animEffect>
                                    <p:anim calcmode="lin" valueType="num">
                                      <p:cBhvr>
                                        <p:cTn id="57" dur="800" decel="100000" fill="hold"/>
                                        <p:tgtEl>
                                          <p:spTgt spid="8"/>
                                        </p:tgtEl>
                                        <p:attrNameLst>
                                          <p:attrName>style.rotation</p:attrName>
                                        </p:attrNameLst>
                                      </p:cBhvr>
                                      <p:tavLst>
                                        <p:tav tm="0">
                                          <p:val>
                                            <p:fltVal val="-90"/>
                                          </p:val>
                                        </p:tav>
                                        <p:tav tm="100000">
                                          <p:val>
                                            <p:fltVal val="0"/>
                                          </p:val>
                                        </p:tav>
                                      </p:tavLst>
                                    </p:anim>
                                    <p:anim calcmode="lin" valueType="num">
                                      <p:cBhvr>
                                        <p:cTn id="58" dur="800" decel="100000" fill="hold"/>
                                        <p:tgtEl>
                                          <p:spTgt spid="8"/>
                                        </p:tgtEl>
                                        <p:attrNameLst>
                                          <p:attrName>ppt_x</p:attrName>
                                        </p:attrNameLst>
                                      </p:cBhvr>
                                      <p:tavLst>
                                        <p:tav tm="0">
                                          <p:val>
                                            <p:strVal val="#ppt_x+0.4"/>
                                          </p:val>
                                        </p:tav>
                                        <p:tav tm="100000">
                                          <p:val>
                                            <p:strVal val="#ppt_x-0.05"/>
                                          </p:val>
                                        </p:tav>
                                      </p:tavLst>
                                    </p:anim>
                                    <p:anim calcmode="lin" valueType="num">
                                      <p:cBhvr>
                                        <p:cTn id="59" dur="800" decel="100000" fill="hold"/>
                                        <p:tgtEl>
                                          <p:spTgt spid="8"/>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4355976" cy="646331"/>
          </a:xfrm>
          <a:prstGeom prst="rect">
            <a:avLst/>
          </a:prstGeom>
          <a:noFill/>
        </p:spPr>
        <p:txBody>
          <a:bodyPr wrap="square" lIns="91440" tIns="45720" rIns="91440" bIns="45720">
            <a:spAutoFit/>
          </a:bodyPr>
          <a:lstStyle/>
          <a:p>
            <a:pPr algn="ctr"/>
            <a:r>
              <a:rPr lang="ru-RU"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Киану</a:t>
            </a: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Ривз</a:t>
            </a: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45836-254.jpg"/>
          <p:cNvPicPr>
            <a:picLocks noChangeAspect="1"/>
          </p:cNvPicPr>
          <p:nvPr/>
        </p:nvPicPr>
        <p:blipFill>
          <a:blip r:embed="rId2" cstate="print"/>
          <a:stretch>
            <a:fillRect/>
          </a:stretch>
        </p:blipFill>
        <p:spPr>
          <a:xfrm>
            <a:off x="251520" y="620688"/>
            <a:ext cx="3483315" cy="4824536"/>
          </a:xfrm>
          <a:prstGeom prst="rect">
            <a:avLst/>
          </a:prstGeom>
        </p:spPr>
      </p:pic>
      <p:sp>
        <p:nvSpPr>
          <p:cNvPr id="4" name="Прямоугольник 3"/>
          <p:cNvSpPr/>
          <p:nvPr/>
        </p:nvSpPr>
        <p:spPr>
          <a:xfrm>
            <a:off x="1" y="5445224"/>
            <a:ext cx="3707904"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«Матрица»</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Рисунок 4" descr="73fa699876ef.jpg"/>
          <p:cNvPicPr>
            <a:picLocks noChangeAspect="1"/>
          </p:cNvPicPr>
          <p:nvPr/>
        </p:nvPicPr>
        <p:blipFill>
          <a:blip r:embed="rId3" cstate="print"/>
          <a:stretch>
            <a:fillRect/>
          </a:stretch>
        </p:blipFill>
        <p:spPr>
          <a:xfrm>
            <a:off x="5343525" y="0"/>
            <a:ext cx="3800475" cy="5715000"/>
          </a:xfrm>
          <a:prstGeom prst="rect">
            <a:avLst/>
          </a:prstGeom>
        </p:spPr>
      </p:pic>
      <p:pic>
        <p:nvPicPr>
          <p:cNvPr id="7" name="Рисунок 6" descr="Keanu-Reeves_DevilsAdvocate_O.jpg"/>
          <p:cNvPicPr>
            <a:picLocks noChangeAspect="1"/>
          </p:cNvPicPr>
          <p:nvPr/>
        </p:nvPicPr>
        <p:blipFill>
          <a:blip r:embed="rId4" cstate="print"/>
          <a:stretch>
            <a:fillRect/>
          </a:stretch>
        </p:blipFill>
        <p:spPr>
          <a:xfrm>
            <a:off x="3419872" y="2348880"/>
            <a:ext cx="3306332" cy="4221393"/>
          </a:xfrm>
          <a:prstGeom prst="rect">
            <a:avLst/>
          </a:prstGeom>
        </p:spPr>
      </p:pic>
      <p:sp>
        <p:nvSpPr>
          <p:cNvPr id="6" name="Прямоугольник 5"/>
          <p:cNvSpPr/>
          <p:nvPr/>
        </p:nvSpPr>
        <p:spPr>
          <a:xfrm>
            <a:off x="4427984" y="5733256"/>
            <a:ext cx="4716016"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«Константин»</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2915815" y="1628800"/>
            <a:ext cx="3816425"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«Адвокат дьявола»</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3" presetClass="emph" presetSubtype="2" fill="hold" grpId="1" nodeType="withEffect">
                                  <p:stCondLst>
                                    <p:cond delay="0"/>
                                  </p:stCondLst>
                                  <p:iterate type="lt">
                                    <p:tmPct val="0"/>
                                  </p:iterate>
                                  <p:childTnLst>
                                    <p:animClr clrSpc="rgb">
                                      <p:cBhvr override="childStyle">
                                        <p:cTn id="13" dur="2000" fill="hold"/>
                                        <p:tgtEl>
                                          <p:spTgt spid="2"/>
                                        </p:tgtEl>
                                        <p:attrNameLst>
                                          <p:attrName>style.color</p:attrName>
                                        </p:attrNameLst>
                                      </p:cBhvr>
                                      <p:to>
                                        <a:schemeClr val="folHlink"/>
                                      </p:to>
                                    </p:animClr>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3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3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decel="100000"/>
                                        <p:tgtEl>
                                          <p:spTgt spid="6"/>
                                        </p:tgtEl>
                                      </p:cBhvr>
                                    </p:animEffect>
                                    <p:anim calcmode="lin" valueType="num">
                                      <p:cBhvr>
                                        <p:cTn id="37" dur="800" decel="100000" fill="hold"/>
                                        <p:tgtEl>
                                          <p:spTgt spid="6"/>
                                        </p:tgtEl>
                                        <p:attrNameLst>
                                          <p:attrName>style.rotation</p:attrName>
                                        </p:attrNameLst>
                                      </p:cBhvr>
                                      <p:tavLst>
                                        <p:tav tm="0">
                                          <p:val>
                                            <p:fltVal val="-90"/>
                                          </p:val>
                                        </p:tav>
                                        <p:tav tm="100000">
                                          <p:val>
                                            <p:fltVal val="0"/>
                                          </p:val>
                                        </p:tav>
                                      </p:tavLst>
                                    </p:anim>
                                    <p:anim calcmode="lin" valueType="num">
                                      <p:cBhvr>
                                        <p:cTn id="38" dur="800" decel="100000" fill="hold"/>
                                        <p:tgtEl>
                                          <p:spTgt spid="6"/>
                                        </p:tgtEl>
                                        <p:attrNameLst>
                                          <p:attrName>ppt_x</p:attrName>
                                        </p:attrNameLst>
                                      </p:cBhvr>
                                      <p:tavLst>
                                        <p:tav tm="0">
                                          <p:val>
                                            <p:strVal val="#ppt_x+0.4"/>
                                          </p:val>
                                        </p:tav>
                                        <p:tav tm="100000">
                                          <p:val>
                                            <p:strVal val="#ppt_x-0.05"/>
                                          </p:val>
                                        </p:tav>
                                      </p:tavLst>
                                    </p:anim>
                                    <p:anim calcmode="lin" valueType="num">
                                      <p:cBhvr>
                                        <p:cTn id="39" dur="800" decel="100000" fill="hold"/>
                                        <p:tgtEl>
                                          <p:spTgt spid="6"/>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3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800" decel="100000"/>
                                        <p:tgtEl>
                                          <p:spTgt spid="8"/>
                                        </p:tgtEl>
                                      </p:cBhvr>
                                    </p:animEffect>
                                    <p:anim calcmode="lin" valueType="num">
                                      <p:cBhvr>
                                        <p:cTn id="51" dur="800" decel="100000" fill="hold"/>
                                        <p:tgtEl>
                                          <p:spTgt spid="8"/>
                                        </p:tgtEl>
                                        <p:attrNameLst>
                                          <p:attrName>style.rotation</p:attrName>
                                        </p:attrNameLst>
                                      </p:cBhvr>
                                      <p:tavLst>
                                        <p:tav tm="0">
                                          <p:val>
                                            <p:fltVal val="-90"/>
                                          </p:val>
                                        </p:tav>
                                        <p:tav tm="100000">
                                          <p:val>
                                            <p:fltVal val="0"/>
                                          </p:val>
                                        </p:tav>
                                      </p:tavLst>
                                    </p:anim>
                                    <p:anim calcmode="lin" valueType="num">
                                      <p:cBhvr>
                                        <p:cTn id="52" dur="800" decel="100000" fill="hold"/>
                                        <p:tgtEl>
                                          <p:spTgt spid="8"/>
                                        </p:tgtEl>
                                        <p:attrNameLst>
                                          <p:attrName>ppt_x</p:attrName>
                                        </p:attrNameLst>
                                      </p:cBhvr>
                                      <p:tavLst>
                                        <p:tav tm="0">
                                          <p:val>
                                            <p:strVal val="#ppt_x+0.4"/>
                                          </p:val>
                                        </p:tav>
                                        <p:tav tm="100000">
                                          <p:val>
                                            <p:strVal val="#ppt_x-0.05"/>
                                          </p:val>
                                        </p:tav>
                                      </p:tavLst>
                                    </p:anim>
                                    <p:anim calcmode="lin" valueType="num">
                                      <p:cBhvr>
                                        <p:cTn id="53" dur="800" decel="100000" fill="hold"/>
                                        <p:tgtEl>
                                          <p:spTgt spid="8"/>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1399592"/>
            <a:ext cx="4040188" cy="877279"/>
          </a:xfrm>
        </p:spPr>
        <p:txBody>
          <a:bodyPr/>
          <a:lstStyle/>
          <a:p>
            <a:r>
              <a:rPr lang="ru-RU" b="0" dirty="0" smtClean="0"/>
              <a:t>Чарльз Спенсер "Чарли" Чаплин</a:t>
            </a:r>
            <a:endParaRPr lang="ru-RU" dirty="0"/>
          </a:p>
        </p:txBody>
      </p:sp>
      <p:pic>
        <p:nvPicPr>
          <p:cNvPr id="7" name="Содержимое 6" descr="1236788812_1236664656_008.jpg"/>
          <p:cNvPicPr>
            <a:picLocks noGrp="1" noChangeAspect="1"/>
          </p:cNvPicPr>
          <p:nvPr>
            <p:ph sz="half" idx="2"/>
          </p:nvPr>
        </p:nvPicPr>
        <p:blipFill>
          <a:blip r:embed="rId2" cstate="print"/>
          <a:stretch>
            <a:fillRect/>
          </a:stretch>
        </p:blipFill>
        <p:spPr>
          <a:xfrm>
            <a:off x="467544" y="2201863"/>
            <a:ext cx="3888431" cy="4179465"/>
          </a:xfrm>
        </p:spPr>
      </p:pic>
      <p:pic>
        <p:nvPicPr>
          <p:cNvPr id="8" name="Содержимое 7" descr="85803565_743664_MaryPickford914914.jpg"/>
          <p:cNvPicPr>
            <a:picLocks noGrp="1" noChangeAspect="1"/>
          </p:cNvPicPr>
          <p:nvPr>
            <p:ph sz="quarter" idx="4"/>
          </p:nvPr>
        </p:nvPicPr>
        <p:blipFill>
          <a:blip r:embed="rId3" cstate="print"/>
          <a:stretch>
            <a:fillRect/>
          </a:stretch>
        </p:blipFill>
        <p:spPr>
          <a:xfrm>
            <a:off x="4716017" y="2201863"/>
            <a:ext cx="3888432" cy="4179465"/>
          </a:xfrm>
        </p:spPr>
      </p:pic>
      <p:sp>
        <p:nvSpPr>
          <p:cNvPr id="5" name="Заголовок 4"/>
          <p:cNvSpPr>
            <a:spLocks noGrp="1"/>
          </p:cNvSpPr>
          <p:nvPr>
            <p:ph type="title"/>
          </p:nvPr>
        </p:nvSpPr>
        <p:spPr>
          <a:xfrm>
            <a:off x="457200" y="404664"/>
            <a:ext cx="8229600" cy="1152128"/>
          </a:xfrm>
        </p:spPr>
        <p:txBody>
          <a:bodyPr>
            <a:noAutofit/>
          </a:bodyPr>
          <a:lstStyle/>
          <a:p>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Это была эра немого кино, которое знаменитый кинорежиссер Альфред </a:t>
            </a:r>
            <a:r>
              <a:rPr lang="ru-RU" sz="24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Хичкок</a:t>
            </a:r>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называл "самой чистой формой кинематографа". Немое кино подарило миру таких звезд, как </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Текст 5"/>
          <p:cNvSpPr>
            <a:spLocks noGrp="1"/>
          </p:cNvSpPr>
          <p:nvPr>
            <p:ph type="body" idx="3"/>
          </p:nvPr>
        </p:nvSpPr>
        <p:spPr/>
        <p:txBody>
          <a:bodyPr/>
          <a:lstStyle/>
          <a:p>
            <a:r>
              <a:rPr lang="ru-RU" b="0" dirty="0" smtClean="0"/>
              <a:t>Мэри </a:t>
            </a:r>
            <a:r>
              <a:rPr lang="ru-RU" b="0" dirty="0" err="1" smtClean="0"/>
              <a:t>Пикфорд</a:t>
            </a:r>
            <a:endParaRPr lang="ru-RU" dirty="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2">
                                            <p:txEl>
                                              <p:pRg st="0" end="0"/>
                                            </p:txEl>
                                          </p:spTgt>
                                        </p:tgtEl>
                                      </p:cBhvr>
                                    </p:animEffect>
                                  </p:childTnLst>
                                </p:cTn>
                              </p:par>
                            </p:childTnLst>
                          </p:cTn>
                        </p:par>
                        <p:par>
                          <p:cTn id="14" fill="hold">
                            <p:stCondLst>
                              <p:cond delay="1500"/>
                            </p:stCondLst>
                            <p:childTnLst>
                              <p:par>
                                <p:cTn id="15" presetID="9"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par>
                          <p:cTn id="18" fill="hold">
                            <p:stCondLst>
                              <p:cond delay="2000"/>
                            </p:stCondLst>
                            <p:childTnLst>
                              <p:par>
                                <p:cTn id="19" presetID="17" presetClass="entr" presetSubtype="10"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
            <a:ext cx="4211959" cy="646331"/>
          </a:xfrm>
          <a:prstGeom prst="rect">
            <a:avLst/>
          </a:prstGeom>
          <a:noFill/>
        </p:spPr>
        <p:txBody>
          <a:bodyPr wrap="square" lIns="91440" tIns="45720" rIns="91440" bIns="45720">
            <a:spAutoFit/>
          </a:bodyPr>
          <a:lstStyle/>
          <a:p>
            <a:r>
              <a:rPr lang="ru-RU" sz="3600" dirty="0" err="1" smtClean="0"/>
              <a:t>Шарлиз</a:t>
            </a:r>
            <a:r>
              <a:rPr lang="ru-RU" sz="3600" dirty="0" smtClean="0"/>
              <a:t> </a:t>
            </a:r>
            <a:r>
              <a:rPr lang="ru-RU" sz="3600" dirty="0" err="1" smtClean="0"/>
              <a:t>Терон</a:t>
            </a:r>
            <a:endParaRPr lang="ru-RU" sz="3600" dirty="0"/>
          </a:p>
        </p:txBody>
      </p:sp>
      <p:sp>
        <p:nvSpPr>
          <p:cNvPr id="6" name="Прямоугольник 5"/>
          <p:cNvSpPr/>
          <p:nvPr/>
        </p:nvSpPr>
        <p:spPr>
          <a:xfrm>
            <a:off x="4932040" y="4941168"/>
            <a:ext cx="4211960" cy="584775"/>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«Монстр»</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Рисунок 6" descr="2-devils.jpg"/>
          <p:cNvPicPr>
            <a:picLocks noChangeAspect="1"/>
          </p:cNvPicPr>
          <p:nvPr/>
        </p:nvPicPr>
        <p:blipFill>
          <a:blip r:embed="rId2" cstate="print"/>
          <a:stretch>
            <a:fillRect/>
          </a:stretch>
        </p:blipFill>
        <p:spPr>
          <a:xfrm>
            <a:off x="395536" y="620688"/>
            <a:ext cx="3200400" cy="4800600"/>
          </a:xfrm>
          <a:prstGeom prst="rect">
            <a:avLst/>
          </a:prstGeom>
        </p:spPr>
      </p:pic>
      <p:pic>
        <p:nvPicPr>
          <p:cNvPr id="8" name="Рисунок 7" descr="1194149264794.jpg"/>
          <p:cNvPicPr>
            <a:picLocks noChangeAspect="1"/>
          </p:cNvPicPr>
          <p:nvPr/>
        </p:nvPicPr>
        <p:blipFill>
          <a:blip r:embed="rId3" cstate="print"/>
          <a:stretch>
            <a:fillRect/>
          </a:stretch>
        </p:blipFill>
        <p:spPr>
          <a:xfrm>
            <a:off x="5670519" y="188640"/>
            <a:ext cx="3306967" cy="4752528"/>
          </a:xfrm>
          <a:prstGeom prst="rect">
            <a:avLst/>
          </a:prstGeom>
        </p:spPr>
      </p:pic>
      <p:pic>
        <p:nvPicPr>
          <p:cNvPr id="9" name="Рисунок 8" descr="m_83863.jpg"/>
          <p:cNvPicPr>
            <a:picLocks noChangeAspect="1"/>
          </p:cNvPicPr>
          <p:nvPr/>
        </p:nvPicPr>
        <p:blipFill>
          <a:blip r:embed="rId4" cstate="print"/>
          <a:stretch>
            <a:fillRect/>
          </a:stretch>
        </p:blipFill>
        <p:spPr>
          <a:xfrm>
            <a:off x="3203848" y="1700808"/>
            <a:ext cx="2880320" cy="4932040"/>
          </a:xfrm>
          <a:prstGeom prst="rect">
            <a:avLst/>
          </a:prstGeom>
        </p:spPr>
      </p:pic>
      <p:sp>
        <p:nvSpPr>
          <p:cNvPr id="4" name="Прямоугольник 3"/>
          <p:cNvSpPr/>
          <p:nvPr/>
        </p:nvSpPr>
        <p:spPr>
          <a:xfrm>
            <a:off x="1" y="5373217"/>
            <a:ext cx="3707904"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«Адвокат дьявола»</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Прямоугольник 9"/>
          <p:cNvSpPr/>
          <p:nvPr/>
        </p:nvSpPr>
        <p:spPr>
          <a:xfrm>
            <a:off x="2178979" y="908721"/>
            <a:ext cx="4786054"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«Белоснежка и охотник»</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 presetClass="emph" presetSubtype="2" fill="hold" grpId="1" nodeType="afterEffect">
                                  <p:stCondLst>
                                    <p:cond delay="0"/>
                                  </p:stCondLst>
                                  <p:childTnLst>
                                    <p:animClr clrSpc="rgb">
                                      <p:cBhvr override="childStyle">
                                        <p:cTn id="13" dur="2000" fill="hold"/>
                                        <p:tgtEl>
                                          <p:spTgt spid="2"/>
                                        </p:tgtEl>
                                        <p:attrNameLst>
                                          <p:attrName>style.color</p:attrName>
                                        </p:attrNameLst>
                                      </p:cBhvr>
                                      <p:to>
                                        <a:schemeClr val="tx2"/>
                                      </p:to>
                                    </p:animClr>
                                  </p:childTnLst>
                                </p:cTn>
                              </p:par>
                            </p:childTnLst>
                          </p:cTn>
                        </p:par>
                        <p:par>
                          <p:cTn id="14" fill="hold">
                            <p:stCondLst>
                              <p:cond delay="3000"/>
                            </p:stCondLst>
                            <p:childTnLst>
                              <p:par>
                                <p:cTn id="15" presetID="15"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4000"/>
                            </p:stCondLst>
                            <p:childTnLst>
                              <p:par>
                                <p:cTn id="22" presetID="3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30" fill="hold">
                            <p:stCondLst>
                              <p:cond delay="5000"/>
                            </p:stCondLst>
                            <p:childTnLst>
                              <p:par>
                                <p:cTn id="31" presetID="15"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8"/>
                                        </p:tgtEl>
                                        <p:attrNameLst>
                                          <p:attrName>ppt_y</p:attrName>
                                        </p:attrNameLst>
                                      </p:cBhvr>
                                      <p:tavLst>
                                        <p:tav tm="0" fmla="#ppt_y+(sin(-2*pi*(1-$))*-#ppt_x+cos(-2*pi*(1-$))*(1-#ppt_y))*(1-$)">
                                          <p:val>
                                            <p:fltVal val="0"/>
                                          </p:val>
                                        </p:tav>
                                        <p:tav tm="100000">
                                          <p:val>
                                            <p:fltVal val="1"/>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800" decel="100000"/>
                                        <p:tgtEl>
                                          <p:spTgt spid="6"/>
                                        </p:tgtEl>
                                      </p:cBhvr>
                                    </p:animEffect>
                                    <p:anim calcmode="lin" valueType="num">
                                      <p:cBhvr>
                                        <p:cTn id="40" dur="800" decel="100000" fill="hold"/>
                                        <p:tgtEl>
                                          <p:spTgt spid="6"/>
                                        </p:tgtEl>
                                        <p:attrNameLst>
                                          <p:attrName>style.rotation</p:attrName>
                                        </p:attrNameLst>
                                      </p:cBhvr>
                                      <p:tavLst>
                                        <p:tav tm="0">
                                          <p:val>
                                            <p:fltVal val="-90"/>
                                          </p:val>
                                        </p:tav>
                                        <p:tav tm="100000">
                                          <p:val>
                                            <p:fltVal val="0"/>
                                          </p:val>
                                        </p:tav>
                                      </p:tavLst>
                                    </p:anim>
                                    <p:anim calcmode="lin" valueType="num">
                                      <p:cBhvr>
                                        <p:cTn id="41" dur="800" decel="100000" fill="hold"/>
                                        <p:tgtEl>
                                          <p:spTgt spid="6"/>
                                        </p:tgtEl>
                                        <p:attrNameLst>
                                          <p:attrName>ppt_x</p:attrName>
                                        </p:attrNameLst>
                                      </p:cBhvr>
                                      <p:tavLst>
                                        <p:tav tm="0">
                                          <p:val>
                                            <p:strVal val="#ppt_x+0.4"/>
                                          </p:val>
                                        </p:tav>
                                        <p:tav tm="100000">
                                          <p:val>
                                            <p:strVal val="#ppt_x-0.05"/>
                                          </p:val>
                                        </p:tav>
                                      </p:tavLst>
                                    </p:anim>
                                    <p:anim calcmode="lin" valueType="num">
                                      <p:cBhvr>
                                        <p:cTn id="42" dur="800" decel="100000" fill="hold"/>
                                        <p:tgtEl>
                                          <p:spTgt spid="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45" fill="hold">
                            <p:stCondLst>
                              <p:cond delay="6000"/>
                            </p:stCondLst>
                            <p:childTnLst>
                              <p:par>
                                <p:cTn id="46" presetID="15"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9"/>
                                        </p:tgtEl>
                                        <p:attrNameLst>
                                          <p:attrName>ppt_y</p:attrName>
                                        </p:attrNameLst>
                                      </p:cBhvr>
                                      <p:tavLst>
                                        <p:tav tm="0" fmla="#ppt_y+(sin(-2*pi*(1-$))*-#ppt_x+cos(-2*pi*(1-$))*(1-#ppt_y))*(1-$)">
                                          <p:val>
                                            <p:fltVal val="0"/>
                                          </p:val>
                                        </p:tav>
                                        <p:tav tm="100000">
                                          <p:val>
                                            <p:fltVal val="1"/>
                                          </p:val>
                                        </p:tav>
                                      </p:tavLst>
                                    </p:anim>
                                  </p:childTnLst>
                                </p:cTn>
                              </p:par>
                              <p:par>
                                <p:cTn id="52" presetID="3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800" decel="100000"/>
                                        <p:tgtEl>
                                          <p:spTgt spid="10"/>
                                        </p:tgtEl>
                                      </p:cBhvr>
                                    </p:animEffect>
                                    <p:anim calcmode="lin" valueType="num">
                                      <p:cBhvr>
                                        <p:cTn id="55" dur="800" decel="100000" fill="hold"/>
                                        <p:tgtEl>
                                          <p:spTgt spid="10"/>
                                        </p:tgtEl>
                                        <p:attrNameLst>
                                          <p:attrName>style.rotation</p:attrName>
                                        </p:attrNameLst>
                                      </p:cBhvr>
                                      <p:tavLst>
                                        <p:tav tm="0">
                                          <p:val>
                                            <p:fltVal val="-90"/>
                                          </p:val>
                                        </p:tav>
                                        <p:tav tm="100000">
                                          <p:val>
                                            <p:fltVal val="0"/>
                                          </p:val>
                                        </p:tav>
                                      </p:tavLst>
                                    </p:anim>
                                    <p:anim calcmode="lin" valueType="num">
                                      <p:cBhvr>
                                        <p:cTn id="56" dur="800" decel="100000" fill="hold"/>
                                        <p:tgtEl>
                                          <p:spTgt spid="10"/>
                                        </p:tgtEl>
                                        <p:attrNameLst>
                                          <p:attrName>ppt_x</p:attrName>
                                        </p:attrNameLst>
                                      </p:cBhvr>
                                      <p:tavLst>
                                        <p:tav tm="0">
                                          <p:val>
                                            <p:strVal val="#ppt_x+0.4"/>
                                          </p:val>
                                        </p:tav>
                                        <p:tav tm="100000">
                                          <p:val>
                                            <p:strVal val="#ppt_x-0.05"/>
                                          </p:val>
                                        </p:tav>
                                      </p:tavLst>
                                    </p:anim>
                                    <p:anim calcmode="lin" valueType="num">
                                      <p:cBhvr>
                                        <p:cTn id="57" dur="800" decel="100000" fill="hold"/>
                                        <p:tgtEl>
                                          <p:spTgt spid="10"/>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4"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4283968" cy="707886"/>
          </a:xfrm>
          <a:prstGeom prst="rect">
            <a:avLst/>
          </a:prstGeom>
          <a:noFill/>
        </p:spPr>
        <p:txBody>
          <a:bodyPr wrap="square" lIns="91440" tIns="45720" rIns="91440" bIns="45720">
            <a:spAutoFit/>
          </a:bodyPr>
          <a:lstStyle/>
          <a:p>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Бред </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Питт</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1xscoQkPomk.jpg"/>
          <p:cNvPicPr>
            <a:picLocks noChangeAspect="1"/>
          </p:cNvPicPr>
          <p:nvPr/>
        </p:nvPicPr>
        <p:blipFill>
          <a:blip r:embed="rId2" cstate="print"/>
          <a:stretch>
            <a:fillRect/>
          </a:stretch>
        </p:blipFill>
        <p:spPr>
          <a:xfrm>
            <a:off x="4520826" y="0"/>
            <a:ext cx="4623174" cy="3717032"/>
          </a:xfrm>
          <a:prstGeom prst="rect">
            <a:avLst/>
          </a:prstGeom>
        </p:spPr>
      </p:pic>
      <p:pic>
        <p:nvPicPr>
          <p:cNvPr id="7" name="Рисунок 6" descr="29.jpg"/>
          <p:cNvPicPr>
            <a:picLocks noChangeAspect="1"/>
          </p:cNvPicPr>
          <p:nvPr/>
        </p:nvPicPr>
        <p:blipFill>
          <a:blip r:embed="rId3" cstate="print"/>
          <a:stretch>
            <a:fillRect/>
          </a:stretch>
        </p:blipFill>
        <p:spPr>
          <a:xfrm>
            <a:off x="2771800" y="3005534"/>
            <a:ext cx="3295319" cy="3852466"/>
          </a:xfrm>
          <a:prstGeom prst="rect">
            <a:avLst/>
          </a:prstGeom>
        </p:spPr>
      </p:pic>
      <p:pic>
        <p:nvPicPr>
          <p:cNvPr id="5" name="Рисунок 4" descr="300557521171867840.jpg"/>
          <p:cNvPicPr>
            <a:picLocks noChangeAspect="1"/>
          </p:cNvPicPr>
          <p:nvPr/>
        </p:nvPicPr>
        <p:blipFill>
          <a:blip r:embed="rId4" cstate="print"/>
          <a:stretch>
            <a:fillRect/>
          </a:stretch>
        </p:blipFill>
        <p:spPr>
          <a:xfrm>
            <a:off x="251520" y="764703"/>
            <a:ext cx="3096344" cy="4787865"/>
          </a:xfrm>
          <a:prstGeom prst="rect">
            <a:avLst/>
          </a:prstGeom>
        </p:spPr>
      </p:pic>
      <p:sp>
        <p:nvSpPr>
          <p:cNvPr id="6" name="Прямоугольник 5"/>
          <p:cNvSpPr/>
          <p:nvPr/>
        </p:nvSpPr>
        <p:spPr>
          <a:xfrm>
            <a:off x="1" y="5517232"/>
            <a:ext cx="3347863" cy="1077218"/>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«Знакомьтесь, Джо </a:t>
            </a:r>
            <a:r>
              <a:rPr lang="ru-RU"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Блэк</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5076056" y="3645024"/>
            <a:ext cx="4067944" cy="954107"/>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«Интервью с вампиром»</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2647275" y="2204865"/>
            <a:ext cx="3849452" cy="584775"/>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«Бойцовский клуб»</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8" presetClass="entr" presetSubtype="0" ac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2.5"/>
                                          </p:val>
                                        </p:tav>
                                        <p:tav tm="100000">
                                          <p:val>
                                            <p:strVal val="#ppt_w"/>
                                          </p:val>
                                        </p:tav>
                                      </p:tavLst>
                                    </p:anim>
                                    <p:anim calcmode="lin" valueType="num">
                                      <p:cBhvr>
                                        <p:cTn id="14" dur="500" fill="hold"/>
                                        <p:tgtEl>
                                          <p:spTgt spid="5"/>
                                        </p:tgtEl>
                                        <p:attrNameLst>
                                          <p:attrName>ppt_h</p:attrName>
                                        </p:attrNameLst>
                                      </p:cBhvr>
                                      <p:tavLst>
                                        <p:tav tm="0">
                                          <p:val>
                                            <p:strVal val="#ppt_h*0.01"/>
                                          </p:val>
                                        </p:tav>
                                        <p:tav tm="100000">
                                          <p:val>
                                            <p:strVal val="#ppt_h"/>
                                          </p:val>
                                        </p:tav>
                                      </p:tavLst>
                                    </p:anim>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h+1"/>
                                          </p:val>
                                        </p:tav>
                                        <p:tav tm="100000">
                                          <p:val>
                                            <p:strVal val="#ppt_y"/>
                                          </p:val>
                                        </p:tav>
                                      </p:tavLst>
                                    </p:anim>
                                    <p:animEffect transition="in" filter="fade">
                                      <p:cBhvr>
                                        <p:cTn id="17" dur="500"/>
                                        <p:tgtEl>
                                          <p:spTgt spid="5"/>
                                        </p:tgtEl>
                                      </p:cBhvr>
                                    </p:animEffect>
                                  </p:childTnLst>
                                </p:cTn>
                              </p:par>
                              <p:par>
                                <p:cTn id="18" presetID="3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800" decel="100000"/>
                                        <p:tgtEl>
                                          <p:spTgt spid="6"/>
                                        </p:tgtEl>
                                      </p:cBhvr>
                                    </p:animEffect>
                                    <p:anim calcmode="lin" valueType="num">
                                      <p:cBhvr>
                                        <p:cTn id="21" dur="800" decel="100000" fill="hold"/>
                                        <p:tgtEl>
                                          <p:spTgt spid="6"/>
                                        </p:tgtEl>
                                        <p:attrNameLst>
                                          <p:attrName>style.rotation</p:attrName>
                                        </p:attrNameLst>
                                      </p:cBhvr>
                                      <p:tavLst>
                                        <p:tav tm="0">
                                          <p:val>
                                            <p:fltVal val="-90"/>
                                          </p:val>
                                        </p:tav>
                                        <p:tav tm="100000">
                                          <p:val>
                                            <p:fltVal val="0"/>
                                          </p:val>
                                        </p:tav>
                                      </p:tavLst>
                                    </p:anim>
                                    <p:anim calcmode="lin" valueType="num">
                                      <p:cBhvr>
                                        <p:cTn id="22" dur="800" decel="100000" fill="hold"/>
                                        <p:tgtEl>
                                          <p:spTgt spid="6"/>
                                        </p:tgtEl>
                                        <p:attrNameLst>
                                          <p:attrName>ppt_x</p:attrName>
                                        </p:attrNameLst>
                                      </p:cBhvr>
                                      <p:tavLst>
                                        <p:tav tm="0">
                                          <p:val>
                                            <p:strVal val="#ppt_x+0.4"/>
                                          </p:val>
                                        </p:tav>
                                        <p:tav tm="100000">
                                          <p:val>
                                            <p:strVal val="#ppt_x-0.05"/>
                                          </p:val>
                                        </p:tav>
                                      </p:tavLst>
                                    </p:anim>
                                    <p:anim calcmode="lin" valueType="num">
                                      <p:cBhvr>
                                        <p:cTn id="23" dur="800" decel="100000" fill="hold"/>
                                        <p:tgtEl>
                                          <p:spTgt spid="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6" fill="hold">
                            <p:stCondLst>
                              <p:cond delay="2000"/>
                            </p:stCondLst>
                            <p:childTnLst>
                              <p:par>
                                <p:cTn id="27" presetID="58" presetClass="entr" presetSubtype="0" accel="10000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strVal val="#ppt_w*2.5"/>
                                          </p:val>
                                        </p:tav>
                                        <p:tav tm="100000">
                                          <p:val>
                                            <p:strVal val="#ppt_w"/>
                                          </p:val>
                                        </p:tav>
                                      </p:tavLst>
                                    </p:anim>
                                    <p:anim calcmode="lin" valueType="num">
                                      <p:cBhvr>
                                        <p:cTn id="30" dur="500" fill="hold"/>
                                        <p:tgtEl>
                                          <p:spTgt spid="3"/>
                                        </p:tgtEl>
                                        <p:attrNameLst>
                                          <p:attrName>ppt_h</p:attrName>
                                        </p:attrNameLst>
                                      </p:cBhvr>
                                      <p:tavLst>
                                        <p:tav tm="0">
                                          <p:val>
                                            <p:strVal val="#ppt_h*0.01"/>
                                          </p:val>
                                        </p:tav>
                                        <p:tav tm="100000">
                                          <p:val>
                                            <p:strVal val="#ppt_h"/>
                                          </p:val>
                                        </p:tav>
                                      </p:tavLst>
                                    </p:anim>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h+1"/>
                                          </p:val>
                                        </p:tav>
                                        <p:tav tm="100000">
                                          <p:val>
                                            <p:strVal val="#ppt_y"/>
                                          </p:val>
                                        </p:tav>
                                      </p:tavLst>
                                    </p:anim>
                                    <p:animEffect transition="in" filter="fade">
                                      <p:cBhvr>
                                        <p:cTn id="33" dur="500"/>
                                        <p:tgtEl>
                                          <p:spTgt spid="3"/>
                                        </p:tgtEl>
                                      </p:cBhvr>
                                    </p:animEffect>
                                  </p:childTnLst>
                                </p:cTn>
                              </p:par>
                              <p:par>
                                <p:cTn id="34" presetID="3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800" decel="100000"/>
                                        <p:tgtEl>
                                          <p:spTgt spid="4"/>
                                        </p:tgtEl>
                                      </p:cBhvr>
                                    </p:animEffect>
                                    <p:anim calcmode="lin" valueType="num">
                                      <p:cBhvr>
                                        <p:cTn id="37" dur="800" decel="100000" fill="hold"/>
                                        <p:tgtEl>
                                          <p:spTgt spid="4"/>
                                        </p:tgtEl>
                                        <p:attrNameLst>
                                          <p:attrName>style.rotation</p:attrName>
                                        </p:attrNameLst>
                                      </p:cBhvr>
                                      <p:tavLst>
                                        <p:tav tm="0">
                                          <p:val>
                                            <p:fltVal val="-90"/>
                                          </p:val>
                                        </p:tav>
                                        <p:tav tm="100000">
                                          <p:val>
                                            <p:fltVal val="0"/>
                                          </p:val>
                                        </p:tav>
                                      </p:tavLst>
                                    </p:anim>
                                    <p:anim calcmode="lin" valueType="num">
                                      <p:cBhvr>
                                        <p:cTn id="38" dur="800" decel="100000" fill="hold"/>
                                        <p:tgtEl>
                                          <p:spTgt spid="4"/>
                                        </p:tgtEl>
                                        <p:attrNameLst>
                                          <p:attrName>ppt_x</p:attrName>
                                        </p:attrNameLst>
                                      </p:cBhvr>
                                      <p:tavLst>
                                        <p:tav tm="0">
                                          <p:val>
                                            <p:strVal val="#ppt_x+0.4"/>
                                          </p:val>
                                        </p:tav>
                                        <p:tav tm="100000">
                                          <p:val>
                                            <p:strVal val="#ppt_x-0.05"/>
                                          </p:val>
                                        </p:tav>
                                      </p:tavLst>
                                    </p:anim>
                                    <p:anim calcmode="lin" valueType="num">
                                      <p:cBhvr>
                                        <p:cTn id="39" dur="800" decel="100000" fill="hold"/>
                                        <p:tgtEl>
                                          <p:spTgt spid="4"/>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42" fill="hold">
                            <p:stCondLst>
                              <p:cond delay="3000"/>
                            </p:stCondLst>
                            <p:childTnLst>
                              <p:par>
                                <p:cTn id="43" presetID="58" presetClass="entr" presetSubtype="0" accel="10000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strVal val="#ppt_w*2.5"/>
                                          </p:val>
                                        </p:tav>
                                        <p:tav tm="100000">
                                          <p:val>
                                            <p:strVal val="#ppt_w"/>
                                          </p:val>
                                        </p:tav>
                                      </p:tavLst>
                                    </p:anim>
                                    <p:anim calcmode="lin" valueType="num">
                                      <p:cBhvr>
                                        <p:cTn id="46" dur="500" fill="hold"/>
                                        <p:tgtEl>
                                          <p:spTgt spid="7"/>
                                        </p:tgtEl>
                                        <p:attrNameLst>
                                          <p:attrName>ppt_h</p:attrName>
                                        </p:attrNameLst>
                                      </p:cBhvr>
                                      <p:tavLst>
                                        <p:tav tm="0">
                                          <p:val>
                                            <p:strVal val="#ppt_h*0.01"/>
                                          </p:val>
                                        </p:tav>
                                        <p:tav tm="100000">
                                          <p:val>
                                            <p:strVal val="#ppt_h"/>
                                          </p:val>
                                        </p:tav>
                                      </p:tavLst>
                                    </p:anim>
                                    <p:anim calcmode="lin" valueType="num">
                                      <p:cBhvr>
                                        <p:cTn id="47" dur="500" fill="hold"/>
                                        <p:tgtEl>
                                          <p:spTgt spid="7"/>
                                        </p:tgtEl>
                                        <p:attrNameLst>
                                          <p:attrName>ppt_x</p:attrName>
                                        </p:attrNameLst>
                                      </p:cBhvr>
                                      <p:tavLst>
                                        <p:tav tm="0">
                                          <p:val>
                                            <p:strVal val="#ppt_x"/>
                                          </p:val>
                                        </p:tav>
                                        <p:tav tm="100000">
                                          <p:val>
                                            <p:strVal val="#ppt_x"/>
                                          </p:val>
                                        </p:tav>
                                      </p:tavLst>
                                    </p:anim>
                                    <p:anim calcmode="lin" valueType="num">
                                      <p:cBhvr>
                                        <p:cTn id="48" dur="500" fill="hold"/>
                                        <p:tgtEl>
                                          <p:spTgt spid="7"/>
                                        </p:tgtEl>
                                        <p:attrNameLst>
                                          <p:attrName>ppt_y</p:attrName>
                                        </p:attrNameLst>
                                      </p:cBhvr>
                                      <p:tavLst>
                                        <p:tav tm="0">
                                          <p:val>
                                            <p:strVal val="#ppt_h+1"/>
                                          </p:val>
                                        </p:tav>
                                        <p:tav tm="100000">
                                          <p:val>
                                            <p:strVal val="#ppt_y"/>
                                          </p:val>
                                        </p:tav>
                                      </p:tavLst>
                                    </p:anim>
                                    <p:animEffect transition="in" filter="fade">
                                      <p:cBhvr>
                                        <p:cTn id="49" dur="500"/>
                                        <p:tgtEl>
                                          <p:spTgt spid="7"/>
                                        </p:tgtEl>
                                      </p:cBhvr>
                                    </p:animEffect>
                                  </p:childTnLst>
                                </p:cTn>
                              </p:par>
                              <p:par>
                                <p:cTn id="50" presetID="3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800" decel="100000"/>
                                        <p:tgtEl>
                                          <p:spTgt spid="8"/>
                                        </p:tgtEl>
                                      </p:cBhvr>
                                    </p:animEffect>
                                    <p:anim calcmode="lin" valueType="num">
                                      <p:cBhvr>
                                        <p:cTn id="53" dur="800" decel="100000" fill="hold"/>
                                        <p:tgtEl>
                                          <p:spTgt spid="8"/>
                                        </p:tgtEl>
                                        <p:attrNameLst>
                                          <p:attrName>style.rotation</p:attrName>
                                        </p:attrNameLst>
                                      </p:cBhvr>
                                      <p:tavLst>
                                        <p:tav tm="0">
                                          <p:val>
                                            <p:fltVal val="-90"/>
                                          </p:val>
                                        </p:tav>
                                        <p:tav tm="100000">
                                          <p:val>
                                            <p:fltVal val="0"/>
                                          </p:val>
                                        </p:tav>
                                      </p:tavLst>
                                    </p:anim>
                                    <p:anim calcmode="lin" valueType="num">
                                      <p:cBhvr>
                                        <p:cTn id="54" dur="800" decel="100000" fill="hold"/>
                                        <p:tgtEl>
                                          <p:spTgt spid="8"/>
                                        </p:tgtEl>
                                        <p:attrNameLst>
                                          <p:attrName>ppt_x</p:attrName>
                                        </p:attrNameLst>
                                      </p:cBhvr>
                                      <p:tavLst>
                                        <p:tav tm="0">
                                          <p:val>
                                            <p:strVal val="#ppt_x+0.4"/>
                                          </p:val>
                                        </p:tav>
                                        <p:tav tm="100000">
                                          <p:val>
                                            <p:strVal val="#ppt_x-0.05"/>
                                          </p:val>
                                        </p:tav>
                                      </p:tavLst>
                                    </p:anim>
                                    <p:anim calcmode="lin" valueType="num">
                                      <p:cBhvr>
                                        <p:cTn id="55" dur="800" decel="100000" fill="hold"/>
                                        <p:tgtEl>
                                          <p:spTgt spid="8"/>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4729500" cy="830997"/>
          </a:xfrm>
          <a:prstGeom prst="rect">
            <a:avLst/>
          </a:prstGeom>
          <a:noFill/>
        </p:spPr>
        <p:txBody>
          <a:bodyPr wrap="none" lIns="91440" tIns="45720" rIns="91440" bIns="45720">
            <a:spAutoFit/>
          </a:bodyPr>
          <a:lstStyle/>
          <a:p>
            <a:r>
              <a:rPr lang="ru-RU" sz="4800" dirty="0" smtClean="0"/>
              <a:t>Джулия </a:t>
            </a:r>
            <a:r>
              <a:rPr lang="ru-RU" sz="4800" dirty="0" err="1" smtClean="0"/>
              <a:t>Робертс</a:t>
            </a:r>
            <a:endParaRPr lang="ru-RU" sz="4800" dirty="0"/>
          </a:p>
        </p:txBody>
      </p:sp>
      <p:pic>
        <p:nvPicPr>
          <p:cNvPr id="3" name="Рисунок 2" descr="0012gr1.jpg"/>
          <p:cNvPicPr>
            <a:picLocks noChangeAspect="1"/>
          </p:cNvPicPr>
          <p:nvPr/>
        </p:nvPicPr>
        <p:blipFill>
          <a:blip r:embed="rId2" cstate="print"/>
          <a:stretch>
            <a:fillRect/>
          </a:stretch>
        </p:blipFill>
        <p:spPr>
          <a:xfrm>
            <a:off x="251520" y="836712"/>
            <a:ext cx="2952328" cy="4104456"/>
          </a:xfrm>
          <a:prstGeom prst="rect">
            <a:avLst/>
          </a:prstGeom>
        </p:spPr>
      </p:pic>
      <p:pic>
        <p:nvPicPr>
          <p:cNvPr id="5" name="Рисунок 4" descr="91.jpg"/>
          <p:cNvPicPr>
            <a:picLocks noChangeAspect="1"/>
          </p:cNvPicPr>
          <p:nvPr/>
        </p:nvPicPr>
        <p:blipFill>
          <a:blip r:embed="rId3" cstate="print"/>
          <a:stretch>
            <a:fillRect/>
          </a:stretch>
        </p:blipFill>
        <p:spPr>
          <a:xfrm>
            <a:off x="5143500" y="0"/>
            <a:ext cx="4000500" cy="2457450"/>
          </a:xfrm>
          <a:prstGeom prst="rect">
            <a:avLst/>
          </a:prstGeom>
        </p:spPr>
      </p:pic>
      <p:pic>
        <p:nvPicPr>
          <p:cNvPr id="7" name="Рисунок 6" descr="6a00d83451cc7469e201543724f8aa970c-500wi.jpg"/>
          <p:cNvPicPr>
            <a:picLocks noChangeAspect="1"/>
          </p:cNvPicPr>
          <p:nvPr/>
        </p:nvPicPr>
        <p:blipFill>
          <a:blip r:embed="rId4" cstate="print"/>
          <a:stretch>
            <a:fillRect/>
          </a:stretch>
        </p:blipFill>
        <p:spPr>
          <a:xfrm>
            <a:off x="2411760" y="1484784"/>
            <a:ext cx="3620766" cy="5373216"/>
          </a:xfrm>
          <a:prstGeom prst="rect">
            <a:avLst/>
          </a:prstGeom>
        </p:spPr>
      </p:pic>
      <p:sp>
        <p:nvSpPr>
          <p:cNvPr id="8" name="Прямоугольник 7"/>
          <p:cNvSpPr/>
          <p:nvPr/>
        </p:nvSpPr>
        <p:spPr>
          <a:xfrm>
            <a:off x="2771800" y="1052736"/>
            <a:ext cx="3326744" cy="1200329"/>
          </a:xfrm>
          <a:prstGeom prst="rect">
            <a:avLst/>
          </a:prstGeom>
          <a:noFill/>
        </p:spPr>
        <p:txBody>
          <a:bodyPr wrap="none" lIns="91440" tIns="45720" rIns="91440" bIns="45720">
            <a:sp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«Белоснежка: </a:t>
            </a:r>
            <a:endPar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Месть гномов»</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0" y="5013176"/>
            <a:ext cx="3730380" cy="523220"/>
          </a:xfrm>
          <a:prstGeom prst="rect">
            <a:avLst/>
          </a:prstGeom>
          <a:noFill/>
        </p:spPr>
        <p:txBody>
          <a:bodyPr wrap="non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«Сбежавшая невеста»</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5880414" y="2636912"/>
            <a:ext cx="3263586" cy="1077218"/>
          </a:xfrm>
          <a:prstGeom prst="rect">
            <a:avLst/>
          </a:prstGeom>
          <a:noFill/>
        </p:spPr>
        <p:txBody>
          <a:bodyPr wrap="non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«Одиннадцать </a:t>
            </a:r>
            <a:endPar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друзей </a:t>
            </a:r>
            <a:r>
              <a:rPr lang="ru-RU"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Оушена</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par>
                          <p:cTn id="15" fill="hold">
                            <p:stCondLst>
                              <p:cond delay="4000"/>
                            </p:stCondLst>
                            <p:childTnLst>
                              <p:par>
                                <p:cTn id="16" presetID="3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par>
                                <p:cTn id="28" presetID="3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800" decel="100000"/>
                                        <p:tgtEl>
                                          <p:spTgt spid="6"/>
                                        </p:tgtEl>
                                      </p:cBhvr>
                                    </p:animEffect>
                                    <p:anim calcmode="lin" valueType="num">
                                      <p:cBhvr>
                                        <p:cTn id="31" dur="800" decel="100000" fill="hold"/>
                                        <p:tgtEl>
                                          <p:spTgt spid="6"/>
                                        </p:tgtEl>
                                        <p:attrNameLst>
                                          <p:attrName>style.rotation</p:attrName>
                                        </p:attrNameLst>
                                      </p:cBhvr>
                                      <p:tavLst>
                                        <p:tav tm="0">
                                          <p:val>
                                            <p:fltVal val="-90"/>
                                          </p:val>
                                        </p:tav>
                                        <p:tav tm="100000">
                                          <p:val>
                                            <p:fltVal val="0"/>
                                          </p:val>
                                        </p:tav>
                                      </p:tavLst>
                                    </p:anim>
                                    <p:anim calcmode="lin" valueType="num">
                                      <p:cBhvr>
                                        <p:cTn id="32" dur="800" decel="100000" fill="hold"/>
                                        <p:tgtEl>
                                          <p:spTgt spid="6"/>
                                        </p:tgtEl>
                                        <p:attrNameLst>
                                          <p:attrName>ppt_x</p:attrName>
                                        </p:attrNameLst>
                                      </p:cBhvr>
                                      <p:tavLst>
                                        <p:tav tm="0">
                                          <p:val>
                                            <p:strVal val="#ppt_x+0.4"/>
                                          </p:val>
                                        </p:tav>
                                        <p:tav tm="100000">
                                          <p:val>
                                            <p:strVal val="#ppt_x-0.05"/>
                                          </p:val>
                                        </p:tav>
                                      </p:tavLst>
                                    </p:anim>
                                    <p:anim calcmode="lin" valueType="num">
                                      <p:cBhvr>
                                        <p:cTn id="33" dur="800" decel="100000" fill="hold"/>
                                        <p:tgtEl>
                                          <p:spTgt spid="6"/>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par>
                                <p:cTn id="40" presetID="3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800" decel="100000"/>
                                        <p:tgtEl>
                                          <p:spTgt spid="8"/>
                                        </p:tgtEl>
                                      </p:cBhvr>
                                    </p:animEffect>
                                    <p:anim calcmode="lin" valueType="num">
                                      <p:cBhvr>
                                        <p:cTn id="43" dur="800" decel="100000" fill="hold"/>
                                        <p:tgtEl>
                                          <p:spTgt spid="8"/>
                                        </p:tgtEl>
                                        <p:attrNameLst>
                                          <p:attrName>style.rotation</p:attrName>
                                        </p:attrNameLst>
                                      </p:cBhvr>
                                      <p:tavLst>
                                        <p:tav tm="0">
                                          <p:val>
                                            <p:fltVal val="-90"/>
                                          </p:val>
                                        </p:tav>
                                        <p:tav tm="100000">
                                          <p:val>
                                            <p:fltVal val="0"/>
                                          </p:val>
                                        </p:tav>
                                      </p:tavLst>
                                    </p:anim>
                                    <p:anim calcmode="lin" valueType="num">
                                      <p:cBhvr>
                                        <p:cTn id="44" dur="800" decel="100000" fill="hold"/>
                                        <p:tgtEl>
                                          <p:spTgt spid="8"/>
                                        </p:tgtEl>
                                        <p:attrNameLst>
                                          <p:attrName>ppt_x</p:attrName>
                                        </p:attrNameLst>
                                      </p:cBhvr>
                                      <p:tavLst>
                                        <p:tav tm="0">
                                          <p:val>
                                            <p:strVal val="#ppt_x+0.4"/>
                                          </p:val>
                                        </p:tav>
                                        <p:tav tm="100000">
                                          <p:val>
                                            <p:strVal val="#ppt_x-0.05"/>
                                          </p:val>
                                        </p:tav>
                                      </p:tavLst>
                                    </p:anim>
                                    <p:anim calcmode="lin" valueType="num">
                                      <p:cBhvr>
                                        <p:cTn id="45" dur="800" decel="100000" fill="hold"/>
                                        <p:tgtEl>
                                          <p:spTgt spid="8"/>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3" y="188640"/>
            <a:ext cx="3096344" cy="707886"/>
          </a:xfrm>
          <a:prstGeom prst="rect">
            <a:avLst/>
          </a:prstGeom>
          <a:noFill/>
        </p:spPr>
        <p:txBody>
          <a:bodyPr wrap="square" lIns="91440" tIns="45720" rIns="91440" bIns="45720">
            <a:spAutoFit/>
          </a:bodyPr>
          <a:lstStyle/>
          <a:p>
            <a:pPr algn="ct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Том </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Хэнкс</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168528.1020.A.jpg"/>
          <p:cNvPicPr>
            <a:picLocks noChangeAspect="1"/>
          </p:cNvPicPr>
          <p:nvPr/>
        </p:nvPicPr>
        <p:blipFill>
          <a:blip r:embed="rId2" cstate="print"/>
          <a:stretch>
            <a:fillRect/>
          </a:stretch>
        </p:blipFill>
        <p:spPr>
          <a:xfrm>
            <a:off x="395536" y="908720"/>
            <a:ext cx="3459112" cy="5112568"/>
          </a:xfrm>
          <a:prstGeom prst="rect">
            <a:avLst/>
          </a:prstGeom>
        </p:spPr>
      </p:pic>
      <p:sp>
        <p:nvSpPr>
          <p:cNvPr id="4" name="Прямоугольник 3"/>
          <p:cNvSpPr/>
          <p:nvPr/>
        </p:nvSpPr>
        <p:spPr>
          <a:xfrm>
            <a:off x="395537" y="6093296"/>
            <a:ext cx="3528392"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3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Форрест</a:t>
            </a: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Гамп</a:t>
            </a: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Рисунок 4" descr="wFTa4OwX6G0.jpg"/>
          <p:cNvPicPr>
            <a:picLocks noChangeAspect="1"/>
          </p:cNvPicPr>
          <p:nvPr/>
        </p:nvPicPr>
        <p:blipFill>
          <a:blip r:embed="rId3" cstate="print"/>
          <a:stretch>
            <a:fillRect/>
          </a:stretch>
        </p:blipFill>
        <p:spPr>
          <a:xfrm>
            <a:off x="5940152" y="0"/>
            <a:ext cx="3203848" cy="4926037"/>
          </a:xfrm>
          <a:prstGeom prst="rect">
            <a:avLst/>
          </a:prstGeom>
        </p:spPr>
      </p:pic>
      <p:pic>
        <p:nvPicPr>
          <p:cNvPr id="7" name="Рисунок 6" descr="arHOV.jpg"/>
          <p:cNvPicPr>
            <a:picLocks noChangeAspect="1"/>
          </p:cNvPicPr>
          <p:nvPr/>
        </p:nvPicPr>
        <p:blipFill>
          <a:blip r:embed="rId4" cstate="print"/>
          <a:stretch>
            <a:fillRect/>
          </a:stretch>
        </p:blipFill>
        <p:spPr>
          <a:xfrm>
            <a:off x="2699792" y="1916832"/>
            <a:ext cx="4032448" cy="3845024"/>
          </a:xfrm>
          <a:prstGeom prst="rect">
            <a:avLst/>
          </a:prstGeom>
        </p:spPr>
      </p:pic>
      <p:sp>
        <p:nvSpPr>
          <p:cNvPr id="6" name="Прямоугольник 5"/>
          <p:cNvSpPr/>
          <p:nvPr/>
        </p:nvSpPr>
        <p:spPr>
          <a:xfrm>
            <a:off x="5940152" y="5085184"/>
            <a:ext cx="3203848" cy="1077218"/>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«Зеленная миля»</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2583734" y="1052736"/>
            <a:ext cx="3976538" cy="923330"/>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«Терминал»</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par>
                          <p:cTn id="11" fill="hold">
                            <p:stCondLst>
                              <p:cond delay="1000"/>
                            </p:stCondLst>
                            <p:childTnLst>
                              <p:par>
                                <p:cTn id="12" presetID="58" presetClass="entr" presetSubtype="0" ac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2.5"/>
                                          </p:val>
                                        </p:tav>
                                        <p:tav tm="100000">
                                          <p:val>
                                            <p:strVal val="#ppt_w"/>
                                          </p:val>
                                        </p:tav>
                                      </p:tavLst>
                                    </p:anim>
                                    <p:anim calcmode="lin" valueType="num">
                                      <p:cBhvr>
                                        <p:cTn id="15" dur="500" fill="hold"/>
                                        <p:tgtEl>
                                          <p:spTgt spid="3"/>
                                        </p:tgtEl>
                                        <p:attrNameLst>
                                          <p:attrName>ppt_h</p:attrName>
                                        </p:attrNameLst>
                                      </p:cBhvr>
                                      <p:tavLst>
                                        <p:tav tm="0">
                                          <p:val>
                                            <p:strVal val="#ppt_h*0.01"/>
                                          </p:val>
                                        </p:tav>
                                        <p:tav tm="100000">
                                          <p:val>
                                            <p:strVal val="#ppt_h"/>
                                          </p:val>
                                        </p:tav>
                                      </p:tavLst>
                                    </p:anim>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h+1"/>
                                          </p:val>
                                        </p:tav>
                                        <p:tav tm="100000">
                                          <p:val>
                                            <p:strVal val="#ppt_y"/>
                                          </p:val>
                                        </p:tav>
                                      </p:tavLst>
                                    </p:anim>
                                    <p:animEffect transition="in" filter="fade">
                                      <p:cBhvr>
                                        <p:cTn id="18" dur="500"/>
                                        <p:tgtEl>
                                          <p:spTgt spid="3"/>
                                        </p:tgtEl>
                                      </p:cBhvr>
                                    </p:animEffect>
                                  </p:childTnLst>
                                </p:cTn>
                              </p:par>
                              <p:par>
                                <p:cTn id="19" presetID="3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800" decel="100000"/>
                                        <p:tgtEl>
                                          <p:spTgt spid="4"/>
                                        </p:tgtEl>
                                      </p:cBhvr>
                                    </p:animEffect>
                                    <p:anim calcmode="lin" valueType="num">
                                      <p:cBhvr>
                                        <p:cTn id="22" dur="800" decel="100000" fill="hold"/>
                                        <p:tgtEl>
                                          <p:spTgt spid="4"/>
                                        </p:tgtEl>
                                        <p:attrNameLst>
                                          <p:attrName>style.rotation</p:attrName>
                                        </p:attrNameLst>
                                      </p:cBhvr>
                                      <p:tavLst>
                                        <p:tav tm="0">
                                          <p:val>
                                            <p:fltVal val="-90"/>
                                          </p:val>
                                        </p:tav>
                                        <p:tav tm="100000">
                                          <p:val>
                                            <p:fltVal val="0"/>
                                          </p:val>
                                        </p:tav>
                                      </p:tavLst>
                                    </p:anim>
                                    <p:anim calcmode="lin" valueType="num">
                                      <p:cBhvr>
                                        <p:cTn id="23" dur="800" decel="100000" fill="hold"/>
                                        <p:tgtEl>
                                          <p:spTgt spid="4"/>
                                        </p:tgtEl>
                                        <p:attrNameLst>
                                          <p:attrName>ppt_x</p:attrName>
                                        </p:attrNameLst>
                                      </p:cBhvr>
                                      <p:tavLst>
                                        <p:tav tm="0">
                                          <p:val>
                                            <p:strVal val="#ppt_x+0.4"/>
                                          </p:val>
                                        </p:tav>
                                        <p:tav tm="100000">
                                          <p:val>
                                            <p:strVal val="#ppt_x-0.05"/>
                                          </p:val>
                                        </p:tav>
                                      </p:tavLst>
                                    </p:anim>
                                    <p:anim calcmode="lin" valueType="num">
                                      <p:cBhvr>
                                        <p:cTn id="24" dur="800" decel="100000" fill="hold"/>
                                        <p:tgtEl>
                                          <p:spTgt spid="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7" fill="hold">
                            <p:stCondLst>
                              <p:cond delay="2000"/>
                            </p:stCondLst>
                            <p:childTnLst>
                              <p:par>
                                <p:cTn id="28" presetID="58" presetClass="entr" presetSubtype="0" accel="10000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strVal val="#ppt_w*2.5"/>
                                          </p:val>
                                        </p:tav>
                                        <p:tav tm="100000">
                                          <p:val>
                                            <p:strVal val="#ppt_w"/>
                                          </p:val>
                                        </p:tav>
                                      </p:tavLst>
                                    </p:anim>
                                    <p:anim calcmode="lin" valueType="num">
                                      <p:cBhvr>
                                        <p:cTn id="31" dur="500" fill="hold"/>
                                        <p:tgtEl>
                                          <p:spTgt spid="5"/>
                                        </p:tgtEl>
                                        <p:attrNameLst>
                                          <p:attrName>ppt_h</p:attrName>
                                        </p:attrNameLst>
                                      </p:cBhvr>
                                      <p:tavLst>
                                        <p:tav tm="0">
                                          <p:val>
                                            <p:strVal val="#ppt_h*0.01"/>
                                          </p:val>
                                        </p:tav>
                                        <p:tav tm="100000">
                                          <p:val>
                                            <p:strVal val="#ppt_h"/>
                                          </p:val>
                                        </p:tav>
                                      </p:tavLst>
                                    </p:anim>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h+1"/>
                                          </p:val>
                                        </p:tav>
                                        <p:tav tm="100000">
                                          <p:val>
                                            <p:strVal val="#ppt_y"/>
                                          </p:val>
                                        </p:tav>
                                      </p:tavLst>
                                    </p:anim>
                                    <p:animEffect transition="in" filter="fade">
                                      <p:cBhvr>
                                        <p:cTn id="34" dur="500"/>
                                        <p:tgtEl>
                                          <p:spTgt spid="5"/>
                                        </p:tgtEl>
                                      </p:cBhvr>
                                    </p:animEffect>
                                  </p:childTnLst>
                                </p:cTn>
                              </p:par>
                              <p:par>
                                <p:cTn id="35" presetID="3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43" fill="hold">
                            <p:stCondLst>
                              <p:cond delay="3000"/>
                            </p:stCondLst>
                            <p:childTnLst>
                              <p:par>
                                <p:cTn id="44" presetID="58" presetClass="entr" presetSubtype="0" accel="10000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strVal val="#ppt_w*2.5"/>
                                          </p:val>
                                        </p:tav>
                                        <p:tav tm="100000">
                                          <p:val>
                                            <p:strVal val="#ppt_w"/>
                                          </p:val>
                                        </p:tav>
                                      </p:tavLst>
                                    </p:anim>
                                    <p:anim calcmode="lin" valueType="num">
                                      <p:cBhvr>
                                        <p:cTn id="47" dur="500" fill="hold"/>
                                        <p:tgtEl>
                                          <p:spTgt spid="7"/>
                                        </p:tgtEl>
                                        <p:attrNameLst>
                                          <p:attrName>ppt_h</p:attrName>
                                        </p:attrNameLst>
                                      </p:cBhvr>
                                      <p:tavLst>
                                        <p:tav tm="0">
                                          <p:val>
                                            <p:strVal val="#ppt_h*0.01"/>
                                          </p:val>
                                        </p:tav>
                                        <p:tav tm="100000">
                                          <p:val>
                                            <p:strVal val="#ppt_h"/>
                                          </p:val>
                                        </p:tav>
                                      </p:tavLst>
                                    </p:anim>
                                    <p:anim calcmode="lin" valueType="num">
                                      <p:cBhvr>
                                        <p:cTn id="48" dur="500" fill="hold"/>
                                        <p:tgtEl>
                                          <p:spTgt spid="7"/>
                                        </p:tgtEl>
                                        <p:attrNameLst>
                                          <p:attrName>ppt_x</p:attrName>
                                        </p:attrNameLst>
                                      </p:cBhvr>
                                      <p:tavLst>
                                        <p:tav tm="0">
                                          <p:val>
                                            <p:strVal val="#ppt_x"/>
                                          </p:val>
                                        </p:tav>
                                        <p:tav tm="100000">
                                          <p:val>
                                            <p:strVal val="#ppt_x"/>
                                          </p:val>
                                        </p:tav>
                                      </p:tavLst>
                                    </p:anim>
                                    <p:anim calcmode="lin" valueType="num">
                                      <p:cBhvr>
                                        <p:cTn id="49" dur="500" fill="hold"/>
                                        <p:tgtEl>
                                          <p:spTgt spid="7"/>
                                        </p:tgtEl>
                                        <p:attrNameLst>
                                          <p:attrName>ppt_y</p:attrName>
                                        </p:attrNameLst>
                                      </p:cBhvr>
                                      <p:tavLst>
                                        <p:tav tm="0">
                                          <p:val>
                                            <p:strVal val="#ppt_h+1"/>
                                          </p:val>
                                        </p:tav>
                                        <p:tav tm="100000">
                                          <p:val>
                                            <p:strVal val="#ppt_y"/>
                                          </p:val>
                                        </p:tav>
                                      </p:tavLst>
                                    </p:anim>
                                    <p:animEffect transition="in" filter="fade">
                                      <p:cBhvr>
                                        <p:cTn id="50" dur="500"/>
                                        <p:tgtEl>
                                          <p:spTgt spid="7"/>
                                        </p:tgtEl>
                                      </p:cBhvr>
                                    </p:animEffect>
                                  </p:childTnLst>
                                </p:cTn>
                              </p:par>
                              <p:par>
                                <p:cTn id="51" presetID="3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800" decel="100000"/>
                                        <p:tgtEl>
                                          <p:spTgt spid="8"/>
                                        </p:tgtEl>
                                      </p:cBhvr>
                                    </p:animEffect>
                                    <p:anim calcmode="lin" valueType="num">
                                      <p:cBhvr>
                                        <p:cTn id="54" dur="800" decel="100000" fill="hold"/>
                                        <p:tgtEl>
                                          <p:spTgt spid="8"/>
                                        </p:tgtEl>
                                        <p:attrNameLst>
                                          <p:attrName>style.rotation</p:attrName>
                                        </p:attrNameLst>
                                      </p:cBhvr>
                                      <p:tavLst>
                                        <p:tav tm="0">
                                          <p:val>
                                            <p:fltVal val="-90"/>
                                          </p:val>
                                        </p:tav>
                                        <p:tav tm="100000">
                                          <p:val>
                                            <p:fltVal val="0"/>
                                          </p:val>
                                        </p:tav>
                                      </p:tavLst>
                                    </p:anim>
                                    <p:anim calcmode="lin" valueType="num">
                                      <p:cBhvr>
                                        <p:cTn id="55" dur="800" decel="100000" fill="hold"/>
                                        <p:tgtEl>
                                          <p:spTgt spid="8"/>
                                        </p:tgtEl>
                                        <p:attrNameLst>
                                          <p:attrName>ppt_x</p:attrName>
                                        </p:attrNameLst>
                                      </p:cBhvr>
                                      <p:tavLst>
                                        <p:tav tm="0">
                                          <p:val>
                                            <p:strVal val="#ppt_x+0.4"/>
                                          </p:val>
                                        </p:tav>
                                        <p:tav tm="100000">
                                          <p:val>
                                            <p:strVal val="#ppt_x-0.05"/>
                                          </p:val>
                                        </p:tav>
                                      </p:tavLst>
                                    </p:anim>
                                    <p:anim calcmode="lin" valueType="num">
                                      <p:cBhvr>
                                        <p:cTn id="56" dur="800" decel="100000" fill="hold"/>
                                        <p:tgtEl>
                                          <p:spTgt spid="8"/>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3651641" cy="923330"/>
          </a:xfrm>
          <a:prstGeom prst="rect">
            <a:avLst/>
          </a:prstGeom>
          <a:noFill/>
        </p:spPr>
        <p:txBody>
          <a:bodyPr wrap="none" lIns="91440" tIns="45720" rIns="91440" bIns="45720">
            <a:spAutoFit/>
          </a:bodyPr>
          <a:lstStyle/>
          <a:p>
            <a:pPr algn="ctr"/>
            <a:r>
              <a:rPr lang="ru-RU"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Уилл</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Смит</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willsmith_mib.jpg"/>
          <p:cNvPicPr>
            <a:picLocks noChangeAspect="1"/>
          </p:cNvPicPr>
          <p:nvPr/>
        </p:nvPicPr>
        <p:blipFill>
          <a:blip r:embed="rId2" cstate="print"/>
          <a:stretch>
            <a:fillRect/>
          </a:stretch>
        </p:blipFill>
        <p:spPr>
          <a:xfrm>
            <a:off x="0" y="980728"/>
            <a:ext cx="5858278" cy="3456384"/>
          </a:xfrm>
          <a:prstGeom prst="rect">
            <a:avLst/>
          </a:prstGeom>
        </p:spPr>
      </p:pic>
      <p:sp>
        <p:nvSpPr>
          <p:cNvPr id="4" name="Прямоугольник 3"/>
          <p:cNvSpPr/>
          <p:nvPr/>
        </p:nvSpPr>
        <p:spPr>
          <a:xfrm>
            <a:off x="0" y="4437112"/>
            <a:ext cx="4427984" cy="1754326"/>
          </a:xfrm>
          <a:prstGeom prst="rect">
            <a:avLst/>
          </a:prstGeom>
          <a:noFill/>
        </p:spPr>
        <p:txBody>
          <a:bodyPr wrap="squar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«Люди в </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черном»</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Рисунок 4" descr="pic2.jpg"/>
          <p:cNvPicPr>
            <a:picLocks noChangeAspect="1"/>
          </p:cNvPicPr>
          <p:nvPr/>
        </p:nvPicPr>
        <p:blipFill>
          <a:blip r:embed="rId3" cstate="print"/>
          <a:stretch>
            <a:fillRect/>
          </a:stretch>
        </p:blipFill>
        <p:spPr>
          <a:xfrm>
            <a:off x="3810000" y="4005064"/>
            <a:ext cx="5334000" cy="3000375"/>
          </a:xfrm>
          <a:prstGeom prst="rect">
            <a:avLst/>
          </a:prstGeom>
        </p:spPr>
      </p:pic>
      <p:pic>
        <p:nvPicPr>
          <p:cNvPr id="7" name="Рисунок 6" descr="hancock_10.jpg"/>
          <p:cNvPicPr>
            <a:picLocks noChangeAspect="1"/>
          </p:cNvPicPr>
          <p:nvPr/>
        </p:nvPicPr>
        <p:blipFill>
          <a:blip r:embed="rId4" cstate="print"/>
          <a:stretch>
            <a:fillRect/>
          </a:stretch>
        </p:blipFill>
        <p:spPr>
          <a:xfrm>
            <a:off x="3851920" y="-1"/>
            <a:ext cx="5292080" cy="3528054"/>
          </a:xfrm>
          <a:prstGeom prst="rect">
            <a:avLst/>
          </a:prstGeom>
        </p:spPr>
      </p:pic>
      <p:sp>
        <p:nvSpPr>
          <p:cNvPr id="6" name="Прямоугольник 5"/>
          <p:cNvSpPr/>
          <p:nvPr/>
        </p:nvSpPr>
        <p:spPr>
          <a:xfrm>
            <a:off x="4067944" y="6093296"/>
            <a:ext cx="4462312" cy="923330"/>
          </a:xfrm>
          <a:prstGeom prst="rect">
            <a:avLst/>
          </a:prstGeom>
          <a:noFill/>
        </p:spPr>
        <p:txBody>
          <a:bodyPr wrap="non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«Я </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легенда»</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5959409" y="2636912"/>
            <a:ext cx="3184591" cy="923330"/>
          </a:xfrm>
          <a:prstGeom prst="rect">
            <a:avLst/>
          </a:prstGeom>
          <a:noFill/>
        </p:spPr>
        <p:txBody>
          <a:bodyPr wrap="non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Хенкок</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3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3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800" decel="100000"/>
                                        <p:tgtEl>
                                          <p:spTgt spid="8"/>
                                        </p:tgtEl>
                                      </p:cBhvr>
                                    </p:animEffect>
                                    <p:anim calcmode="lin" valueType="num">
                                      <p:cBhvr>
                                        <p:cTn id="32" dur="800" decel="100000" fill="hold"/>
                                        <p:tgtEl>
                                          <p:spTgt spid="8"/>
                                        </p:tgtEl>
                                        <p:attrNameLst>
                                          <p:attrName>style.rotation</p:attrName>
                                        </p:attrNameLst>
                                      </p:cBhvr>
                                      <p:tavLst>
                                        <p:tav tm="0">
                                          <p:val>
                                            <p:fltVal val="-90"/>
                                          </p:val>
                                        </p:tav>
                                        <p:tav tm="100000">
                                          <p:val>
                                            <p:fltVal val="0"/>
                                          </p:val>
                                        </p:tav>
                                      </p:tavLst>
                                    </p:anim>
                                    <p:anim calcmode="lin" valueType="num">
                                      <p:cBhvr>
                                        <p:cTn id="33" dur="800" decel="100000" fill="hold"/>
                                        <p:tgtEl>
                                          <p:spTgt spid="8"/>
                                        </p:tgtEl>
                                        <p:attrNameLst>
                                          <p:attrName>ppt_x</p:attrName>
                                        </p:attrNameLst>
                                      </p:cBhvr>
                                      <p:tavLst>
                                        <p:tav tm="0">
                                          <p:val>
                                            <p:strVal val="#ppt_x+0.4"/>
                                          </p:val>
                                        </p:tav>
                                        <p:tav tm="100000">
                                          <p:val>
                                            <p:strVal val="#ppt_x-0.05"/>
                                          </p:val>
                                        </p:tav>
                                      </p:tavLst>
                                    </p:anim>
                                    <p:anim calcmode="lin" valueType="num">
                                      <p:cBhvr>
                                        <p:cTn id="34" dur="800" decel="100000" fill="hold"/>
                                        <p:tgtEl>
                                          <p:spTgt spid="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par>
                                <p:cTn id="41" presetID="3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800" decel="100000"/>
                                        <p:tgtEl>
                                          <p:spTgt spid="6"/>
                                        </p:tgtEl>
                                      </p:cBhvr>
                                    </p:animEffect>
                                    <p:anim calcmode="lin" valueType="num">
                                      <p:cBhvr>
                                        <p:cTn id="44" dur="800" decel="100000" fill="hold"/>
                                        <p:tgtEl>
                                          <p:spTgt spid="6"/>
                                        </p:tgtEl>
                                        <p:attrNameLst>
                                          <p:attrName>style.rotation</p:attrName>
                                        </p:attrNameLst>
                                      </p:cBhvr>
                                      <p:tavLst>
                                        <p:tav tm="0">
                                          <p:val>
                                            <p:fltVal val="-90"/>
                                          </p:val>
                                        </p:tav>
                                        <p:tav tm="100000">
                                          <p:val>
                                            <p:fltVal val="0"/>
                                          </p:val>
                                        </p:tav>
                                      </p:tavLst>
                                    </p:anim>
                                    <p:anim calcmode="lin" valueType="num">
                                      <p:cBhvr>
                                        <p:cTn id="45" dur="800" decel="100000" fill="hold"/>
                                        <p:tgtEl>
                                          <p:spTgt spid="6"/>
                                        </p:tgtEl>
                                        <p:attrNameLst>
                                          <p:attrName>ppt_x</p:attrName>
                                        </p:attrNameLst>
                                      </p:cBhvr>
                                      <p:tavLst>
                                        <p:tav tm="0">
                                          <p:val>
                                            <p:strVal val="#ppt_x+0.4"/>
                                          </p:val>
                                        </p:tav>
                                        <p:tav tm="100000">
                                          <p:val>
                                            <p:strVal val="#ppt_x-0.05"/>
                                          </p:val>
                                        </p:tav>
                                      </p:tavLst>
                                    </p:anim>
                                    <p:anim calcmode="lin" valueType="num">
                                      <p:cBhvr>
                                        <p:cTn id="46" dur="800" decel="100000" fill="hold"/>
                                        <p:tgtEl>
                                          <p:spTgt spid="6"/>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47e4d8970c2.jpg"/>
          <p:cNvPicPr>
            <a:picLocks noChangeAspect="1"/>
          </p:cNvPicPr>
          <p:nvPr/>
        </p:nvPicPr>
        <p:blipFill>
          <a:blip r:embed="rId2" cstate="print"/>
          <a:stretch>
            <a:fillRect/>
          </a:stretch>
        </p:blipFill>
        <p:spPr>
          <a:xfrm>
            <a:off x="0" y="0"/>
            <a:ext cx="9144000" cy="6858000"/>
          </a:xfrm>
          <a:prstGeom prst="rect">
            <a:avLst/>
          </a:prstGeom>
        </p:spPr>
      </p:pic>
      <p:sp>
        <p:nvSpPr>
          <p:cNvPr id="4" name="Прямоугольник 3"/>
          <p:cNvSpPr/>
          <p:nvPr/>
        </p:nvSpPr>
        <p:spPr>
          <a:xfrm>
            <a:off x="157503" y="0"/>
            <a:ext cx="8829020" cy="6555641"/>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Итак наступает 2000 год и новое столетие вводит свои правила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Жизни. Люди погружаются  в мир технологий.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 вытащить их в реальную жизнь практически невозможно.</a:t>
            </a:r>
          </a:p>
          <a:p>
            <a:pPr algn="ctr"/>
            <a:endPar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Никто больше не  мечтает о большом и искреннем чувстве.</a:t>
            </a:r>
            <a:endPar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Настоящие  эмоции  меркнут на фоне ярких экранов.</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Теперь всем нужен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экшен</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сказки для взрослых.</a:t>
            </a:r>
          </a:p>
          <a:p>
            <a:pPr algn="ctr"/>
            <a:endPar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Кинематографисты, естественно, быстро подхватывают эту  волну</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коммерческим успехам нет счета.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04x_marvel_01.jpg"/>
          <p:cNvPicPr>
            <a:picLocks noChangeAspect="1"/>
          </p:cNvPicPr>
          <p:nvPr/>
        </p:nvPicPr>
        <p:blipFill>
          <a:blip r:embed="rId2" cstate="print"/>
          <a:stretch>
            <a:fillRect/>
          </a:stretch>
        </p:blipFill>
        <p:spPr>
          <a:xfrm>
            <a:off x="0" y="0"/>
            <a:ext cx="9144000" cy="6669360"/>
          </a:xfrm>
          <a:prstGeom prst="rect">
            <a:avLst/>
          </a:prstGeom>
        </p:spPr>
      </p:pic>
      <p:sp>
        <p:nvSpPr>
          <p:cNvPr id="3" name="Прямоугольник 2"/>
          <p:cNvSpPr/>
          <p:nvPr/>
        </p:nvSpPr>
        <p:spPr>
          <a:xfrm>
            <a:off x="-1" y="0"/>
            <a:ext cx="9144001" cy="6186309"/>
          </a:xfrm>
          <a:prstGeom prst="rect">
            <a:avLst/>
          </a:prstGeom>
          <a:noFill/>
        </p:spPr>
        <p:txBody>
          <a:bodyPr wrap="square" lIns="91440" tIns="45720" rIns="91440" bIns="45720">
            <a:spAutoFit/>
          </a:bodyPr>
          <a:lstStyle/>
          <a:p>
            <a:pPr algn="ctr"/>
            <a:r>
              <a:rPr lang="ru-RU" sz="36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Супергерои</a:t>
            </a: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 новая ветвь развития развлекательного </a:t>
            </a:r>
            <a:r>
              <a:rPr lang="ru-RU" sz="36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кинематогрофа</a:t>
            </a: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p>
          <a:p>
            <a:pPr algn="ct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Сюжет таких фильмов вращается вокруг </a:t>
            </a:r>
            <a:r>
              <a:rPr lang="ru-RU" sz="36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супергероев</a:t>
            </a: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имеющих сверхчеловеческие способности и предотвращающих различную опасность. Как известно, почти все фильмы про </a:t>
            </a:r>
            <a:r>
              <a:rPr lang="ru-RU" sz="36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супергероев</a:t>
            </a: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создаются по мотивам комиксов и относятся к жанру "</a:t>
            </a:r>
            <a:r>
              <a:rPr lang="ru-RU" sz="36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Экшен</a:t>
            </a: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p>
          <a:p>
            <a:pPr algn="ct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И студией-гигантом в этой сфере становиться всем известный «</a:t>
            </a:r>
            <a:r>
              <a:rPr lang="ru-RU" sz="36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Марвел</a:t>
            </a:r>
            <a:r>
              <a:rPr lang="ru-RU"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6855c496a8f9.jpg"/>
          <p:cNvPicPr>
            <a:picLocks noGrp="1" noChangeAspect="1"/>
          </p:cNvPicPr>
          <p:nvPr>
            <p:ph sz="quarter" idx="1"/>
          </p:nvPr>
        </p:nvPicPr>
        <p:blipFill>
          <a:blip r:embed="rId2" cstate="print"/>
          <a:stretch>
            <a:fillRect/>
          </a:stretch>
        </p:blipFill>
        <p:spPr>
          <a:xfrm>
            <a:off x="179512" y="188640"/>
            <a:ext cx="4392488" cy="6507390"/>
          </a:xfrm>
        </p:spPr>
      </p:pic>
      <p:sp>
        <p:nvSpPr>
          <p:cNvPr id="3" name="Текст 2"/>
          <p:cNvSpPr>
            <a:spLocks noGrp="1"/>
          </p:cNvSpPr>
          <p:nvPr>
            <p:ph type="body" idx="2"/>
          </p:nvPr>
        </p:nvSpPr>
        <p:spPr>
          <a:xfrm>
            <a:off x="4716016" y="836712"/>
            <a:ext cx="4050032" cy="5760640"/>
          </a:xfrm>
        </p:spPr>
        <p:txBody>
          <a:bodyPr>
            <a:no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2000 год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супергеройски</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открывает  фильм «Люди Х». Они — дети атомного века,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сверхлюди</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новое звено в цепи эволюции. Каждый из них был рождён в результате уникальной генетической мутации, наделившей их с детства необыкновенными способностями. В мире, где царят ненависть и предрассудки, мутанты — причуда науки и каприз природы. Этих изгоев ненавидят и боятся, те кто не способен понять и принять их индивидуальность. И всё же, несмотря на невежество и агрессивность масс, тысячи мутантов выживают.  </a:t>
            </a:r>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644008" y="260648"/>
            <a:ext cx="4118992" cy="576064"/>
          </a:xfrm>
        </p:spPr>
        <p:txBody>
          <a:bodyPr>
            <a:noAutofit/>
          </a:bodyPr>
          <a:lstStyle/>
          <a:p>
            <a:pPr algn="ctr"/>
            <a:r>
              <a:rPr lang="ru-RU" sz="4000" dirty="0" smtClean="0"/>
              <a:t>Люди Х</a:t>
            </a:r>
            <a:endParaRPr lang="ru-RU" sz="4000" dirty="0"/>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4"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from="(-#ppt_w/2)" to="(#ppt_x)" calcmode="lin" valueType="num">
                                      <p:cBhvr>
                                        <p:cTn id="11" dur="600" fill="hold">
                                          <p:stCondLst>
                                            <p:cond delay="0"/>
                                          </p:stCondLst>
                                        </p:cTn>
                                        <p:tgtEl>
                                          <p:spTgt spid="4"/>
                                        </p:tgtEl>
                                        <p:attrNameLst>
                                          <p:attrName>ppt_x</p:attrName>
                                        </p:attrNameLst>
                                      </p:cBhvr>
                                    </p:anim>
                                    <p:anim from="0" to="-1.0" calcmode="lin" valueType="num">
                                      <p:cBhvr>
                                        <p:cTn id="12" dur="200" decel="50000" autoRev="1" fill="hold">
                                          <p:stCondLst>
                                            <p:cond delay="600"/>
                                          </p:stCondLst>
                                        </p:cTn>
                                        <p:tgtEl>
                                          <p:spTgt spid="4"/>
                                        </p:tgtEl>
                                        <p:attrNameLst>
                                          <p:attrName>xshear</p:attrName>
                                        </p:attrNameLst>
                                      </p:cBhvr>
                                    </p:anim>
                                    <p:animScale>
                                      <p:cBhvr>
                                        <p:cTn id="13" dur="200" decel="100000" autoRev="1" fill="hold">
                                          <p:stCondLst>
                                            <p:cond delay="600"/>
                                          </p:stCondLst>
                                        </p:cTn>
                                        <p:tgtEl>
                                          <p:spTgt spid="4"/>
                                        </p:tgtEl>
                                      </p:cBhvr>
                                      <p:from x="100000" y="100000"/>
                                      <p:to x="80000" y="100000"/>
                                    </p:animScale>
                                    <p:anim by="(#ppt_h/3+#ppt_w*0.1)" calcmode="lin" valueType="num">
                                      <p:cBhvr additive="sum">
                                        <p:cTn id="14" dur="200" decel="100000" autoRev="1" fill="hold">
                                          <p:stCondLst>
                                            <p:cond delay="600"/>
                                          </p:stCondLst>
                                        </p:cTn>
                                        <p:tgtEl>
                                          <p:spTgt spid="4"/>
                                        </p:tgtEl>
                                        <p:attrNameLst>
                                          <p:attrName>ppt_x</p:attrName>
                                        </p:attrNameLst>
                                      </p:cBhvr>
                                    </p:anim>
                                  </p:childTnLst>
                                </p:cTn>
                              </p:par>
                            </p:childTnLst>
                          </p:cTn>
                        </p:par>
                        <p:par>
                          <p:cTn id="15" fill="hold">
                            <p:stCondLst>
                              <p:cond delay="3000"/>
                            </p:stCondLst>
                            <p:childTnLst>
                              <p:par>
                                <p:cTn id="16" presetID="2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332384"/>
          </a:xfrm>
        </p:spPr>
        <p:txBody>
          <a:bodyPr>
            <a:noAutofit/>
          </a:bodyPr>
          <a:lstStyle/>
          <a:p>
            <a:r>
              <a:rPr lang="ru-RU" sz="32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 все таки первым на сцену </a:t>
            </a:r>
            <a:r>
              <a:rPr lang="ru-RU" sz="32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супергероизма</a:t>
            </a:r>
            <a:r>
              <a:rPr lang="ru-RU" sz="32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вышел еще в далеком 1978 году всем известный «Супермен».</a:t>
            </a:r>
            <a:endParaRPr lang="ru-RU" sz="32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407445.jpg"/>
          <p:cNvPicPr>
            <a:picLocks noGrp="1" noChangeAspect="1"/>
          </p:cNvPicPr>
          <p:nvPr>
            <p:ph sz="half" idx="1"/>
          </p:nvPr>
        </p:nvPicPr>
        <p:blipFill>
          <a:blip r:embed="rId2" cstate="print"/>
          <a:stretch>
            <a:fillRect/>
          </a:stretch>
        </p:blipFill>
        <p:spPr>
          <a:xfrm>
            <a:off x="395536" y="1484784"/>
            <a:ext cx="3913114" cy="5112568"/>
          </a:xfrm>
        </p:spPr>
      </p:pic>
      <p:pic>
        <p:nvPicPr>
          <p:cNvPr id="6" name="Содержимое 5" descr="superman8ku7.jpg"/>
          <p:cNvPicPr>
            <a:picLocks noGrp="1" noChangeAspect="1"/>
          </p:cNvPicPr>
          <p:nvPr>
            <p:ph sz="half" idx="2"/>
          </p:nvPr>
        </p:nvPicPr>
        <p:blipFill>
          <a:blip r:embed="rId3" cstate="print"/>
          <a:stretch>
            <a:fillRect/>
          </a:stretch>
        </p:blipFill>
        <p:spPr>
          <a:xfrm>
            <a:off x="4644008" y="1484784"/>
            <a:ext cx="3888432" cy="5117534"/>
          </a:xfrm>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par>
                          <p:cTn id="11" fill="hold">
                            <p:stCondLst>
                              <p:cond delay="2000"/>
                            </p:stCondLst>
                            <p:childTnLst>
                              <p:par>
                                <p:cTn id="12" presetID="3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style.rotation</p:attrName>
                                        </p:attrNameLst>
                                      </p:cBhvr>
                                      <p:tavLst>
                                        <p:tav tm="0">
                                          <p:val>
                                            <p:fltVal val="720"/>
                                          </p:val>
                                        </p:tav>
                                        <p:tav tm="100000">
                                          <p:val>
                                            <p:fltVal val="0"/>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 calcmode="lin" valueType="num">
                                      <p:cBhvr>
                                        <p:cTn id="17"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224814404_1220142377_dark-knight-the-791119_1024.jpg"/>
          <p:cNvPicPr>
            <a:picLocks noGrp="1" noChangeAspect="1"/>
          </p:cNvPicPr>
          <p:nvPr>
            <p:ph sz="quarter" idx="1"/>
          </p:nvPr>
        </p:nvPicPr>
        <p:blipFill>
          <a:blip r:embed="rId2" cstate="print"/>
          <a:stretch>
            <a:fillRect/>
          </a:stretch>
        </p:blipFill>
        <p:spPr>
          <a:xfrm>
            <a:off x="0" y="0"/>
            <a:ext cx="9144000" cy="6858000"/>
          </a:xfrm>
        </p:spPr>
      </p:pic>
      <p:sp>
        <p:nvSpPr>
          <p:cNvPr id="3" name="Текст 2"/>
          <p:cNvSpPr>
            <a:spLocks noGrp="1"/>
          </p:cNvSpPr>
          <p:nvPr>
            <p:ph type="body" idx="2"/>
          </p:nvPr>
        </p:nvSpPr>
        <p:spPr>
          <a:xfrm>
            <a:off x="0" y="3861048"/>
            <a:ext cx="9144000" cy="2016224"/>
          </a:xfrm>
        </p:spPr>
        <p:txBody>
          <a:bodyPr>
            <a:noAutofit/>
          </a:bodyPr>
          <a:lstStyle/>
          <a:p>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Следующим стал -  великий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Бэтмен</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по сей день все знаю его имя – Брюс Вэйн, его темный  и загадочный город –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Готэм</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конечно же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бэтмобиль</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А Джокер – самый главный враг Темного рыцаря, стал  для многих любимым злодеем .</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2267744" y="0"/>
            <a:ext cx="6495256" cy="692696"/>
          </a:xfrm>
        </p:spPr>
        <p:txBody>
          <a:bodyPr>
            <a:noAutofit/>
          </a:bodyPr>
          <a:lstStyle/>
          <a:p>
            <a:r>
              <a:rPr lang="ru-RU" sz="40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Темный рыцарь</a:t>
            </a:r>
            <a:endParaRPr lang="ru-RU" sz="4000" b="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5326f870bc00c71bffd48b2b8590911bc5f6c107168356.jpg"/>
          <p:cNvPicPr>
            <a:picLocks noChangeAspect="1"/>
          </p:cNvPicPr>
          <p:nvPr/>
        </p:nvPicPr>
        <p:blipFill>
          <a:blip r:embed="rId2" cstate="print"/>
          <a:stretch>
            <a:fillRect/>
          </a:stretch>
        </p:blipFill>
        <p:spPr>
          <a:xfrm>
            <a:off x="0" y="0"/>
            <a:ext cx="3333541" cy="4628860"/>
          </a:xfrm>
          <a:prstGeom prst="rect">
            <a:avLst/>
          </a:prstGeom>
        </p:spPr>
      </p:pic>
      <p:pic>
        <p:nvPicPr>
          <p:cNvPr id="3" name="Рисунок 2" descr="76olybimf15nsqhogbii.jpg"/>
          <p:cNvPicPr>
            <a:picLocks noChangeAspect="1"/>
          </p:cNvPicPr>
          <p:nvPr/>
        </p:nvPicPr>
        <p:blipFill>
          <a:blip r:embed="rId3" cstate="print"/>
          <a:stretch>
            <a:fillRect/>
          </a:stretch>
        </p:blipFill>
        <p:spPr>
          <a:xfrm>
            <a:off x="5940152" y="2176579"/>
            <a:ext cx="3203848" cy="4681421"/>
          </a:xfrm>
          <a:prstGeom prst="rect">
            <a:avLst/>
          </a:prstGeom>
        </p:spPr>
      </p:pic>
      <p:sp>
        <p:nvSpPr>
          <p:cNvPr id="4" name="Прямоугольник 3"/>
          <p:cNvSpPr/>
          <p:nvPr/>
        </p:nvSpPr>
        <p:spPr>
          <a:xfrm>
            <a:off x="3203848" y="0"/>
            <a:ext cx="5940152" cy="923330"/>
          </a:xfrm>
          <a:prstGeom prst="rect">
            <a:avLst/>
          </a:prstGeom>
          <a:noFill/>
        </p:spPr>
        <p:txBody>
          <a:bodyPr wrap="square" lIns="91440" tIns="45720" rIns="91440" bIns="45720">
            <a:spAutoFit/>
          </a:bodyPr>
          <a:lstStyle/>
          <a:p>
            <a:pPr algn="ctr"/>
            <a:r>
              <a:rPr lang="ru-RU" sz="5400" b="1" dirty="0" smtClean="0"/>
              <a:t> </a:t>
            </a:r>
            <a:r>
              <a:rPr lang="ru-RU" sz="3200" b="1" dirty="0" smtClean="0"/>
              <a:t>Великий Чарли Чаплин</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3347865" y="980728"/>
            <a:ext cx="5796136" cy="1015663"/>
          </a:xfrm>
          <a:prstGeom prst="rect">
            <a:avLst/>
          </a:prstGeom>
          <a:noFill/>
        </p:spPr>
        <p:txBody>
          <a:bodyPr wrap="square" lIns="91440" tIns="45720" rIns="91440" bIns="45720">
            <a:spAutoFit/>
          </a:bodyPr>
          <a:lstStyle/>
          <a:p>
            <a:pPr algn="ctr"/>
            <a:r>
              <a:rPr lang="ru-RU" sz="2000" dirty="0" smtClean="0"/>
              <a:t>У любого человека это имя ассоциируется с кинематографом. Чарли стал олицетворением самого кино, его символом, его легендой...</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3275856" y="1988840"/>
            <a:ext cx="2664296" cy="2554545"/>
          </a:xfrm>
          <a:prstGeom prst="rect">
            <a:avLst/>
          </a:prstGeom>
          <a:noFill/>
        </p:spPr>
        <p:txBody>
          <a:bodyPr wrap="square" lIns="91440" tIns="45720" rIns="91440" bIns="45720">
            <a:spAutoFit/>
          </a:bodyPr>
          <a:lstStyle/>
          <a:p>
            <a:pPr algn="ctr"/>
            <a:r>
              <a:rPr lang="ru-RU" sz="2000" dirty="0" smtClean="0"/>
              <a:t>Его фильмы, снятые почти в начале века, мы смотрим до сих пор. Первая картина с участием Чаплина "Зарабатывая на жизнь" появилась в</a:t>
            </a:r>
            <a:endParaRPr lang="ru-RU" sz="5400" dirty="0" smtClean="0"/>
          </a:p>
          <a:p>
            <a:pPr algn="ctr"/>
            <a:r>
              <a:rPr lang="ru-RU" sz="2000" b="0" cap="none" spc="0" dirty="0" smtClean="0">
                <a:ln w="18415" cmpd="sng">
                  <a:solidFill>
                    <a:srgbClr val="FFFFFF"/>
                  </a:solidFill>
                  <a:prstDash val="solid"/>
                </a:ln>
                <a:solidFill>
                  <a:srgbClr val="FFFFFF"/>
                </a:solidFill>
              </a:rPr>
              <a:t>1977 году.</a:t>
            </a:r>
            <a:endParaRPr lang="ru-RU" sz="2000" b="0" cap="none" spc="0" dirty="0">
              <a:ln w="18415" cmpd="sng">
                <a:solidFill>
                  <a:srgbClr val="FFFFFF"/>
                </a:solidFill>
                <a:prstDash val="solid"/>
              </a:ln>
              <a:solidFill>
                <a:srgbClr val="FFFFFF"/>
              </a:solidFill>
            </a:endParaRPr>
          </a:p>
        </p:txBody>
      </p:sp>
      <p:sp>
        <p:nvSpPr>
          <p:cNvPr id="7" name="Прямоугольник 6"/>
          <p:cNvSpPr/>
          <p:nvPr/>
        </p:nvSpPr>
        <p:spPr>
          <a:xfrm>
            <a:off x="0" y="4581128"/>
            <a:ext cx="5940152" cy="1938992"/>
          </a:xfrm>
          <a:prstGeom prst="rect">
            <a:avLst/>
          </a:prstGeom>
          <a:noFill/>
        </p:spPr>
        <p:txBody>
          <a:bodyPr wrap="square" lIns="91440" tIns="45720" rIns="91440" bIns="45720">
            <a:spAutoFit/>
          </a:bodyPr>
          <a:lstStyle/>
          <a:p>
            <a:pPr algn="ctr"/>
            <a:r>
              <a:rPr lang="ru-RU" sz="2000" dirty="0" smtClean="0"/>
              <a:t>Но не ее герой принес Чаплину всемирную славу, а новый, появившийся чуть позже, для которого актер придумал свой облик-маску - шляпу-котелок, черные усики, тросточку, большущие башмаки, нелепую походку. У этого персонажа будет уже и свое постоянное имя - Чарли.</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par>
                                <p:cTn id="12" presetID="34" presetClass="emph" presetSubtype="0" fill="hold" grpId="1" nodeType="with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par>
                          <p:cTn id="18" fill="hold">
                            <p:stCondLst>
                              <p:cond delay="1350"/>
                            </p:stCondLst>
                            <p:childTnLst>
                              <p:par>
                                <p:cTn id="19" presetID="53"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1850"/>
                            </p:stCondLst>
                            <p:childTnLst>
                              <p:par>
                                <p:cTn id="35" presetID="23" presetClass="entr" presetSubtype="16"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childTnLst>
                                </p:cTn>
                              </p:par>
                              <p:par>
                                <p:cTn id="39" presetID="53"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Xup4TvfFX77ZR9KY8sva3G5MjXsxrn.jpg"/>
          <p:cNvPicPr>
            <a:picLocks noGrp="1" noChangeAspect="1"/>
          </p:cNvPicPr>
          <p:nvPr>
            <p:ph sz="quarter" idx="1"/>
          </p:nvPr>
        </p:nvPicPr>
        <p:blipFill>
          <a:blip r:embed="rId2" cstate="print"/>
          <a:stretch>
            <a:fillRect/>
          </a:stretch>
        </p:blipFill>
        <p:spPr>
          <a:xfrm>
            <a:off x="323528" y="260648"/>
            <a:ext cx="4824536" cy="6336704"/>
          </a:xfrm>
        </p:spPr>
      </p:pic>
      <p:sp>
        <p:nvSpPr>
          <p:cNvPr id="3" name="Текст 2"/>
          <p:cNvSpPr>
            <a:spLocks noGrp="1"/>
          </p:cNvSpPr>
          <p:nvPr>
            <p:ph type="body" idx="2"/>
          </p:nvPr>
        </p:nvSpPr>
        <p:spPr>
          <a:xfrm>
            <a:off x="5364088" y="1268760"/>
            <a:ext cx="3401960" cy="5112568"/>
          </a:xfrm>
        </p:spPr>
        <p:txBody>
          <a:bodyPr>
            <a:normAutofit fontScale="92500" lnSpcReduction="10000"/>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Первым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супергероем</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уже ХХ</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века стал  -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Спадермен</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Еще вчера Питер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Паркер</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был обычным школьником, которого все считали неудачником и занудой, но в один прекрасный день с ним происходит чудо. Питера кусает паук-мутант, после чего с нескладным юношей происходит фантастическая метаморфоза! Невероятным образом обостряются все его чувства. Он обретает огромную силу и ловкость, а главное, умение лазать по стенам и выбрасывать прочную как сталь паутину! Так Питер начинает новую жизнь в образе таинственного Человека-паука, спасителя людей и грозы преступного мира.</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220072" y="457200"/>
            <a:ext cx="3542928" cy="811560"/>
          </a:xfrm>
        </p:spPr>
        <p:txBody>
          <a:bodyPr>
            <a:normAutofit/>
          </a:bodyPr>
          <a:lstStyle/>
          <a:p>
            <a:r>
              <a:rPr lang="ru-RU" sz="4400" dirty="0" err="1" smtClean="0"/>
              <a:t>Спайдермен</a:t>
            </a:r>
            <a:endParaRPr lang="ru-RU" sz="4400" dirty="0"/>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4"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from="(-#ppt_w/2)" to="(#ppt_x)" calcmode="lin" valueType="num">
                                      <p:cBhvr>
                                        <p:cTn id="11" dur="600" fill="hold">
                                          <p:stCondLst>
                                            <p:cond delay="0"/>
                                          </p:stCondLst>
                                        </p:cTn>
                                        <p:tgtEl>
                                          <p:spTgt spid="4"/>
                                        </p:tgtEl>
                                        <p:attrNameLst>
                                          <p:attrName>ppt_x</p:attrName>
                                        </p:attrNameLst>
                                      </p:cBhvr>
                                    </p:anim>
                                    <p:anim from="0" to="-1.0" calcmode="lin" valueType="num">
                                      <p:cBhvr>
                                        <p:cTn id="12" dur="200" decel="50000" autoRev="1" fill="hold">
                                          <p:stCondLst>
                                            <p:cond delay="600"/>
                                          </p:stCondLst>
                                        </p:cTn>
                                        <p:tgtEl>
                                          <p:spTgt spid="4"/>
                                        </p:tgtEl>
                                        <p:attrNameLst>
                                          <p:attrName>xshear</p:attrName>
                                        </p:attrNameLst>
                                      </p:cBhvr>
                                    </p:anim>
                                    <p:animScale>
                                      <p:cBhvr>
                                        <p:cTn id="13" dur="200" decel="100000" autoRev="1" fill="hold">
                                          <p:stCondLst>
                                            <p:cond delay="600"/>
                                          </p:stCondLst>
                                        </p:cTn>
                                        <p:tgtEl>
                                          <p:spTgt spid="4"/>
                                        </p:tgtEl>
                                      </p:cBhvr>
                                      <p:from x="100000" y="100000"/>
                                      <p:to x="80000" y="100000"/>
                                    </p:animScale>
                                    <p:anim by="(#ppt_h/3+#ppt_w*0.1)" calcmode="lin" valueType="num">
                                      <p:cBhvr additive="sum">
                                        <p:cTn id="14" dur="200" decel="100000" autoRev="1" fill="hold">
                                          <p:stCondLst>
                                            <p:cond delay="600"/>
                                          </p:stCondLst>
                                        </p:cTn>
                                        <p:tgtEl>
                                          <p:spTgt spid="4"/>
                                        </p:tgtEl>
                                        <p:attrNameLst>
                                          <p:attrName>ppt_x</p:attrName>
                                        </p:attrNameLst>
                                      </p:cBhvr>
                                    </p:anim>
                                  </p:childTnLst>
                                </p:cTn>
                              </p:par>
                            </p:childTnLst>
                          </p:cTn>
                        </p:par>
                        <p:par>
                          <p:cTn id="15" fill="hold">
                            <p:stCondLst>
                              <p:cond delay="3000"/>
                            </p:stCondLst>
                            <p:childTnLst>
                              <p:par>
                                <p:cTn id="16" presetID="3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800" decel="100000"/>
                                        <p:tgtEl>
                                          <p:spTgt spid="3">
                                            <p:txEl>
                                              <p:pRg st="0" end="0"/>
                                            </p:txEl>
                                          </p:spTgt>
                                        </p:tgtEl>
                                      </p:cBhvr>
                                    </p:animEffect>
                                    <p:anim calcmode="lin" valueType="num">
                                      <p:cBhvr>
                                        <p:cTn id="19"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poster3.jpg"/>
          <p:cNvPicPr>
            <a:picLocks noGrp="1" noChangeAspect="1"/>
          </p:cNvPicPr>
          <p:nvPr>
            <p:ph sz="quarter" idx="1"/>
          </p:nvPr>
        </p:nvPicPr>
        <p:blipFill>
          <a:blip r:embed="rId2" cstate="print"/>
          <a:stretch>
            <a:fillRect/>
          </a:stretch>
        </p:blipFill>
        <p:spPr>
          <a:xfrm>
            <a:off x="251520" y="260648"/>
            <a:ext cx="5328592" cy="6408712"/>
          </a:xfrm>
        </p:spPr>
      </p:pic>
      <p:sp>
        <p:nvSpPr>
          <p:cNvPr id="3" name="Текст 2"/>
          <p:cNvSpPr>
            <a:spLocks noGrp="1"/>
          </p:cNvSpPr>
          <p:nvPr>
            <p:ph type="body" idx="2"/>
          </p:nvPr>
        </p:nvSpPr>
        <p:spPr>
          <a:xfrm>
            <a:off x="5868144" y="980728"/>
            <a:ext cx="2897904" cy="5400600"/>
          </a:xfrm>
        </p:spPr>
        <p:txBody>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Следующей командой спасителей мира во всем мире стала  - «Фантастическая четверка».</a:t>
            </a:r>
          </a:p>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Четыре астронавта в далеком космосе попали под действие неизвестных лучей и приобрели каждый свою отдельную </a:t>
            </a:r>
            <a:r>
              <a:rPr lang="ru-RU"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суперспособность</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b="1" dirty="0" smtClean="0"/>
              <a:t> </a:t>
            </a:r>
            <a:endParaRPr lang="ru-RU" dirty="0"/>
          </a:p>
        </p:txBody>
      </p:sp>
      <p:sp>
        <p:nvSpPr>
          <p:cNvPr id="4" name="Заголовок 3"/>
          <p:cNvSpPr>
            <a:spLocks noGrp="1"/>
          </p:cNvSpPr>
          <p:nvPr>
            <p:ph type="title"/>
          </p:nvPr>
        </p:nvSpPr>
        <p:spPr>
          <a:xfrm>
            <a:off x="5796136" y="0"/>
            <a:ext cx="2966864" cy="836712"/>
          </a:xfrm>
        </p:spPr>
        <p:txBody>
          <a:bodyPr>
            <a:noAutofit/>
          </a:bodyPr>
          <a:lstStyle/>
          <a:p>
            <a:pPr algn="ctr"/>
            <a:r>
              <a:rPr lang="ru-RU" sz="2800" dirty="0" smtClean="0"/>
              <a:t>Фантастическая Четверка</a:t>
            </a:r>
            <a:endParaRPr lang="ru-RU" sz="2800" dirty="0"/>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4"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from="(-#ppt_w/2)" to="(#ppt_x)" calcmode="lin" valueType="num">
                                      <p:cBhvr>
                                        <p:cTn id="11" dur="600" fill="hold">
                                          <p:stCondLst>
                                            <p:cond delay="0"/>
                                          </p:stCondLst>
                                        </p:cTn>
                                        <p:tgtEl>
                                          <p:spTgt spid="4"/>
                                        </p:tgtEl>
                                        <p:attrNameLst>
                                          <p:attrName>ppt_x</p:attrName>
                                        </p:attrNameLst>
                                      </p:cBhvr>
                                    </p:anim>
                                    <p:anim from="0" to="-1.0" calcmode="lin" valueType="num">
                                      <p:cBhvr>
                                        <p:cTn id="12" dur="200" decel="50000" autoRev="1" fill="hold">
                                          <p:stCondLst>
                                            <p:cond delay="600"/>
                                          </p:stCondLst>
                                        </p:cTn>
                                        <p:tgtEl>
                                          <p:spTgt spid="4"/>
                                        </p:tgtEl>
                                        <p:attrNameLst>
                                          <p:attrName>xshear</p:attrName>
                                        </p:attrNameLst>
                                      </p:cBhvr>
                                    </p:anim>
                                    <p:animScale>
                                      <p:cBhvr>
                                        <p:cTn id="13" dur="200" decel="100000" autoRev="1" fill="hold">
                                          <p:stCondLst>
                                            <p:cond delay="600"/>
                                          </p:stCondLst>
                                        </p:cTn>
                                        <p:tgtEl>
                                          <p:spTgt spid="4"/>
                                        </p:tgtEl>
                                      </p:cBhvr>
                                      <p:from x="100000" y="100000"/>
                                      <p:to x="80000" y="100000"/>
                                    </p:animScale>
                                    <p:anim by="(#ppt_h/3+#ppt_w*0.1)" calcmode="lin" valueType="num">
                                      <p:cBhvr additive="sum">
                                        <p:cTn id="14" dur="200" decel="100000" autoRev="1" fill="hold">
                                          <p:stCondLst>
                                            <p:cond delay="600"/>
                                          </p:stCondLst>
                                        </p:cTn>
                                        <p:tgtEl>
                                          <p:spTgt spid="4"/>
                                        </p:tgtEl>
                                        <p:attrNameLst>
                                          <p:attrName>ppt_x</p:attrName>
                                        </p:attrNameLst>
                                      </p:cBhvr>
                                    </p:anim>
                                  </p:childTnLst>
                                </p:cTn>
                              </p:par>
                              <p:par>
                                <p:cTn id="15" presetID="28"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5000" fill="hold"/>
                                        <p:tgtEl>
                                          <p:spTgt spid="3">
                                            <p:txEl>
                                              <p:pRg st="0" end="0"/>
                                            </p:txEl>
                                          </p:spTgt>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5000" fill="hold"/>
                                        <p:tgtEl>
                                          <p:spTgt spid="3">
                                            <p:txEl>
                                              <p:pRg st="1" end="1"/>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5148064" y="1484784"/>
            <a:ext cx="3617984" cy="4896544"/>
          </a:xfrm>
        </p:spPr>
        <p:txBody>
          <a:bodyPr>
            <a:norm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 конечно же всеми любимый  и многоуважаемый – «Железный Человек». Миллиардер изобретатель Тони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Старк</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Он умен, богат, красив и уверен в себе. Девушки мечтают быть  с таким, как он. Парни мечтают быть таким, как он. Но про таких говорят, что главная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суперсила</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это ум и деньги. Тогда  каждый может  достичь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суперспособностей</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если захочет.</a:t>
            </a:r>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076056" y="457200"/>
            <a:ext cx="3686944" cy="1066800"/>
          </a:xfrm>
        </p:spPr>
        <p:txBody>
          <a:bodyPr>
            <a:noAutofit/>
          </a:bodyPr>
          <a:lstStyle/>
          <a:p>
            <a:pPr algn="ctr"/>
            <a:r>
              <a:rPr lang="ru-RU" sz="3600" dirty="0" smtClean="0"/>
              <a:t>Железный человек</a:t>
            </a:r>
            <a:endParaRPr lang="ru-RU" sz="3600" dirty="0"/>
          </a:p>
        </p:txBody>
      </p:sp>
      <p:pic>
        <p:nvPicPr>
          <p:cNvPr id="7" name="Содержимое 6" descr="BxcIlN7MR_c.jpg"/>
          <p:cNvPicPr>
            <a:picLocks noGrp="1" noChangeAspect="1"/>
          </p:cNvPicPr>
          <p:nvPr>
            <p:ph sz="quarter" idx="1"/>
          </p:nvPr>
        </p:nvPicPr>
        <p:blipFill>
          <a:blip r:embed="rId2" cstate="print"/>
          <a:stretch>
            <a:fillRect/>
          </a:stretch>
        </p:blipFill>
        <p:spPr>
          <a:xfrm>
            <a:off x="323527" y="260648"/>
            <a:ext cx="4680521" cy="6192688"/>
          </a:xfr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34"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from="(-#ppt_w/2)" to="(#ppt_x)" calcmode="lin" valueType="num">
                                      <p:cBhvr>
                                        <p:cTn id="11" dur="600" fill="hold">
                                          <p:stCondLst>
                                            <p:cond delay="0"/>
                                          </p:stCondLst>
                                        </p:cTn>
                                        <p:tgtEl>
                                          <p:spTgt spid="4"/>
                                        </p:tgtEl>
                                        <p:attrNameLst>
                                          <p:attrName>ppt_x</p:attrName>
                                        </p:attrNameLst>
                                      </p:cBhvr>
                                    </p:anim>
                                    <p:anim from="0" to="-1.0" calcmode="lin" valueType="num">
                                      <p:cBhvr>
                                        <p:cTn id="12" dur="200" decel="50000" autoRev="1" fill="hold">
                                          <p:stCondLst>
                                            <p:cond delay="600"/>
                                          </p:stCondLst>
                                        </p:cTn>
                                        <p:tgtEl>
                                          <p:spTgt spid="4"/>
                                        </p:tgtEl>
                                        <p:attrNameLst>
                                          <p:attrName>xshear</p:attrName>
                                        </p:attrNameLst>
                                      </p:cBhvr>
                                    </p:anim>
                                    <p:animScale>
                                      <p:cBhvr>
                                        <p:cTn id="13" dur="200" decel="100000" autoRev="1" fill="hold">
                                          <p:stCondLst>
                                            <p:cond delay="600"/>
                                          </p:stCondLst>
                                        </p:cTn>
                                        <p:tgtEl>
                                          <p:spTgt spid="4"/>
                                        </p:tgtEl>
                                      </p:cBhvr>
                                      <p:from x="100000" y="100000"/>
                                      <p:to x="80000" y="100000"/>
                                    </p:animScale>
                                    <p:anim by="(#ppt_h/3+#ppt_w*0.1)" calcmode="lin" valueType="num">
                                      <p:cBhvr additive="sum">
                                        <p:cTn id="14" dur="200" decel="100000" autoRev="1" fill="hold">
                                          <p:stCondLst>
                                            <p:cond delay="600"/>
                                          </p:stCondLst>
                                        </p:cTn>
                                        <p:tgtEl>
                                          <p:spTgt spid="4"/>
                                        </p:tgtEl>
                                        <p:attrNameLst>
                                          <p:attrName>ppt_x</p:attrName>
                                        </p:attrNameLst>
                                      </p:cBhvr>
                                    </p:anim>
                                  </p:childTnLst>
                                </p:cTn>
                              </p:par>
                            </p:childTnLst>
                          </p:cTn>
                        </p:par>
                        <p:par>
                          <p:cTn id="15" fill="hold">
                            <p:stCondLst>
                              <p:cond delay="3000"/>
                            </p:stCondLst>
                            <p:childTnLst>
                              <p:par>
                                <p:cTn id="16" presetID="3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800" decel="100000"/>
                                        <p:tgtEl>
                                          <p:spTgt spid="3">
                                            <p:txEl>
                                              <p:pRg st="0" end="0"/>
                                            </p:txEl>
                                          </p:spTgt>
                                        </p:tgtEl>
                                      </p:cBhvr>
                                    </p:animEffect>
                                    <p:anim calcmode="lin" valueType="num">
                                      <p:cBhvr>
                                        <p:cTn id="19"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Thor-2011-Hindi-Dubbed-Movie-Watch-Online.jpg"/>
          <p:cNvPicPr>
            <a:picLocks noGrp="1" noChangeAspect="1"/>
          </p:cNvPicPr>
          <p:nvPr>
            <p:ph sz="quarter" idx="1"/>
          </p:nvPr>
        </p:nvPicPr>
        <p:blipFill>
          <a:blip r:embed="rId2" cstate="print"/>
          <a:stretch>
            <a:fillRect/>
          </a:stretch>
        </p:blipFill>
        <p:spPr>
          <a:xfrm>
            <a:off x="179512" y="188640"/>
            <a:ext cx="4392488" cy="6504260"/>
          </a:xfrm>
        </p:spPr>
      </p:pic>
      <p:sp>
        <p:nvSpPr>
          <p:cNvPr id="3" name="Текст 2"/>
          <p:cNvSpPr>
            <a:spLocks noGrp="1"/>
          </p:cNvSpPr>
          <p:nvPr>
            <p:ph type="body" idx="2"/>
          </p:nvPr>
        </p:nvSpPr>
        <p:spPr>
          <a:xfrm>
            <a:off x="4788024" y="1124744"/>
            <a:ext cx="3978024" cy="5112568"/>
          </a:xfrm>
        </p:spPr>
        <p:txBody>
          <a:bodyPr>
            <a:no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 иногда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супергероями</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не становятся, а рождаются. Два сводных брата растут вместе с самого младенчества, но во взрослой жизни они становятся  врагами. Эпическое приключение происходит как на нашей планете Земля, так и в вымышленном королевстве богов Асгарде. В центре истории — Могучий Тор, сильный, но высокомерный воин, чьи безрассудные поступки возрождают древнюю войну в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Асгарде</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860032" y="457200"/>
            <a:ext cx="3902968" cy="739552"/>
          </a:xfrm>
        </p:spPr>
        <p:txBody>
          <a:bodyPr>
            <a:noAutofit/>
          </a:bodyPr>
          <a:lstStyle/>
          <a:p>
            <a:pPr algn="ctr"/>
            <a:r>
              <a:rPr lang="ru-RU" sz="6600" dirty="0" smtClean="0"/>
              <a:t>Тор</a:t>
            </a:r>
            <a:endParaRPr lang="ru-RU" sz="6600" dirty="0"/>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4"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from="(-#ppt_w/2)" to="(#ppt_x)" calcmode="lin" valueType="num">
                                      <p:cBhvr>
                                        <p:cTn id="11" dur="600" fill="hold">
                                          <p:stCondLst>
                                            <p:cond delay="0"/>
                                          </p:stCondLst>
                                        </p:cTn>
                                        <p:tgtEl>
                                          <p:spTgt spid="4"/>
                                        </p:tgtEl>
                                        <p:attrNameLst>
                                          <p:attrName>ppt_x</p:attrName>
                                        </p:attrNameLst>
                                      </p:cBhvr>
                                    </p:anim>
                                    <p:anim from="0" to="-1.0" calcmode="lin" valueType="num">
                                      <p:cBhvr>
                                        <p:cTn id="12" dur="200" decel="50000" autoRev="1" fill="hold">
                                          <p:stCondLst>
                                            <p:cond delay="600"/>
                                          </p:stCondLst>
                                        </p:cTn>
                                        <p:tgtEl>
                                          <p:spTgt spid="4"/>
                                        </p:tgtEl>
                                        <p:attrNameLst>
                                          <p:attrName>xshear</p:attrName>
                                        </p:attrNameLst>
                                      </p:cBhvr>
                                    </p:anim>
                                    <p:animScale>
                                      <p:cBhvr>
                                        <p:cTn id="13" dur="200" decel="100000" autoRev="1" fill="hold">
                                          <p:stCondLst>
                                            <p:cond delay="600"/>
                                          </p:stCondLst>
                                        </p:cTn>
                                        <p:tgtEl>
                                          <p:spTgt spid="4"/>
                                        </p:tgtEl>
                                      </p:cBhvr>
                                      <p:from x="100000" y="100000"/>
                                      <p:to x="80000" y="100000"/>
                                    </p:animScale>
                                    <p:anim by="(#ppt_h/3+#ppt_w*0.1)" calcmode="lin" valueType="num">
                                      <p:cBhvr additive="sum">
                                        <p:cTn id="14" dur="200" decel="100000" autoRev="1" fill="hold">
                                          <p:stCondLst>
                                            <p:cond delay="600"/>
                                          </p:stCondLst>
                                        </p:cTn>
                                        <p:tgtEl>
                                          <p:spTgt spid="4"/>
                                        </p:tgtEl>
                                        <p:attrNameLst>
                                          <p:attrName>ppt_x</p:attrName>
                                        </p:attrNameLst>
                                      </p:cBhvr>
                                    </p:anim>
                                  </p:childTnLst>
                                </p:cTn>
                              </p:par>
                            </p:childTnLst>
                          </p:cTn>
                        </p:par>
                        <p:par>
                          <p:cTn id="15" fill="hold">
                            <p:stCondLst>
                              <p:cond delay="3000"/>
                            </p:stCondLst>
                            <p:childTnLst>
                              <p:par>
                                <p:cTn id="16" presetID="2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0syPARkWin4.jpg"/>
          <p:cNvPicPr>
            <a:picLocks noGrp="1" noChangeAspect="1"/>
          </p:cNvPicPr>
          <p:nvPr>
            <p:ph sz="quarter" idx="1"/>
          </p:nvPr>
        </p:nvPicPr>
        <p:blipFill>
          <a:blip r:embed="rId2" cstate="print"/>
          <a:stretch>
            <a:fillRect/>
          </a:stretch>
        </p:blipFill>
        <p:spPr>
          <a:xfrm>
            <a:off x="395536" y="188639"/>
            <a:ext cx="4824536" cy="6432715"/>
          </a:xfrm>
        </p:spPr>
      </p:pic>
      <p:sp>
        <p:nvSpPr>
          <p:cNvPr id="3" name="Текст 2"/>
          <p:cNvSpPr>
            <a:spLocks noGrp="1"/>
          </p:cNvSpPr>
          <p:nvPr>
            <p:ph type="body" idx="2"/>
          </p:nvPr>
        </p:nvSpPr>
        <p:spPr>
          <a:xfrm>
            <a:off x="5436096" y="1196752"/>
            <a:ext cx="3329952" cy="5328592"/>
          </a:xfrm>
        </p:spPr>
        <p:txBody>
          <a:bodyPr>
            <a:normAutofit fontScale="85000" lnSpcReduction="10000"/>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Загадочно названный фильм  - «Первый мститель» вышел на широкие экраны в 2011 году. Почему первый было понятно, потому что именно Капитан  Америка в истории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супергероев</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был первым (действия происходили во времена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мировой войны). Но почему мститель? Еще никому не было ясно…</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Стив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Роджерс</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добровольно соглашается принять участие в эксперименте, который превратит его в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суперсолдата</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известного как Первый мститель.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Роджерс</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вступает в вооруженные силы США вместе с Баки Барнсом и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Пегги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Картер, чтобы бороться с враждебной организацией ГИДРА, которой управляет безжалостный Красный Череп.</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364088" y="404664"/>
            <a:ext cx="3398912" cy="864096"/>
          </a:xfrm>
        </p:spPr>
        <p:txBody>
          <a:bodyPr>
            <a:noAutofit/>
          </a:bodyPr>
          <a:lstStyle/>
          <a:p>
            <a:pPr algn="ctr"/>
            <a:r>
              <a:rPr lang="ru-RU" sz="4000" dirty="0" smtClean="0"/>
              <a:t>Первый мститель</a:t>
            </a:r>
            <a:endParaRPr lang="ru-RU" sz="4000" dirty="0"/>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4"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from="(-#ppt_w/2)" to="(#ppt_x)" calcmode="lin" valueType="num">
                                      <p:cBhvr>
                                        <p:cTn id="11" dur="600" fill="hold">
                                          <p:stCondLst>
                                            <p:cond delay="0"/>
                                          </p:stCondLst>
                                        </p:cTn>
                                        <p:tgtEl>
                                          <p:spTgt spid="4"/>
                                        </p:tgtEl>
                                        <p:attrNameLst>
                                          <p:attrName>ppt_x</p:attrName>
                                        </p:attrNameLst>
                                      </p:cBhvr>
                                    </p:anim>
                                    <p:anim from="0" to="-1.0" calcmode="lin" valueType="num">
                                      <p:cBhvr>
                                        <p:cTn id="12" dur="200" decel="50000" autoRev="1" fill="hold">
                                          <p:stCondLst>
                                            <p:cond delay="600"/>
                                          </p:stCondLst>
                                        </p:cTn>
                                        <p:tgtEl>
                                          <p:spTgt spid="4"/>
                                        </p:tgtEl>
                                        <p:attrNameLst>
                                          <p:attrName>xshear</p:attrName>
                                        </p:attrNameLst>
                                      </p:cBhvr>
                                    </p:anim>
                                    <p:animScale>
                                      <p:cBhvr>
                                        <p:cTn id="13" dur="200" decel="100000" autoRev="1" fill="hold">
                                          <p:stCondLst>
                                            <p:cond delay="600"/>
                                          </p:stCondLst>
                                        </p:cTn>
                                        <p:tgtEl>
                                          <p:spTgt spid="4"/>
                                        </p:tgtEl>
                                      </p:cBhvr>
                                      <p:from x="100000" y="100000"/>
                                      <p:to x="80000" y="100000"/>
                                    </p:animScale>
                                    <p:anim by="(#ppt_h/3+#ppt_w*0.1)" calcmode="lin" valueType="num">
                                      <p:cBhvr additive="sum">
                                        <p:cTn id="14" dur="200" decel="100000" autoRev="1" fill="hold">
                                          <p:stCondLst>
                                            <p:cond delay="600"/>
                                          </p:stCondLst>
                                        </p:cTn>
                                        <p:tgtEl>
                                          <p:spTgt spid="4"/>
                                        </p:tgtEl>
                                        <p:attrNameLst>
                                          <p:attrName>ppt_x</p:attrName>
                                        </p:attrNameLst>
                                      </p:cBhvr>
                                    </p:anim>
                                  </p:childTnLst>
                                </p:cTn>
                              </p:par>
                            </p:childTnLst>
                          </p:cTn>
                        </p:par>
                        <p:par>
                          <p:cTn id="15" fill="hold">
                            <p:stCondLst>
                              <p:cond delay="3000"/>
                            </p:stCondLst>
                            <p:childTnLst>
                              <p:par>
                                <p:cTn id="16" presetID="2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0" fill="hold">
                            <p:stCondLst>
                              <p:cond delay="3500"/>
                            </p:stCondLst>
                            <p:childTnLst>
                              <p:par>
                                <p:cTn id="21" presetID="23" presetClass="entr" presetSubtype="16"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nQDgQc61WI.jpg"/>
          <p:cNvPicPr>
            <a:picLocks noChangeAspect="1"/>
          </p:cNvPicPr>
          <p:nvPr/>
        </p:nvPicPr>
        <p:blipFill>
          <a:blip r:embed="rId2" cstate="print"/>
          <a:stretch>
            <a:fillRect/>
          </a:stretch>
        </p:blipFill>
        <p:spPr>
          <a:xfrm>
            <a:off x="0" y="0"/>
            <a:ext cx="9144000" cy="6841463"/>
          </a:xfrm>
          <a:prstGeom prst="rect">
            <a:avLst/>
          </a:prstGeom>
        </p:spPr>
      </p:pic>
      <p:sp>
        <p:nvSpPr>
          <p:cNvPr id="3" name="Прямоугольник 2"/>
          <p:cNvSpPr/>
          <p:nvPr/>
        </p:nvSpPr>
        <p:spPr>
          <a:xfrm>
            <a:off x="-1" y="0"/>
            <a:ext cx="9144001" cy="1815882"/>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Студия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Марвел</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собирает лучших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супергероев</a:t>
            </a:r>
            <a:endPar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 одну команду. И все ради спасения человечества, над ним нависла огромная опасность -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Прямоугольник 3"/>
          <p:cNvSpPr/>
          <p:nvPr/>
        </p:nvSpPr>
        <p:spPr>
          <a:xfrm>
            <a:off x="0" y="5373216"/>
            <a:ext cx="9144000" cy="954107"/>
          </a:xfrm>
          <a:prstGeom prst="rect">
            <a:avLst/>
          </a:prstGeom>
          <a:noFill/>
        </p:spPr>
        <p:txBody>
          <a:bodyPr wrap="square" lIns="91440" tIns="45720" rIns="91440" bIns="45720">
            <a:spAutoFit/>
          </a:bodyPr>
          <a:lstStyle/>
          <a:p>
            <a:pPr algn="ct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Локи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Брат Тора и бог с неисчерпаемой силой решил поработить человеческий мир.</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9896" y="0"/>
            <a:ext cx="10163808"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команду «Мстителей» вошли:</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Рисунок 4" descr="UAhCTQxHQx4.jpg"/>
          <p:cNvPicPr>
            <a:picLocks noChangeAspect="1"/>
          </p:cNvPicPr>
          <p:nvPr/>
        </p:nvPicPr>
        <p:blipFill>
          <a:blip r:embed="rId2" cstate="print"/>
          <a:stretch>
            <a:fillRect/>
          </a:stretch>
        </p:blipFill>
        <p:spPr>
          <a:xfrm>
            <a:off x="179512" y="692696"/>
            <a:ext cx="4248472" cy="1931179"/>
          </a:xfrm>
          <a:prstGeom prst="rect">
            <a:avLst/>
          </a:prstGeom>
        </p:spPr>
      </p:pic>
      <p:sp>
        <p:nvSpPr>
          <p:cNvPr id="6" name="Прямоугольник 5"/>
          <p:cNvSpPr/>
          <p:nvPr/>
        </p:nvSpPr>
        <p:spPr>
          <a:xfrm>
            <a:off x="2339753" y="548680"/>
            <a:ext cx="2232247" cy="707886"/>
          </a:xfrm>
          <a:prstGeom prst="rect">
            <a:avLst/>
          </a:prstGeom>
          <a:noFill/>
        </p:spPr>
        <p:txBody>
          <a:bodyPr wrap="square" lIns="91440" tIns="45720" rIns="91440" bIns="45720">
            <a:spAutoFit/>
          </a:bodyPr>
          <a:lstStyle/>
          <a:p>
            <a:pPr algn="ctr"/>
            <a:r>
              <a:rPr lang="ru-RU"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Сокол</a:t>
            </a:r>
            <a:endParaRPr lang="ru-RU"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 name="Рисунок 6" descr="Scarlett-Johansson3.jpg"/>
          <p:cNvPicPr>
            <a:picLocks noChangeAspect="1"/>
          </p:cNvPicPr>
          <p:nvPr/>
        </p:nvPicPr>
        <p:blipFill>
          <a:blip r:embed="rId3" cstate="print"/>
          <a:stretch>
            <a:fillRect/>
          </a:stretch>
        </p:blipFill>
        <p:spPr>
          <a:xfrm>
            <a:off x="179512" y="2708920"/>
            <a:ext cx="2376264" cy="3962665"/>
          </a:xfrm>
          <a:prstGeom prst="rect">
            <a:avLst/>
          </a:prstGeom>
        </p:spPr>
      </p:pic>
      <p:pic>
        <p:nvPicPr>
          <p:cNvPr id="9" name="Рисунок 8" descr="UqjP00Gswbo.jpg"/>
          <p:cNvPicPr>
            <a:picLocks noChangeAspect="1"/>
          </p:cNvPicPr>
          <p:nvPr/>
        </p:nvPicPr>
        <p:blipFill>
          <a:blip r:embed="rId4" cstate="print"/>
          <a:stretch>
            <a:fillRect/>
          </a:stretch>
        </p:blipFill>
        <p:spPr>
          <a:xfrm>
            <a:off x="2699792" y="2708920"/>
            <a:ext cx="1872208" cy="3960440"/>
          </a:xfrm>
          <a:prstGeom prst="rect">
            <a:avLst/>
          </a:prstGeom>
        </p:spPr>
      </p:pic>
      <p:sp>
        <p:nvSpPr>
          <p:cNvPr id="10" name="Прямоугольник 9"/>
          <p:cNvSpPr/>
          <p:nvPr/>
        </p:nvSpPr>
        <p:spPr>
          <a:xfrm>
            <a:off x="2771800" y="2708920"/>
            <a:ext cx="1656184" cy="707886"/>
          </a:xfrm>
          <a:prstGeom prst="rect">
            <a:avLst/>
          </a:prstGeom>
          <a:noFill/>
        </p:spPr>
        <p:txBody>
          <a:bodyPr wrap="square" lIns="91440" tIns="45720" rIns="91440" bIns="45720">
            <a:spAutoFit/>
          </a:bodyPr>
          <a:lstStyle/>
          <a:p>
            <a:pPr algn="ctr"/>
            <a:r>
              <a:rPr lang="ru-RU" sz="40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Халк</a:t>
            </a:r>
            <a:endParaRPr lang="ru-RU"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Прямоугольник 7"/>
          <p:cNvSpPr/>
          <p:nvPr/>
        </p:nvSpPr>
        <p:spPr>
          <a:xfrm>
            <a:off x="-180528" y="6021288"/>
            <a:ext cx="3240360" cy="584775"/>
          </a:xfrm>
          <a:prstGeom prst="rect">
            <a:avLst/>
          </a:prstGeom>
          <a:noFill/>
        </p:spPr>
        <p:txBody>
          <a:bodyPr wrap="square" lIns="91440" tIns="45720" rIns="91440" bIns="45720">
            <a:spAutoFit/>
          </a:bodyPr>
          <a:lstStyle/>
          <a:p>
            <a:pPr algn="ctr"/>
            <a:r>
              <a:rPr lang="ru-RU"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Черная Вдова</a:t>
            </a:r>
            <a:endParaRPr lang="ru-RU"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 name="Рисунок 10" descr="MAN-FX-0011C.jpg"/>
          <p:cNvPicPr>
            <a:picLocks noChangeAspect="1"/>
          </p:cNvPicPr>
          <p:nvPr/>
        </p:nvPicPr>
        <p:blipFill>
          <a:blip r:embed="rId5" cstate="print"/>
          <a:stretch>
            <a:fillRect/>
          </a:stretch>
        </p:blipFill>
        <p:spPr>
          <a:xfrm>
            <a:off x="4572000" y="692695"/>
            <a:ext cx="4176464" cy="1946699"/>
          </a:xfrm>
          <a:prstGeom prst="rect">
            <a:avLst/>
          </a:prstGeom>
        </p:spPr>
      </p:pic>
      <p:sp>
        <p:nvSpPr>
          <p:cNvPr id="12" name="Прямоугольник 11"/>
          <p:cNvSpPr/>
          <p:nvPr/>
        </p:nvSpPr>
        <p:spPr>
          <a:xfrm>
            <a:off x="6732240" y="548680"/>
            <a:ext cx="2160240" cy="923330"/>
          </a:xfrm>
          <a:prstGeom prst="rect">
            <a:avLst/>
          </a:prstGeom>
          <a:noFill/>
        </p:spPr>
        <p:txBody>
          <a:bodyPr wrap="squar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Т</a:t>
            </a: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ор</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 name="Рисунок 13" descr="20071222_ironman.jpg"/>
          <p:cNvPicPr>
            <a:picLocks noChangeAspect="1"/>
          </p:cNvPicPr>
          <p:nvPr/>
        </p:nvPicPr>
        <p:blipFill>
          <a:blip r:embed="rId6" cstate="print"/>
          <a:stretch>
            <a:fillRect/>
          </a:stretch>
        </p:blipFill>
        <p:spPr>
          <a:xfrm>
            <a:off x="4644009" y="2708920"/>
            <a:ext cx="2088231" cy="3960440"/>
          </a:xfrm>
          <a:prstGeom prst="rect">
            <a:avLst/>
          </a:prstGeom>
        </p:spPr>
      </p:pic>
      <p:sp>
        <p:nvSpPr>
          <p:cNvPr id="15" name="Прямоугольник 14"/>
          <p:cNvSpPr/>
          <p:nvPr/>
        </p:nvSpPr>
        <p:spPr>
          <a:xfrm>
            <a:off x="4572000" y="5445224"/>
            <a:ext cx="2448272" cy="1077218"/>
          </a:xfrm>
          <a:prstGeom prst="rect">
            <a:avLst/>
          </a:prstGeom>
          <a:noFill/>
        </p:spPr>
        <p:txBody>
          <a:bodyPr wrap="square" lIns="91440" tIns="45720" rIns="91440" bIns="45720">
            <a:spAutoFit/>
          </a:bodyPr>
          <a:lstStyle/>
          <a:p>
            <a:pPr algn="ctr"/>
            <a:r>
              <a:rPr lang="ru-RU"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Железный Человек</a:t>
            </a:r>
            <a:endParaRPr lang="ru-RU"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 name="Рисунок 16" descr="OzYdd47tGls.jpg"/>
          <p:cNvPicPr>
            <a:picLocks noChangeAspect="1"/>
          </p:cNvPicPr>
          <p:nvPr/>
        </p:nvPicPr>
        <p:blipFill>
          <a:blip r:embed="rId7" cstate="print"/>
          <a:stretch>
            <a:fillRect/>
          </a:stretch>
        </p:blipFill>
        <p:spPr>
          <a:xfrm>
            <a:off x="6876256" y="2708920"/>
            <a:ext cx="2088232" cy="3960440"/>
          </a:xfrm>
          <a:prstGeom prst="rect">
            <a:avLst/>
          </a:prstGeom>
        </p:spPr>
      </p:pic>
      <p:sp>
        <p:nvSpPr>
          <p:cNvPr id="18" name="Прямоугольник 17"/>
          <p:cNvSpPr/>
          <p:nvPr/>
        </p:nvSpPr>
        <p:spPr>
          <a:xfrm>
            <a:off x="6732240" y="5733256"/>
            <a:ext cx="2411759" cy="1077218"/>
          </a:xfrm>
          <a:prstGeom prst="rect">
            <a:avLst/>
          </a:prstGeom>
          <a:noFill/>
        </p:spPr>
        <p:txBody>
          <a:bodyPr wrap="square" lIns="91440" tIns="45720" rIns="91440" bIns="45720">
            <a:spAutoFit/>
          </a:bodyPr>
          <a:lstStyle/>
          <a:p>
            <a:pPr algn="ctr"/>
            <a:r>
              <a:rPr lang="ru-RU"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Капитан Америка</a:t>
            </a:r>
            <a:endParaRPr lang="ru-RU"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3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800" decel="100000"/>
                                        <p:tgtEl>
                                          <p:spTgt spid="6"/>
                                        </p:tgtEl>
                                      </p:cBhvr>
                                    </p:animEffect>
                                    <p:anim calcmode="lin" valueType="num">
                                      <p:cBhvr>
                                        <p:cTn id="18" dur="800" decel="100000" fill="hold"/>
                                        <p:tgtEl>
                                          <p:spTgt spid="6"/>
                                        </p:tgtEl>
                                        <p:attrNameLst>
                                          <p:attrName>style.rotation</p:attrName>
                                        </p:attrNameLst>
                                      </p:cBhvr>
                                      <p:tavLst>
                                        <p:tav tm="0">
                                          <p:val>
                                            <p:fltVal val="-90"/>
                                          </p:val>
                                        </p:tav>
                                        <p:tav tm="100000">
                                          <p:val>
                                            <p:fltVal val="0"/>
                                          </p:val>
                                        </p:tav>
                                      </p:tavLst>
                                    </p:anim>
                                    <p:anim calcmode="lin" valueType="num">
                                      <p:cBhvr>
                                        <p:cTn id="19" dur="800" decel="100000" fill="hold"/>
                                        <p:tgtEl>
                                          <p:spTgt spid="6"/>
                                        </p:tgtEl>
                                        <p:attrNameLst>
                                          <p:attrName>ppt_x</p:attrName>
                                        </p:attrNameLst>
                                      </p:cBhvr>
                                      <p:tavLst>
                                        <p:tav tm="0">
                                          <p:val>
                                            <p:strVal val="#ppt_x+0.4"/>
                                          </p:val>
                                        </p:tav>
                                        <p:tav tm="100000">
                                          <p:val>
                                            <p:strVal val="#ppt_x-0.05"/>
                                          </p:val>
                                        </p:tav>
                                      </p:tavLst>
                                    </p:anim>
                                    <p:anim calcmode="lin" valueType="num">
                                      <p:cBhvr>
                                        <p:cTn id="20" dur="800" decel="100000" fill="hold"/>
                                        <p:tgtEl>
                                          <p:spTgt spid="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par>
                                <p:cTn id="27" presetID="3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800" decel="100000"/>
                                        <p:tgtEl>
                                          <p:spTgt spid="12"/>
                                        </p:tgtEl>
                                      </p:cBhvr>
                                    </p:animEffect>
                                    <p:anim calcmode="lin" valueType="num">
                                      <p:cBhvr>
                                        <p:cTn id="30" dur="800" decel="100000" fill="hold"/>
                                        <p:tgtEl>
                                          <p:spTgt spid="12"/>
                                        </p:tgtEl>
                                        <p:attrNameLst>
                                          <p:attrName>style.rotation</p:attrName>
                                        </p:attrNameLst>
                                      </p:cBhvr>
                                      <p:tavLst>
                                        <p:tav tm="0">
                                          <p:val>
                                            <p:fltVal val="-90"/>
                                          </p:val>
                                        </p:tav>
                                        <p:tav tm="100000">
                                          <p:val>
                                            <p:fltVal val="0"/>
                                          </p:val>
                                        </p:tav>
                                      </p:tavLst>
                                    </p:anim>
                                    <p:anim calcmode="lin" valueType="num">
                                      <p:cBhvr>
                                        <p:cTn id="31" dur="800" decel="100000" fill="hold"/>
                                        <p:tgtEl>
                                          <p:spTgt spid="12"/>
                                        </p:tgtEl>
                                        <p:attrNameLst>
                                          <p:attrName>ppt_x</p:attrName>
                                        </p:attrNameLst>
                                      </p:cBhvr>
                                      <p:tavLst>
                                        <p:tav tm="0">
                                          <p:val>
                                            <p:strVal val="#ppt_x+0.4"/>
                                          </p:val>
                                        </p:tav>
                                        <p:tav tm="100000">
                                          <p:val>
                                            <p:strVal val="#ppt_x-0.05"/>
                                          </p:val>
                                        </p:tav>
                                      </p:tavLst>
                                    </p:anim>
                                    <p:anim calcmode="lin" valueType="num">
                                      <p:cBhvr>
                                        <p:cTn id="32" dur="800" decel="100000" fill="hold"/>
                                        <p:tgtEl>
                                          <p:spTgt spid="12"/>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childTnLst>
                                </p:cTn>
                              </p:par>
                              <p:par>
                                <p:cTn id="39" presetID="3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decel="100000"/>
                                        <p:tgtEl>
                                          <p:spTgt spid="8"/>
                                        </p:tgtEl>
                                      </p:cBhvr>
                                    </p:animEffect>
                                    <p:anim calcmode="lin" valueType="num">
                                      <p:cBhvr>
                                        <p:cTn id="42" dur="800" decel="100000" fill="hold"/>
                                        <p:tgtEl>
                                          <p:spTgt spid="8"/>
                                        </p:tgtEl>
                                        <p:attrNameLst>
                                          <p:attrName>style.rotation</p:attrName>
                                        </p:attrNameLst>
                                      </p:cBhvr>
                                      <p:tavLst>
                                        <p:tav tm="0">
                                          <p:val>
                                            <p:fltVal val="-90"/>
                                          </p:val>
                                        </p:tav>
                                        <p:tav tm="100000">
                                          <p:val>
                                            <p:fltVal val="0"/>
                                          </p:val>
                                        </p:tav>
                                      </p:tavLst>
                                    </p:anim>
                                    <p:anim calcmode="lin" valueType="num">
                                      <p:cBhvr>
                                        <p:cTn id="43" dur="800" decel="100000" fill="hold"/>
                                        <p:tgtEl>
                                          <p:spTgt spid="8"/>
                                        </p:tgtEl>
                                        <p:attrNameLst>
                                          <p:attrName>ppt_x</p:attrName>
                                        </p:attrNameLst>
                                      </p:cBhvr>
                                      <p:tavLst>
                                        <p:tav tm="0">
                                          <p:val>
                                            <p:strVal val="#ppt_x+0.4"/>
                                          </p:val>
                                        </p:tav>
                                        <p:tav tm="100000">
                                          <p:val>
                                            <p:strVal val="#ppt_x-0.05"/>
                                          </p:val>
                                        </p:tav>
                                      </p:tavLst>
                                    </p:anim>
                                    <p:anim calcmode="lin" valueType="num">
                                      <p:cBhvr>
                                        <p:cTn id="44" dur="800" decel="100000" fill="hold"/>
                                        <p:tgtEl>
                                          <p:spTgt spid="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childTnLst>
                                </p:cTn>
                              </p:par>
                              <p:par>
                                <p:cTn id="51" presetID="3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9" fill="hold">
                            <p:stCondLst>
                              <p:cond delay="9000"/>
                            </p:stCondLst>
                            <p:childTnLst>
                              <p:par>
                                <p:cTn id="60" presetID="10" presetClass="entr" presetSubtype="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childTnLst>
                                </p:cTn>
                              </p:par>
                              <p:par>
                                <p:cTn id="63" presetID="3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800" decel="100000"/>
                                        <p:tgtEl>
                                          <p:spTgt spid="15"/>
                                        </p:tgtEl>
                                      </p:cBhvr>
                                    </p:animEffect>
                                    <p:anim calcmode="lin" valueType="num">
                                      <p:cBhvr>
                                        <p:cTn id="66" dur="800" decel="100000" fill="hold"/>
                                        <p:tgtEl>
                                          <p:spTgt spid="15"/>
                                        </p:tgtEl>
                                        <p:attrNameLst>
                                          <p:attrName>style.rotation</p:attrName>
                                        </p:attrNameLst>
                                      </p:cBhvr>
                                      <p:tavLst>
                                        <p:tav tm="0">
                                          <p:val>
                                            <p:fltVal val="-90"/>
                                          </p:val>
                                        </p:tav>
                                        <p:tav tm="100000">
                                          <p:val>
                                            <p:fltVal val="0"/>
                                          </p:val>
                                        </p:tav>
                                      </p:tavLst>
                                    </p:anim>
                                    <p:anim calcmode="lin" valueType="num">
                                      <p:cBhvr>
                                        <p:cTn id="67" dur="800" decel="100000" fill="hold"/>
                                        <p:tgtEl>
                                          <p:spTgt spid="15"/>
                                        </p:tgtEl>
                                        <p:attrNameLst>
                                          <p:attrName>ppt_x</p:attrName>
                                        </p:attrNameLst>
                                      </p:cBhvr>
                                      <p:tavLst>
                                        <p:tav tm="0">
                                          <p:val>
                                            <p:strVal val="#ppt_x+0.4"/>
                                          </p:val>
                                        </p:tav>
                                        <p:tav tm="100000">
                                          <p:val>
                                            <p:strVal val="#ppt_x-0.05"/>
                                          </p:val>
                                        </p:tav>
                                      </p:tavLst>
                                    </p:anim>
                                    <p:anim calcmode="lin" valueType="num">
                                      <p:cBhvr>
                                        <p:cTn id="68" dur="800" decel="100000" fill="hold"/>
                                        <p:tgtEl>
                                          <p:spTgt spid="15"/>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71" fill="hold">
                            <p:stCondLst>
                              <p:cond delay="110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000"/>
                                        <p:tgtEl>
                                          <p:spTgt spid="17"/>
                                        </p:tgtEl>
                                      </p:cBhvr>
                                    </p:animEffect>
                                  </p:childTnLst>
                                </p:cTn>
                              </p:par>
                              <p:par>
                                <p:cTn id="75" presetID="3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800" decel="100000"/>
                                        <p:tgtEl>
                                          <p:spTgt spid="18"/>
                                        </p:tgtEl>
                                      </p:cBhvr>
                                    </p:animEffect>
                                    <p:anim calcmode="lin" valueType="num">
                                      <p:cBhvr>
                                        <p:cTn id="78" dur="800" decel="100000" fill="hold"/>
                                        <p:tgtEl>
                                          <p:spTgt spid="18"/>
                                        </p:tgtEl>
                                        <p:attrNameLst>
                                          <p:attrName>style.rotation</p:attrName>
                                        </p:attrNameLst>
                                      </p:cBhvr>
                                      <p:tavLst>
                                        <p:tav tm="0">
                                          <p:val>
                                            <p:fltVal val="-90"/>
                                          </p:val>
                                        </p:tav>
                                        <p:tav tm="100000">
                                          <p:val>
                                            <p:fltVal val="0"/>
                                          </p:val>
                                        </p:tav>
                                      </p:tavLst>
                                    </p:anim>
                                    <p:anim calcmode="lin" valueType="num">
                                      <p:cBhvr>
                                        <p:cTn id="79" dur="800" decel="100000" fill="hold"/>
                                        <p:tgtEl>
                                          <p:spTgt spid="18"/>
                                        </p:tgtEl>
                                        <p:attrNameLst>
                                          <p:attrName>ppt_x</p:attrName>
                                        </p:attrNameLst>
                                      </p:cBhvr>
                                      <p:tavLst>
                                        <p:tav tm="0">
                                          <p:val>
                                            <p:strVal val="#ppt_x+0.4"/>
                                          </p:val>
                                        </p:tav>
                                        <p:tav tm="100000">
                                          <p:val>
                                            <p:strVal val="#ppt_x-0.05"/>
                                          </p:val>
                                        </p:tav>
                                      </p:tavLst>
                                    </p:anim>
                                    <p:anim calcmode="lin" valueType="num">
                                      <p:cBhvr>
                                        <p:cTn id="80" dur="800" decel="100000" fill="hold"/>
                                        <p:tgtEl>
                                          <p:spTgt spid="18"/>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8" grpId="0"/>
      <p:bldP spid="12" grpId="0"/>
      <p:bldP spid="15"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Twilight-430x637.jpg"/>
          <p:cNvPicPr>
            <a:picLocks noChangeAspect="1"/>
          </p:cNvPicPr>
          <p:nvPr/>
        </p:nvPicPr>
        <p:blipFill>
          <a:blip r:embed="rId2" cstate="print"/>
          <a:stretch>
            <a:fillRect/>
          </a:stretch>
        </p:blipFill>
        <p:spPr>
          <a:xfrm>
            <a:off x="0" y="1268760"/>
            <a:ext cx="2411760" cy="5589240"/>
          </a:xfrm>
          <a:prstGeom prst="rect">
            <a:avLst/>
          </a:prstGeom>
        </p:spPr>
      </p:pic>
      <p:pic>
        <p:nvPicPr>
          <p:cNvPr id="4" name="Рисунок 3" descr="1264303418287.jpg"/>
          <p:cNvPicPr>
            <a:picLocks noChangeAspect="1"/>
          </p:cNvPicPr>
          <p:nvPr/>
        </p:nvPicPr>
        <p:blipFill>
          <a:blip r:embed="rId3" cstate="print"/>
          <a:stretch>
            <a:fillRect/>
          </a:stretch>
        </p:blipFill>
        <p:spPr>
          <a:xfrm>
            <a:off x="2411760" y="1268760"/>
            <a:ext cx="2088232" cy="5589240"/>
          </a:xfrm>
          <a:prstGeom prst="rect">
            <a:avLst/>
          </a:prstGeom>
        </p:spPr>
      </p:pic>
      <p:pic>
        <p:nvPicPr>
          <p:cNvPr id="5" name="Рисунок 4" descr="eclipse.jpg"/>
          <p:cNvPicPr>
            <a:picLocks noChangeAspect="1"/>
          </p:cNvPicPr>
          <p:nvPr/>
        </p:nvPicPr>
        <p:blipFill>
          <a:blip r:embed="rId4" cstate="print"/>
          <a:stretch>
            <a:fillRect/>
          </a:stretch>
        </p:blipFill>
        <p:spPr>
          <a:xfrm>
            <a:off x="4499992" y="1268760"/>
            <a:ext cx="2304256" cy="5589240"/>
          </a:xfrm>
          <a:prstGeom prst="rect">
            <a:avLst/>
          </a:prstGeom>
        </p:spPr>
      </p:pic>
      <p:pic>
        <p:nvPicPr>
          <p:cNvPr id="6" name="Рисунок 5" descr="7(2685).jpg"/>
          <p:cNvPicPr>
            <a:picLocks noChangeAspect="1"/>
          </p:cNvPicPr>
          <p:nvPr/>
        </p:nvPicPr>
        <p:blipFill>
          <a:blip r:embed="rId5" cstate="print"/>
          <a:stretch>
            <a:fillRect/>
          </a:stretch>
        </p:blipFill>
        <p:spPr>
          <a:xfrm>
            <a:off x="6732240" y="1268760"/>
            <a:ext cx="2411760" cy="5589240"/>
          </a:xfrm>
          <a:prstGeom prst="rect">
            <a:avLst/>
          </a:prstGeom>
        </p:spPr>
      </p:pic>
      <p:sp>
        <p:nvSpPr>
          <p:cNvPr id="2" name="Прямоугольник 1"/>
          <p:cNvSpPr/>
          <p:nvPr/>
        </p:nvSpPr>
        <p:spPr>
          <a:xfrm>
            <a:off x="-99491" y="0"/>
            <a:ext cx="9243491" cy="1569660"/>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«Сумерки» стал культовым   фильмом . Именно он перевернул </a:t>
            </a: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Представление  о  жутких  кровососах. </a:t>
            </a: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Теперь  это  романтичные , </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вечноживущие</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a:t>
            </a: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прекрасные  аристократы.</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2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92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112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par>
                          <p:cTn id="24" fill="hold">
                            <p:stCondLst>
                              <p:cond delay="132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88-1.jpg"/>
          <p:cNvPicPr>
            <a:picLocks noChangeAspect="1"/>
          </p:cNvPicPr>
          <p:nvPr/>
        </p:nvPicPr>
        <p:blipFill>
          <a:blip r:embed="rId2" cstate="print"/>
          <a:stretch>
            <a:fillRect/>
          </a:stretch>
        </p:blipFill>
        <p:spPr>
          <a:xfrm>
            <a:off x="0" y="1076325"/>
            <a:ext cx="2987824" cy="5781675"/>
          </a:xfrm>
          <a:prstGeom prst="rect">
            <a:avLst/>
          </a:prstGeom>
        </p:spPr>
      </p:pic>
      <p:pic>
        <p:nvPicPr>
          <p:cNvPr id="4" name="Рисунок 3" descr="lord-of-the-rings-ii-two-towers-one-sheet-4900250.jpg"/>
          <p:cNvPicPr>
            <a:picLocks noChangeAspect="1"/>
          </p:cNvPicPr>
          <p:nvPr/>
        </p:nvPicPr>
        <p:blipFill>
          <a:blip r:embed="rId3" cstate="print"/>
          <a:stretch>
            <a:fillRect/>
          </a:stretch>
        </p:blipFill>
        <p:spPr>
          <a:xfrm>
            <a:off x="2987824" y="1052736"/>
            <a:ext cx="3168352" cy="5805264"/>
          </a:xfrm>
          <a:prstGeom prst="rect">
            <a:avLst/>
          </a:prstGeom>
        </p:spPr>
      </p:pic>
      <p:pic>
        <p:nvPicPr>
          <p:cNvPr id="5" name="Рисунок 4" descr="9-n1.jpeg"/>
          <p:cNvPicPr>
            <a:picLocks noChangeAspect="1"/>
          </p:cNvPicPr>
          <p:nvPr/>
        </p:nvPicPr>
        <p:blipFill>
          <a:blip r:embed="rId4" cstate="print"/>
          <a:stretch>
            <a:fillRect/>
          </a:stretch>
        </p:blipFill>
        <p:spPr>
          <a:xfrm>
            <a:off x="6156177" y="1052736"/>
            <a:ext cx="2987824" cy="5805264"/>
          </a:xfrm>
          <a:prstGeom prst="rect">
            <a:avLst/>
          </a:prstGeom>
        </p:spPr>
      </p:pic>
      <p:sp>
        <p:nvSpPr>
          <p:cNvPr id="2" name="Прямоугольник 1"/>
          <p:cNvSpPr/>
          <p:nvPr/>
        </p:nvSpPr>
        <p:spPr>
          <a:xfrm>
            <a:off x="341686" y="1"/>
            <a:ext cx="8460649" cy="1200329"/>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Сказки. </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Фентези</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Вот , что стало интересно современному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рителю .  И первым культовым  </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фентези</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стал  </a:t>
            </a: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«Властелин Колец» снятый по роману </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Толкина</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par>
                          <p:cTn id="21" fill="hold">
                            <p:stCondLst>
                              <p:cond delay="5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ocb5glGm9Jw.jp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0" y="0"/>
            <a:ext cx="9144000" cy="6955750"/>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Серия фильмов о Гарри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Поттере</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основанных на романах английской писательницы  Д.К.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Роулинг</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стала мечтой каждого ребенка. Кто еще не достиг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одинацетилетнего</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возраста ждали заветное письмо больше, чем  Дня Рождения. А те кто уже  стал – искренне надеялись, что это просто ошибка и письмо точно придет.</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Весь этот волшебный мир длился 10 лет, но в сердцах истинных</a:t>
            </a:r>
          </a:p>
          <a:p>
            <a:pPr algn="ct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Поттероманов</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он  не закончится никогда.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Франшиза занимает 1 место в </a:t>
            </a:r>
            <a:r>
              <a:rPr lang="ru-RU" sz="2800" dirty="0" err="1" smtClean="0">
                <a:ln w="18415" cmpd="sng">
                  <a:solidFill>
                    <a:srgbClr val="FFFFFF"/>
                  </a:solidFill>
                  <a:prstDash val="solid"/>
                </a:ln>
                <a:effectLst>
                  <a:outerShdw blurRad="63500" dir="3600000" algn="tl" rotWithShape="0">
                    <a:srgbClr val="000000">
                      <a:alpha val="70000"/>
                    </a:srgbClr>
                  </a:outerShdw>
                </a:effectLst>
                <a:hlinkClick r:id="rId3" tooltip="Список самых кассовых фильмов"/>
              </a:rPr>
              <a:t>в</a:t>
            </a:r>
            <a:r>
              <a:rPr lang="ru-RU" sz="2800" dirty="0" smtClean="0">
                <a:ln w="18415" cmpd="sng">
                  <a:solidFill>
                    <a:srgbClr val="FFFFFF"/>
                  </a:solidFill>
                  <a:prstDash val="solid"/>
                </a:ln>
                <a:effectLst>
                  <a:outerShdw blurRad="63500" dir="3600000" algn="tl" rotWithShape="0">
                    <a:srgbClr val="000000">
                      <a:alpha val="70000"/>
                    </a:srgbClr>
                  </a:outerShdw>
                </a:effectLst>
                <a:hlinkClick r:id="rId3" tooltip="Список самых кассовых фильмов"/>
              </a:rPr>
              <a:t> списке самых прибыльных фильмов</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 7,7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млрд</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мировой прибыли. Все фильмы находятся в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3" tooltip="Список самых кассовых фильмов"/>
              </a:rPr>
              <a:t>списке 50 самых кассовых фильмов в мире за всю историю кинематографа</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endPar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a00d83451d69069e2010534cea5b0970b-800wi.jp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865311" y="404664"/>
            <a:ext cx="7413375" cy="6001643"/>
          </a:xfrm>
          <a:prstGeom prst="rect">
            <a:avLst/>
          </a:prstGeom>
          <a:noFill/>
        </p:spPr>
        <p:txBody>
          <a:bodyPr wrap="square" lIns="91440" tIns="45720" rIns="91440" bIns="45720">
            <a:spAutoFit/>
          </a:bodyPr>
          <a:lstStyle/>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Все изменилось в середине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двадцатых годов XX века.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Эксперименты в области синхронизации </a:t>
            </a:r>
          </a:p>
          <a:p>
            <a:pPr algn="ctr"/>
            <a:endPar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звука с изображением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велись еще Томасом Эдисоном,</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пытавшимся объединить два своих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изобретения - фонограф и кинетоскоп.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Много внимания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созданию звукового </a:t>
            </a:r>
          </a:p>
          <a:p>
            <a:pPr algn="ct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кино уделяла студия </a:t>
            </a:r>
            <a:r>
              <a:rPr lang="ru-RU" sz="32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Warner</a:t>
            </a:r>
            <a:r>
              <a:rPr lang="ru-RU"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32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Brothers</a:t>
            </a: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7-n3.jpeg"/>
          <p:cNvPicPr>
            <a:picLocks noGrp="1" noChangeAspect="1"/>
          </p:cNvPicPr>
          <p:nvPr>
            <p:ph sz="quarter" idx="1"/>
          </p:nvPr>
        </p:nvPicPr>
        <p:blipFill>
          <a:blip r:embed="rId2" cstate="print"/>
          <a:stretch>
            <a:fillRect/>
          </a:stretch>
        </p:blipFill>
        <p:spPr>
          <a:xfrm>
            <a:off x="179512" y="188640"/>
            <a:ext cx="4608512" cy="6531868"/>
          </a:xfrm>
        </p:spPr>
      </p:pic>
      <p:sp>
        <p:nvSpPr>
          <p:cNvPr id="3" name="Текст 2"/>
          <p:cNvSpPr>
            <a:spLocks noGrp="1"/>
          </p:cNvSpPr>
          <p:nvPr>
            <p:ph type="body" idx="2"/>
          </p:nvPr>
        </p:nvSpPr>
        <p:spPr>
          <a:xfrm>
            <a:off x="4932040" y="1196752"/>
            <a:ext cx="3960440" cy="5400600"/>
          </a:xfrm>
        </p:spPr>
        <p:txBody>
          <a:bodyPr>
            <a:norm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Первая лента в легендарной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киноэпопее</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Если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вы помните, то на Кубке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Квиддича</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выгравировано несколько имен. Одно из них принадлежит отцу Гарри, а вот еще одно имя (Р. Дж. Х. Кинг) – это оказывается не кто иной, как Джон Кинг, который был ответственным за декорации и вообще за производство при съемках фильма</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860032" y="188640"/>
            <a:ext cx="3902968" cy="1008112"/>
          </a:xfrm>
        </p:spPr>
        <p:txBody>
          <a:bodyPr>
            <a:normAutofit/>
          </a:bodyPr>
          <a:lstStyle/>
          <a:p>
            <a:pPr algn="ctr"/>
            <a:r>
              <a:rPr lang="ru-RU" sz="2400" dirty="0" smtClean="0"/>
              <a:t>Гарри </a:t>
            </a:r>
            <a:r>
              <a:rPr lang="ru-RU" sz="2400" dirty="0" err="1" smtClean="0"/>
              <a:t>Поттер</a:t>
            </a:r>
            <a:r>
              <a:rPr lang="ru-RU" sz="2400" dirty="0" smtClean="0"/>
              <a:t> и Философский камень</a:t>
            </a:r>
            <a:endParaRPr lang="ru-RU" sz="24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Harry-Potter-et-la-Chambre-des-secrets-affiche.jpg"/>
          <p:cNvPicPr>
            <a:picLocks noGrp="1" noChangeAspect="1"/>
          </p:cNvPicPr>
          <p:nvPr>
            <p:ph sz="quarter" idx="1"/>
          </p:nvPr>
        </p:nvPicPr>
        <p:blipFill>
          <a:blip r:embed="rId2" cstate="print"/>
          <a:stretch>
            <a:fillRect/>
          </a:stretch>
        </p:blipFill>
        <p:spPr>
          <a:xfrm>
            <a:off x="179512" y="188640"/>
            <a:ext cx="4860540" cy="6480720"/>
          </a:xfrm>
        </p:spPr>
      </p:pic>
      <p:sp>
        <p:nvSpPr>
          <p:cNvPr id="3" name="Текст 2"/>
          <p:cNvSpPr>
            <a:spLocks noGrp="1"/>
          </p:cNvSpPr>
          <p:nvPr>
            <p:ph type="body" idx="2"/>
          </p:nvPr>
        </p:nvSpPr>
        <p:spPr>
          <a:xfrm>
            <a:off x="5148064" y="1484784"/>
            <a:ext cx="3744416" cy="5040560"/>
          </a:xfrm>
        </p:spPr>
        <p:txBody>
          <a:bodyPr>
            <a:normAutofit fontScale="92500" lnSpcReduction="10000"/>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Кинокартина является второй частью о приключениях Гарри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Поттера</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его друзей.  награжден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кинопремией</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3"/>
              </a:rPr>
              <a:t>""</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за лучшего виртуального персонажа 2003 года -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Добби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Спицы</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которые вяжут сами собой в доме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Уизли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снимали в доме матери одного из создателей фильма. Сначала пожилая женщина долго не соглашалась сниматься, но, в конце концов, ее уговорили. Она вязала, а они несколько часов снимали ее руки с вязанием</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Поклонники так хотели поскорее увидеть продолжение, что для того, чтобы увидеть трейлер фильма, покупали билеты на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Скуби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Ду</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вместе с которым он показывался.</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076056" y="260648"/>
            <a:ext cx="3686944" cy="1263352"/>
          </a:xfrm>
        </p:spPr>
        <p:txBody>
          <a:bodyPr>
            <a:normAutofit/>
          </a:bodyPr>
          <a:lstStyle/>
          <a:p>
            <a:pPr algn="ctr"/>
            <a:r>
              <a:rPr lang="ru-RU" sz="3200" dirty="0" smtClean="0"/>
              <a:t>Гарри </a:t>
            </a:r>
            <a:r>
              <a:rPr lang="ru-RU" sz="3200" dirty="0" err="1" smtClean="0"/>
              <a:t>Поттер</a:t>
            </a:r>
            <a:r>
              <a:rPr lang="ru-RU" sz="3200" dirty="0" smtClean="0"/>
              <a:t> и Тайная комната</a:t>
            </a:r>
            <a:endParaRPr lang="ru-RU" sz="3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Film-Harry-Potter-and-the-Prisoner-of-Azkaban.jpg"/>
          <p:cNvPicPr>
            <a:picLocks noGrp="1" noChangeAspect="1"/>
          </p:cNvPicPr>
          <p:nvPr>
            <p:ph sz="quarter" idx="1"/>
          </p:nvPr>
        </p:nvPicPr>
        <p:blipFill>
          <a:blip r:embed="rId2" cstate="print"/>
          <a:stretch>
            <a:fillRect/>
          </a:stretch>
        </p:blipFill>
        <p:spPr>
          <a:xfrm>
            <a:off x="179512" y="188639"/>
            <a:ext cx="4824536" cy="6530264"/>
          </a:xfrm>
        </p:spPr>
      </p:pic>
      <p:sp>
        <p:nvSpPr>
          <p:cNvPr id="3" name="Текст 2"/>
          <p:cNvSpPr>
            <a:spLocks noGrp="1"/>
          </p:cNvSpPr>
          <p:nvPr>
            <p:ph type="body" idx="2"/>
          </p:nvPr>
        </p:nvSpPr>
        <p:spPr>
          <a:xfrm>
            <a:off x="5148064" y="1484784"/>
            <a:ext cx="3816424" cy="5184576"/>
          </a:xfrm>
        </p:spPr>
        <p:txBody>
          <a:bodyPr>
            <a:no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Фильм «Гарри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узник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Азкабана</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стал кассовым и собрал более $ 790 млн. во всем мире.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Британии фильм собрал тоже поразительно много —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$300 млн.</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этом фильме о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Поттере</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впервые для консультаций бы был приглашен иллюзионист. Это был Пол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Кив</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Он показал некоторые из своих фокусов и раскрыл их секреты актерам, сыгравшим </a:t>
            </a:r>
            <a:r>
              <a:rPr lang="ru-RU" sz="1800" dirty="0" err="1" smtClean="0">
                <a:ln w="18415" cmpd="sng">
                  <a:solidFill>
                    <a:srgbClr val="FFFFFF"/>
                  </a:solidFill>
                  <a:prstDash val="solid"/>
                </a:ln>
                <a:solidFill>
                  <a:srgbClr val="FFFFFF"/>
                </a:solidFill>
                <a:effectLst>
                  <a:outerShdw blurRad="38100" dist="38100" dir="2700000" algn="tl">
                    <a:srgbClr val="000000">
                      <a:alpha val="43137"/>
                    </a:srgbClr>
                  </a:outerShdw>
                </a:effectLst>
              </a:rPr>
              <a:t>Гермиону</a:t>
            </a:r>
            <a:r>
              <a:rPr lang="ru-RU" sz="18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 </a:t>
            </a:r>
            <a:r>
              <a:rPr lang="ru-RU" sz="18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 и </a:t>
            </a:r>
            <a:r>
              <a:rPr lang="ru-RU" sz="18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Гарри</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Сам он тоже снялся в небольшом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эпизодике</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действие которого происходило в баре «Три метлы».</a:t>
            </a:r>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076056" y="188640"/>
            <a:ext cx="3686944" cy="1224136"/>
          </a:xfrm>
        </p:spPr>
        <p:txBody>
          <a:bodyPr>
            <a:normAutofit/>
          </a:bodyPr>
          <a:lstStyle/>
          <a:p>
            <a:r>
              <a:rPr lang="ru-RU" sz="3200" dirty="0" smtClean="0"/>
              <a:t>Гарри </a:t>
            </a:r>
            <a:r>
              <a:rPr lang="ru-RU" sz="3200" dirty="0" err="1" smtClean="0"/>
              <a:t>Поттер</a:t>
            </a:r>
            <a:r>
              <a:rPr lang="ru-RU" sz="3200" dirty="0" smtClean="0"/>
              <a:t> и узник </a:t>
            </a:r>
            <a:r>
              <a:rPr lang="ru-RU" sz="3200" dirty="0" err="1" smtClean="0"/>
              <a:t>Азкабана</a:t>
            </a:r>
            <a:endParaRPr lang="ru-RU" sz="32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movie-harrypotter-extended.jpg"/>
          <p:cNvPicPr>
            <a:picLocks noGrp="1" noChangeAspect="1"/>
          </p:cNvPicPr>
          <p:nvPr>
            <p:ph sz="quarter" idx="1"/>
          </p:nvPr>
        </p:nvPicPr>
        <p:blipFill>
          <a:blip r:embed="rId2" cstate="print"/>
          <a:stretch>
            <a:fillRect/>
          </a:stretch>
        </p:blipFill>
        <p:spPr>
          <a:xfrm>
            <a:off x="179512" y="188639"/>
            <a:ext cx="4752528" cy="6510963"/>
          </a:xfrm>
        </p:spPr>
      </p:pic>
      <p:sp>
        <p:nvSpPr>
          <p:cNvPr id="3" name="Текст 2"/>
          <p:cNvSpPr>
            <a:spLocks noGrp="1"/>
          </p:cNvSpPr>
          <p:nvPr>
            <p:ph type="body" idx="2"/>
          </p:nvPr>
        </p:nvSpPr>
        <p:spPr>
          <a:xfrm>
            <a:off x="5076056" y="1340768"/>
            <a:ext cx="3689992" cy="5256584"/>
          </a:xfrm>
        </p:spPr>
        <p:txBody>
          <a:bodyPr>
            <a:normAutofit fontScale="77500" lnSpcReduction="20000"/>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кинофильме «Гарри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кубок огня» идет повествование о четвертом годе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обучения.</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Одно время продюсеры картины хотели сделать этот фильм состоящим из двух частей, так как не представляли, как можно так сократить книгу из 734 страниц так, чтобы она без серьезных потерь поместилась в три часа на экране. Однако режиссер картины не согласился с таким предложением и снял лишь одну часть.</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Майк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Ньюэлл</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режиссер этого фильма, согласился поработать над картиной всего лишь за 1 миллион долларов (это самая маленькая сумма гонорара режиссера за фильмы о Потере). Например, Красс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Коламбус</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получил за свой фильм 10 миллионов и процент со сборов.</a:t>
            </a:r>
          </a:p>
          <a:p>
            <a:endParaRPr lang="ru-RU" sz="1800" dirty="0"/>
          </a:p>
        </p:txBody>
      </p:sp>
      <p:sp>
        <p:nvSpPr>
          <p:cNvPr id="4" name="Заголовок 3"/>
          <p:cNvSpPr>
            <a:spLocks noGrp="1"/>
          </p:cNvSpPr>
          <p:nvPr>
            <p:ph type="title"/>
          </p:nvPr>
        </p:nvSpPr>
        <p:spPr>
          <a:xfrm>
            <a:off x="5004048" y="260648"/>
            <a:ext cx="3758952" cy="1080120"/>
          </a:xfrm>
        </p:spPr>
        <p:txBody>
          <a:bodyPr>
            <a:noAutofit/>
          </a:bodyPr>
          <a:lstStyle/>
          <a:p>
            <a:pPr algn="ctr"/>
            <a:r>
              <a:rPr lang="ru-RU" sz="3200" dirty="0" smtClean="0"/>
              <a:t>Гарри </a:t>
            </a:r>
            <a:r>
              <a:rPr lang="ru-RU" sz="3200" dirty="0" err="1" smtClean="0"/>
              <a:t>Поттер</a:t>
            </a:r>
            <a:r>
              <a:rPr lang="ru-RU" sz="3200" dirty="0" smtClean="0"/>
              <a:t> и Кубок Огня</a:t>
            </a:r>
            <a:endParaRPr lang="ru-RU" sz="32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hp5film.jpeg"/>
          <p:cNvPicPr>
            <a:picLocks noGrp="1" noChangeAspect="1"/>
          </p:cNvPicPr>
          <p:nvPr>
            <p:ph sz="quarter" idx="1"/>
          </p:nvPr>
        </p:nvPicPr>
        <p:blipFill>
          <a:blip r:embed="rId2" cstate="print"/>
          <a:stretch>
            <a:fillRect/>
          </a:stretch>
        </p:blipFill>
        <p:spPr>
          <a:xfrm>
            <a:off x="179512" y="188640"/>
            <a:ext cx="4680520" cy="6480720"/>
          </a:xfrm>
        </p:spPr>
      </p:pic>
      <p:sp>
        <p:nvSpPr>
          <p:cNvPr id="3" name="Текст 2"/>
          <p:cNvSpPr>
            <a:spLocks noGrp="1"/>
          </p:cNvSpPr>
          <p:nvPr>
            <p:ph type="body" idx="2"/>
          </p:nvPr>
        </p:nvSpPr>
        <p:spPr>
          <a:xfrm>
            <a:off x="5076056" y="1556792"/>
            <a:ext cx="3689992" cy="5040560"/>
          </a:xfrm>
        </p:spPr>
        <p:txBody>
          <a:bodyPr>
            <a:normAutofit fontScale="70000" lnSpcReduction="20000"/>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кинокартине «Гарри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Орден Феникса» Гарри проводит пятый год обучения в школе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Хогвартс</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Во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время, когда проходили съемки фильма двое его главных актеров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должны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были сдавать экзамены. Поэтому съемки приостановили на 1 месяц до тех пор, пока юные актеры не сдали, наконец, все экзамены, что вылилось для компании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Warner</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Bros</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 дополнительный расходы в сумме около 5 миллионов долларов.</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Одну из романтических сцен фильма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снимали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24 дубля</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Подростковый возраст юных актеров дал о себе знать, и создателям фильма пришлось потратиться на специалистов в области компьютерных спецэффектов, чтобы на лицах героев не было щетины и прыщей.</a:t>
            </a:r>
            <a:b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004048" y="188640"/>
            <a:ext cx="3758952" cy="1335360"/>
          </a:xfrm>
        </p:spPr>
        <p:txBody>
          <a:bodyPr>
            <a:normAutofit/>
          </a:bodyPr>
          <a:lstStyle/>
          <a:p>
            <a:pPr algn="ctr"/>
            <a:r>
              <a:rPr lang="ru-RU" sz="3200" dirty="0" smtClean="0"/>
              <a:t>Гарри </a:t>
            </a:r>
            <a:r>
              <a:rPr lang="ru-RU" sz="3200" dirty="0" err="1" smtClean="0"/>
              <a:t>Поттер</a:t>
            </a:r>
            <a:r>
              <a:rPr lang="ru-RU" sz="3200" dirty="0" smtClean="0"/>
              <a:t> и Орден Феникса</a:t>
            </a:r>
            <a:endParaRPr lang="ru-RU" sz="3200" dirty="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par>
                          <p:cTn id="27" fill="hold">
                            <p:stCondLst>
                              <p:cond delay="4000"/>
                            </p:stCondLst>
                            <p:childTnLst>
                              <p:par>
                                <p:cTn id="28" presetID="23" presetClass="entr" presetSubtype="16"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par>
                          <p:cTn id="32" fill="hold">
                            <p:stCondLst>
                              <p:cond delay="4500"/>
                            </p:stCondLst>
                            <p:childTnLst>
                              <p:par>
                                <p:cTn id="33" presetID="23" presetClass="entr" presetSubtype="16"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harry-potter-6-char-posters.jpg"/>
          <p:cNvPicPr>
            <a:picLocks noGrp="1" noChangeAspect="1"/>
          </p:cNvPicPr>
          <p:nvPr>
            <p:ph sz="quarter" idx="1"/>
          </p:nvPr>
        </p:nvPicPr>
        <p:blipFill>
          <a:blip r:embed="rId2" cstate="print"/>
          <a:stretch>
            <a:fillRect/>
          </a:stretch>
        </p:blipFill>
        <p:spPr>
          <a:xfrm>
            <a:off x="179512" y="188639"/>
            <a:ext cx="4680520" cy="6500883"/>
          </a:xfrm>
        </p:spPr>
      </p:pic>
      <p:sp>
        <p:nvSpPr>
          <p:cNvPr id="3" name="Текст 2"/>
          <p:cNvSpPr>
            <a:spLocks noGrp="1"/>
          </p:cNvSpPr>
          <p:nvPr>
            <p:ph type="body" idx="2"/>
          </p:nvPr>
        </p:nvSpPr>
        <p:spPr>
          <a:xfrm>
            <a:off x="5004048" y="1772816"/>
            <a:ext cx="3762000" cy="4896544"/>
          </a:xfrm>
        </p:spPr>
        <p:txBody>
          <a:bodyPr>
            <a:norm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После выхода этого фильма насчитывается шесть актеров, играющих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Волан-де-Морта</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Первоначально роль Нарциссы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Малфой</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предназначалась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Никки</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Рид . Но её сочли слишком юной для этой роли. Впрочем, актриса отказалась и сама, будучи занятой на съёмках фильма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Сумерки.Сага.Новолуние</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фильме 16-летнего Тома </a:t>
            </a:r>
            <a:r>
              <a:rPr lang="ru-RU" sz="1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Реддла</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играет другой </a:t>
            </a: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актер</a:t>
            </a:r>
            <a:r>
              <a:rPr lang="ru-RU" sz="1800" dirty="0" smtClean="0"/>
              <a:t>.</a:t>
            </a:r>
          </a:p>
          <a:p>
            <a:endParaRPr lang="ru-RU" sz="1800" dirty="0" smtClean="0"/>
          </a:p>
          <a:p>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076056" y="404664"/>
            <a:ext cx="3686944" cy="1368152"/>
          </a:xfrm>
        </p:spPr>
        <p:txBody>
          <a:bodyPr>
            <a:noAutofit/>
          </a:bodyPr>
          <a:lstStyle/>
          <a:p>
            <a:pPr algn="ctr"/>
            <a:r>
              <a:rPr lang="ru-RU" sz="3200" dirty="0" smtClean="0"/>
              <a:t/>
            </a:r>
            <a:br>
              <a:rPr lang="ru-RU" sz="3200" dirty="0" smtClean="0"/>
            </a:br>
            <a:r>
              <a:rPr lang="ru-RU" sz="3200" dirty="0" smtClean="0"/>
              <a:t/>
            </a:r>
            <a:br>
              <a:rPr lang="ru-RU" sz="3200" dirty="0" smtClean="0"/>
            </a:br>
            <a:r>
              <a:rPr lang="ru-RU" sz="3200" dirty="0" smtClean="0"/>
              <a:t>Гарри </a:t>
            </a:r>
            <a:r>
              <a:rPr lang="ru-RU" sz="3200" dirty="0" err="1" smtClean="0"/>
              <a:t>Поттер</a:t>
            </a:r>
            <a:r>
              <a:rPr lang="ru-RU" sz="3200" dirty="0" smtClean="0"/>
              <a:t>  и </a:t>
            </a:r>
            <a:r>
              <a:rPr lang="ru-RU" sz="3200" dirty="0" err="1" smtClean="0"/>
              <a:t>Принц-полукровка</a:t>
            </a:r>
            <a:endParaRPr lang="ru-RU" sz="3200" dirty="0"/>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Harry-Potte-&amp;-The-Deathly-Hallows-Part-I-poster-02.jpg"/>
          <p:cNvPicPr>
            <a:picLocks noGrp="1" noChangeAspect="1"/>
          </p:cNvPicPr>
          <p:nvPr>
            <p:ph sz="quarter" idx="1"/>
          </p:nvPr>
        </p:nvPicPr>
        <p:blipFill>
          <a:blip r:embed="rId2" cstate="print"/>
          <a:stretch>
            <a:fillRect/>
          </a:stretch>
        </p:blipFill>
        <p:spPr>
          <a:xfrm>
            <a:off x="179512" y="265148"/>
            <a:ext cx="4680520" cy="6404212"/>
          </a:xfrm>
        </p:spPr>
      </p:pic>
      <p:sp>
        <p:nvSpPr>
          <p:cNvPr id="3" name="Текст 2"/>
          <p:cNvSpPr>
            <a:spLocks noGrp="1"/>
          </p:cNvSpPr>
          <p:nvPr>
            <p:ph type="body" idx="2"/>
          </p:nvPr>
        </p:nvSpPr>
        <p:spPr>
          <a:xfrm>
            <a:off x="5004048" y="1628800"/>
            <a:ext cx="3762000" cy="4896544"/>
          </a:xfrm>
        </p:spPr>
        <p:txBody>
          <a:bodyPr>
            <a:normAutofit fontScale="85000" lnSpcReduction="10000"/>
          </a:bodyPr>
          <a:lstStyle/>
          <a:p>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Роулинг</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стала первым долларовым миллиардером, заработав свои деньги написанием книг</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Книга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«Гарри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 Дары Смерти» была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выпущена 21 июля 2007 года, и в первый день было продано 11 миллионов экземпляров. Таким образом, был побит прежний рекорд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Роулинг</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 самой быстро распродаваемой книге всех времен</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Имя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Волдеморт</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происходит от французских слов, означающих «побег от смерти», и его основной целью является победа над смертью. Во втором романе о Гарри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Поттере</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Роулинг</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показывает нам,  что фраза “I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am</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Lord</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Voldemort</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это анаграмма от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Tom</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Marvolo</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Riddle</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что является его настоящим именем.</a:t>
            </a:r>
          </a:p>
          <a:p>
            <a:endParaRPr lang="ru-RU" dirty="0" smtClean="0"/>
          </a:p>
          <a:p>
            <a:endParaRPr lang="ru-RU" dirty="0" smtClean="0"/>
          </a:p>
          <a:p>
            <a:endParaRPr lang="ru-RU" dirty="0"/>
          </a:p>
        </p:txBody>
      </p:sp>
      <p:sp>
        <p:nvSpPr>
          <p:cNvPr id="4" name="Заголовок 3"/>
          <p:cNvSpPr>
            <a:spLocks noGrp="1"/>
          </p:cNvSpPr>
          <p:nvPr>
            <p:ph type="title"/>
          </p:nvPr>
        </p:nvSpPr>
        <p:spPr>
          <a:xfrm>
            <a:off x="4932040" y="404664"/>
            <a:ext cx="3830960" cy="1296144"/>
          </a:xfrm>
        </p:spPr>
        <p:txBody>
          <a:bodyPr>
            <a:noAutofit/>
          </a:bodyPr>
          <a:lstStyle/>
          <a:p>
            <a:pPr algn="ctr"/>
            <a:r>
              <a:rPr lang="ru-RU" sz="3200" dirty="0" smtClean="0"/>
              <a:t>Гарри </a:t>
            </a:r>
            <a:r>
              <a:rPr lang="ru-RU" sz="3200" dirty="0" err="1" smtClean="0"/>
              <a:t>поттер</a:t>
            </a:r>
            <a:r>
              <a:rPr lang="ru-RU" sz="3200" dirty="0" smtClean="0"/>
              <a:t> и Дары смерти</a:t>
            </a:r>
            <a:br>
              <a:rPr lang="ru-RU" sz="3200" dirty="0" smtClean="0"/>
            </a:br>
            <a:r>
              <a:rPr lang="ru-RU" sz="3200" dirty="0" smtClean="0"/>
              <a:t>Часть 1</a:t>
            </a:r>
            <a:endParaRPr lang="ru-RU" sz="3200"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304071639_harrypotter7b_2.jpg"/>
          <p:cNvPicPr>
            <a:picLocks noGrp="1" noChangeAspect="1"/>
          </p:cNvPicPr>
          <p:nvPr>
            <p:ph sz="quarter" idx="1"/>
          </p:nvPr>
        </p:nvPicPr>
        <p:blipFill>
          <a:blip r:embed="rId2" cstate="print"/>
          <a:stretch>
            <a:fillRect/>
          </a:stretch>
        </p:blipFill>
        <p:spPr>
          <a:xfrm>
            <a:off x="179512" y="188639"/>
            <a:ext cx="4608512" cy="6500511"/>
          </a:xfrm>
        </p:spPr>
      </p:pic>
      <p:sp>
        <p:nvSpPr>
          <p:cNvPr id="3" name="Текст 2"/>
          <p:cNvSpPr>
            <a:spLocks noGrp="1"/>
          </p:cNvSpPr>
          <p:nvPr>
            <p:ph type="body" idx="2"/>
          </p:nvPr>
        </p:nvSpPr>
        <p:spPr>
          <a:xfrm>
            <a:off x="4932040" y="1412776"/>
            <a:ext cx="3834008" cy="5040560"/>
          </a:xfrm>
        </p:spPr>
        <p:txBody>
          <a:bodyPr>
            <a:noAutofit/>
          </a:bodyPr>
          <a:lstStyle/>
          <a:p>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Волшебная палочка </a:t>
            </a: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Волдеморта</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сделана из тиса. Тис рассматривается многими как дерево, имеющее огромную сверхъестественную силу и являющееся символом смерти и возрождения, именно тот вид бессмертия, которого добивается </a:t>
            </a: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Волдеморт</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 истории сказок почти все волшебники используют волшебные палочки разных видов, которые являются атрибутом могущества и символом авторитета, как посох </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пастуха.</a:t>
            </a:r>
          </a:p>
          <a:p>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Фамилия </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Гарри </a:t>
            </a: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Поттер</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может относиться к «полю гончаров», то есть кладбищу, на котором похоронены неизвестные или очень бедные люди. Она хорошо ему подходит, так как  может служить обозначением мощного мифологического архетипа  “</a:t>
            </a: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everyman</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что означает «человек –все».</a:t>
            </a:r>
          </a:p>
          <a:p>
            <a:endParaRPr lang="ru-RU"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932040" y="404664"/>
            <a:ext cx="3830960" cy="1080120"/>
          </a:xfrm>
        </p:spPr>
        <p:txBody>
          <a:bodyPr>
            <a:noAutofit/>
          </a:bodyPr>
          <a:lstStyle/>
          <a:p>
            <a:pPr algn="ctr"/>
            <a:r>
              <a:rPr lang="ru-RU" sz="3200" dirty="0" smtClean="0"/>
              <a:t>Гарри </a:t>
            </a:r>
            <a:r>
              <a:rPr lang="ru-RU" sz="3200" dirty="0" err="1" smtClean="0"/>
              <a:t>Поттер</a:t>
            </a:r>
            <a:r>
              <a:rPr lang="ru-RU" sz="3200" dirty="0" smtClean="0"/>
              <a:t> и Дары смерти</a:t>
            </a:r>
            <a:br>
              <a:rPr lang="ru-RU" sz="3200" dirty="0" smtClean="0"/>
            </a:br>
            <a:r>
              <a:rPr lang="ru-RU" sz="3200" dirty="0" smtClean="0"/>
              <a:t>Часть 2</a:t>
            </a:r>
            <a:endParaRPr lang="ru-RU" sz="3200" dirty="0"/>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b2606a5068901da92473666256e6e5b_original.jpg"/>
          <p:cNvPicPr>
            <a:picLocks noChangeAspect="1"/>
          </p:cNvPicPr>
          <p:nvPr/>
        </p:nvPicPr>
        <p:blipFill>
          <a:blip r:embed="rId2" cstate="print"/>
          <a:stretch>
            <a:fillRect/>
          </a:stretch>
        </p:blipFill>
        <p:spPr>
          <a:xfrm>
            <a:off x="0" y="1484784"/>
            <a:ext cx="3059832" cy="5373216"/>
          </a:xfrm>
          <a:prstGeom prst="rect">
            <a:avLst/>
          </a:prstGeom>
        </p:spPr>
      </p:pic>
      <p:pic>
        <p:nvPicPr>
          <p:cNvPr id="4" name="Рисунок 3" descr="belosnezhka.jpg"/>
          <p:cNvPicPr>
            <a:picLocks noChangeAspect="1"/>
          </p:cNvPicPr>
          <p:nvPr/>
        </p:nvPicPr>
        <p:blipFill>
          <a:blip r:embed="rId3" cstate="print"/>
          <a:stretch>
            <a:fillRect/>
          </a:stretch>
        </p:blipFill>
        <p:spPr>
          <a:xfrm>
            <a:off x="3059832" y="1484784"/>
            <a:ext cx="3168352" cy="5373216"/>
          </a:xfrm>
          <a:prstGeom prst="rect">
            <a:avLst/>
          </a:prstGeom>
        </p:spPr>
      </p:pic>
      <p:pic>
        <p:nvPicPr>
          <p:cNvPr id="5" name="Рисунок 4" descr="i (1).jpg"/>
          <p:cNvPicPr>
            <a:picLocks noChangeAspect="1"/>
          </p:cNvPicPr>
          <p:nvPr/>
        </p:nvPicPr>
        <p:blipFill>
          <a:blip r:embed="rId4" cstate="print"/>
          <a:stretch>
            <a:fillRect/>
          </a:stretch>
        </p:blipFill>
        <p:spPr>
          <a:xfrm>
            <a:off x="6228184" y="1484784"/>
            <a:ext cx="2915816" cy="5373216"/>
          </a:xfrm>
          <a:prstGeom prst="rect">
            <a:avLst/>
          </a:prstGeom>
        </p:spPr>
      </p:pic>
      <p:sp>
        <p:nvSpPr>
          <p:cNvPr id="2" name="Прямоугольник 1"/>
          <p:cNvSpPr/>
          <p:nvPr/>
        </p:nvSpPr>
        <p:spPr>
          <a:xfrm>
            <a:off x="-11806" y="0"/>
            <a:ext cx="9167639" cy="1631216"/>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Теперь режиссеры обратились к уже давным-давно</a:t>
            </a: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написанным и проверенным веками сюжетам.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Старые, но такие любимые детские сказки, которые</a:t>
            </a: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новых интерпретациях совсем не кажутся детскими</a:t>
            </a: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9144000" cy="1200329"/>
          </a:xfrm>
          <a:prstGeom prst="rect">
            <a:avLst/>
          </a:prstGeom>
          <a:noFill/>
        </p:spPr>
        <p:txBody>
          <a:bodyPr wrap="square" lIns="91440" tIns="45720" rIns="91440" bIns="45720">
            <a:spAutoFit/>
          </a:bodyPr>
          <a:lstStyle/>
          <a:p>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Культовым режиссером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XXI</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стал Тим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Бертон</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его неизменные актеры: любимая жена, прекрасная актриса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Хелена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Бонем-Картер</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лучший друг семьи , величайший актер  Джонни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Депп</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Рисунок 2" descr="8216.jpg"/>
          <p:cNvPicPr>
            <a:picLocks noChangeAspect="1"/>
          </p:cNvPicPr>
          <p:nvPr/>
        </p:nvPicPr>
        <p:blipFill>
          <a:blip r:embed="rId2" cstate="print"/>
          <a:stretch>
            <a:fillRect/>
          </a:stretch>
        </p:blipFill>
        <p:spPr>
          <a:xfrm>
            <a:off x="0" y="1143000"/>
            <a:ext cx="2987824" cy="5715000"/>
          </a:xfrm>
          <a:prstGeom prst="rect">
            <a:avLst/>
          </a:prstGeom>
        </p:spPr>
      </p:pic>
      <p:pic>
        <p:nvPicPr>
          <p:cNvPr id="4" name="Рисунок 3" descr="13805.jpg"/>
          <p:cNvPicPr>
            <a:picLocks noChangeAspect="1"/>
          </p:cNvPicPr>
          <p:nvPr/>
        </p:nvPicPr>
        <p:blipFill>
          <a:blip r:embed="rId3" cstate="print">
            <a:grayscl/>
          </a:blip>
          <a:stretch>
            <a:fillRect/>
          </a:stretch>
        </p:blipFill>
        <p:spPr>
          <a:xfrm>
            <a:off x="2987824" y="1124744"/>
            <a:ext cx="3024336" cy="5733256"/>
          </a:xfrm>
          <a:prstGeom prst="rect">
            <a:avLst/>
          </a:prstGeom>
        </p:spPr>
      </p:pic>
      <p:pic>
        <p:nvPicPr>
          <p:cNvPr id="5" name="Рисунок 4" descr="10982434_depp19.jpg"/>
          <p:cNvPicPr>
            <a:picLocks noChangeAspect="1"/>
          </p:cNvPicPr>
          <p:nvPr/>
        </p:nvPicPr>
        <p:blipFill>
          <a:blip r:embed="rId4" cstate="print">
            <a:grayscl/>
          </a:blip>
          <a:stretch>
            <a:fillRect/>
          </a:stretch>
        </p:blipFill>
        <p:spPr>
          <a:xfrm>
            <a:off x="6012160" y="1124744"/>
            <a:ext cx="3131840" cy="5733256"/>
          </a:xfrm>
          <a:prstGeom prst="rect">
            <a:avLst/>
          </a:prstGeom>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3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800" decel="100000"/>
                                        <p:tgtEl>
                                          <p:spTgt spid="4"/>
                                        </p:tgtEl>
                                      </p:cBhvr>
                                    </p:animEffect>
                                    <p:anim calcmode="lin" valueType="num">
                                      <p:cBhvr>
                                        <p:cTn id="22" dur="800" decel="100000" fill="hold"/>
                                        <p:tgtEl>
                                          <p:spTgt spid="4"/>
                                        </p:tgtEl>
                                        <p:attrNameLst>
                                          <p:attrName>style.rotation</p:attrName>
                                        </p:attrNameLst>
                                      </p:cBhvr>
                                      <p:tavLst>
                                        <p:tav tm="0">
                                          <p:val>
                                            <p:fltVal val="-90"/>
                                          </p:val>
                                        </p:tav>
                                        <p:tav tm="100000">
                                          <p:val>
                                            <p:fltVal val="0"/>
                                          </p:val>
                                        </p:tav>
                                      </p:tavLst>
                                    </p:anim>
                                    <p:anim calcmode="lin" valueType="num">
                                      <p:cBhvr>
                                        <p:cTn id="23" dur="800" decel="100000" fill="hold"/>
                                        <p:tgtEl>
                                          <p:spTgt spid="4"/>
                                        </p:tgtEl>
                                        <p:attrNameLst>
                                          <p:attrName>ppt_x</p:attrName>
                                        </p:attrNameLst>
                                      </p:cBhvr>
                                      <p:tavLst>
                                        <p:tav tm="0">
                                          <p:val>
                                            <p:strVal val="#ppt_x+0.4"/>
                                          </p:val>
                                        </p:tav>
                                        <p:tav tm="100000">
                                          <p:val>
                                            <p:strVal val="#ppt_x-0.05"/>
                                          </p:val>
                                        </p:tav>
                                      </p:tavLst>
                                    </p:anim>
                                    <p:anim calcmode="lin" valueType="num">
                                      <p:cBhvr>
                                        <p:cTn id="24" dur="800" decel="100000" fill="hold"/>
                                        <p:tgtEl>
                                          <p:spTgt spid="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7" fill="hold">
                            <p:stCondLst>
                              <p:cond delay="2500"/>
                            </p:stCondLst>
                            <p:childTnLst>
                              <p:par>
                                <p:cTn id="28" presetID="3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800" decel="100000"/>
                                        <p:tgtEl>
                                          <p:spTgt spid="5"/>
                                        </p:tgtEl>
                                      </p:cBhvr>
                                    </p:animEffect>
                                    <p:anim calcmode="lin" valueType="num">
                                      <p:cBhvr>
                                        <p:cTn id="31" dur="800" decel="100000" fill="hold"/>
                                        <p:tgtEl>
                                          <p:spTgt spid="5"/>
                                        </p:tgtEl>
                                        <p:attrNameLst>
                                          <p:attrName>style.rotation</p:attrName>
                                        </p:attrNameLst>
                                      </p:cBhvr>
                                      <p:tavLst>
                                        <p:tav tm="0">
                                          <p:val>
                                            <p:fltVal val="-90"/>
                                          </p:val>
                                        </p:tav>
                                        <p:tav tm="100000">
                                          <p:val>
                                            <p:fltVal val="0"/>
                                          </p:val>
                                        </p:tav>
                                      </p:tavLst>
                                    </p:anim>
                                    <p:anim calcmode="lin" valueType="num">
                                      <p:cBhvr>
                                        <p:cTn id="32" dur="800" decel="100000" fill="hold"/>
                                        <p:tgtEl>
                                          <p:spTgt spid="5"/>
                                        </p:tgtEl>
                                        <p:attrNameLst>
                                          <p:attrName>ppt_x</p:attrName>
                                        </p:attrNameLst>
                                      </p:cBhvr>
                                      <p:tavLst>
                                        <p:tav tm="0">
                                          <p:val>
                                            <p:strVal val="#ppt_x+0.4"/>
                                          </p:val>
                                        </p:tav>
                                        <p:tav tm="100000">
                                          <p:val>
                                            <p:strVal val="#ppt_x-0.05"/>
                                          </p:val>
                                        </p:tav>
                                      </p:tavLst>
                                    </p:anim>
                                    <p:anim calcmode="lin" valueType="num">
                                      <p:cBhvr>
                                        <p:cTn id="33" dur="800" decel="100000" fill="hold"/>
                                        <p:tgtEl>
                                          <p:spTgt spid="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jazz_singer_premiere.jpg"/>
          <p:cNvPicPr>
            <a:picLocks noGrp="1" noChangeAspect="1"/>
          </p:cNvPicPr>
          <p:nvPr>
            <p:ph idx="1"/>
          </p:nvPr>
        </p:nvPicPr>
        <p:blipFill>
          <a:blip r:embed="rId2" cstate="print"/>
          <a:stretch>
            <a:fillRect/>
          </a:stretch>
        </p:blipFill>
        <p:spPr>
          <a:xfrm>
            <a:off x="467544" y="1844824"/>
            <a:ext cx="8208912" cy="4536504"/>
          </a:xfrm>
        </p:spPr>
      </p:pic>
      <p:sp>
        <p:nvSpPr>
          <p:cNvPr id="3" name="Заголовок 2"/>
          <p:cNvSpPr>
            <a:spLocks noGrp="1"/>
          </p:cNvSpPr>
          <p:nvPr>
            <p:ph type="title"/>
          </p:nvPr>
        </p:nvSpPr>
        <p:spPr>
          <a:xfrm>
            <a:off x="457200" y="152400"/>
            <a:ext cx="8229600" cy="1476400"/>
          </a:xfrm>
        </p:spPr>
        <p:txBody>
          <a:bodyPr>
            <a:noAutofit/>
          </a:bodyPr>
          <a:lstStyle/>
          <a:p>
            <a:r>
              <a:rPr lang="ru-RU" sz="2000" dirty="0" smtClean="0"/>
              <a:t> </a:t>
            </a:r>
            <a:r>
              <a:rPr lang="ru-RU"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1927 года в главном кинотеатре киностудии в Нью-Йорке состоялась премьера первого кинофильма, в котором зрители услышали актеров. Это был фильм "Певец джаза", выход на экраны которого фактически провозгласил начало эры звукового кино.</a:t>
            </a:r>
            <a:endParaRPr lang="ru-RU" sz="20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_B00004U8P8.01.LZZZZZZZ.jpg"/>
          <p:cNvPicPr>
            <a:picLocks noChangeAspect="1"/>
          </p:cNvPicPr>
          <p:nvPr/>
        </p:nvPicPr>
        <p:blipFill>
          <a:blip r:embed="rId2" cstate="print"/>
          <a:stretch>
            <a:fillRect/>
          </a:stretch>
        </p:blipFill>
        <p:spPr>
          <a:xfrm>
            <a:off x="2267744" y="404664"/>
            <a:ext cx="2339751" cy="3332979"/>
          </a:xfrm>
          <a:prstGeom prst="rect">
            <a:avLst/>
          </a:prstGeom>
        </p:spPr>
      </p:pic>
      <p:pic>
        <p:nvPicPr>
          <p:cNvPr id="5" name="Рисунок 4" descr="sleepy_hollow2.jpg"/>
          <p:cNvPicPr>
            <a:picLocks noChangeAspect="1"/>
          </p:cNvPicPr>
          <p:nvPr/>
        </p:nvPicPr>
        <p:blipFill>
          <a:blip r:embed="rId3" cstate="print"/>
          <a:stretch>
            <a:fillRect/>
          </a:stretch>
        </p:blipFill>
        <p:spPr>
          <a:xfrm>
            <a:off x="4572000" y="404664"/>
            <a:ext cx="2304256" cy="3336544"/>
          </a:xfrm>
          <a:prstGeom prst="rect">
            <a:avLst/>
          </a:prstGeom>
        </p:spPr>
      </p:pic>
      <p:pic>
        <p:nvPicPr>
          <p:cNvPr id="6" name="Рисунок 5" descr="9736_7462.jpg"/>
          <p:cNvPicPr>
            <a:picLocks noChangeAspect="1"/>
          </p:cNvPicPr>
          <p:nvPr/>
        </p:nvPicPr>
        <p:blipFill>
          <a:blip r:embed="rId4" cstate="print"/>
          <a:stretch>
            <a:fillRect/>
          </a:stretch>
        </p:blipFill>
        <p:spPr>
          <a:xfrm>
            <a:off x="6839744" y="404664"/>
            <a:ext cx="2304256" cy="3358974"/>
          </a:xfrm>
          <a:prstGeom prst="rect">
            <a:avLst/>
          </a:prstGeom>
        </p:spPr>
      </p:pic>
      <p:pic>
        <p:nvPicPr>
          <p:cNvPr id="7" name="Рисунок 6" descr="2005_corpse_bride.jpg"/>
          <p:cNvPicPr>
            <a:picLocks noChangeAspect="1"/>
          </p:cNvPicPr>
          <p:nvPr/>
        </p:nvPicPr>
        <p:blipFill>
          <a:blip r:embed="rId5" cstate="print"/>
          <a:stretch>
            <a:fillRect/>
          </a:stretch>
        </p:blipFill>
        <p:spPr>
          <a:xfrm>
            <a:off x="0" y="3717032"/>
            <a:ext cx="2267744" cy="3140968"/>
          </a:xfrm>
          <a:prstGeom prst="rect">
            <a:avLst/>
          </a:prstGeom>
        </p:spPr>
      </p:pic>
      <p:sp>
        <p:nvSpPr>
          <p:cNvPr id="2" name="Прямоугольник 1"/>
          <p:cNvSpPr/>
          <p:nvPr/>
        </p:nvSpPr>
        <p:spPr>
          <a:xfrm>
            <a:off x="0" y="0"/>
            <a:ext cx="9144000" cy="523220"/>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Фильмы созданные этой талантливейшей троицей:</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Рисунок 7" descr="1204633823_suini.jpg"/>
          <p:cNvPicPr>
            <a:picLocks noChangeAspect="1"/>
          </p:cNvPicPr>
          <p:nvPr/>
        </p:nvPicPr>
        <p:blipFill>
          <a:blip r:embed="rId6" cstate="print"/>
          <a:stretch>
            <a:fillRect/>
          </a:stretch>
        </p:blipFill>
        <p:spPr>
          <a:xfrm>
            <a:off x="2195736" y="3717032"/>
            <a:ext cx="2339752" cy="3140968"/>
          </a:xfrm>
          <a:prstGeom prst="rect">
            <a:avLst/>
          </a:prstGeom>
        </p:spPr>
      </p:pic>
      <p:pic>
        <p:nvPicPr>
          <p:cNvPr id="9" name="Рисунок 8" descr="1294827289_aliceinwonderland_poster_27.jpg"/>
          <p:cNvPicPr>
            <a:picLocks noChangeAspect="1"/>
          </p:cNvPicPr>
          <p:nvPr/>
        </p:nvPicPr>
        <p:blipFill>
          <a:blip r:embed="rId7" cstate="print"/>
          <a:stretch>
            <a:fillRect/>
          </a:stretch>
        </p:blipFill>
        <p:spPr>
          <a:xfrm>
            <a:off x="4499992" y="3717032"/>
            <a:ext cx="2304256" cy="3140968"/>
          </a:xfrm>
          <a:prstGeom prst="rect">
            <a:avLst/>
          </a:prstGeom>
        </p:spPr>
      </p:pic>
      <p:pic>
        <p:nvPicPr>
          <p:cNvPr id="10" name="Рисунок 9" descr="eb7dedb4cfe1.jpg"/>
          <p:cNvPicPr>
            <a:picLocks noChangeAspect="1"/>
          </p:cNvPicPr>
          <p:nvPr/>
        </p:nvPicPr>
        <p:blipFill>
          <a:blip r:embed="rId8" cstate="print"/>
          <a:stretch>
            <a:fillRect/>
          </a:stretch>
        </p:blipFill>
        <p:spPr>
          <a:xfrm>
            <a:off x="0" y="404664"/>
            <a:ext cx="2267744" cy="3312368"/>
          </a:xfrm>
          <a:prstGeom prst="rect">
            <a:avLst/>
          </a:prstGeom>
        </p:spPr>
      </p:pic>
      <p:pic>
        <p:nvPicPr>
          <p:cNvPr id="11" name="Рисунок 10" descr="4b572baf54da71f7a4b581ba26279c26_t1.jpg"/>
          <p:cNvPicPr>
            <a:picLocks noChangeAspect="1"/>
          </p:cNvPicPr>
          <p:nvPr/>
        </p:nvPicPr>
        <p:blipFill>
          <a:blip r:embed="rId9" cstate="print"/>
          <a:stretch>
            <a:fillRect/>
          </a:stretch>
        </p:blipFill>
        <p:spPr>
          <a:xfrm>
            <a:off x="6804248" y="3717032"/>
            <a:ext cx="2339752" cy="3165684"/>
          </a:xfrm>
          <a:prstGeom prst="rect">
            <a:avLst/>
          </a:prstGeom>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0"/>
                                        <p:tgtEl>
                                          <p:spTgt spid="10"/>
                                        </p:tgtEl>
                                      </p:cBhvr>
                                    </p:animEffect>
                                  </p:childTnLst>
                                </p:cTn>
                              </p:par>
                            </p:childTnLst>
                          </p:cTn>
                        </p:par>
                        <p:par>
                          <p:cTn id="13" fill="hold">
                            <p:stCondLst>
                              <p:cond delay="5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0"/>
                                        <p:tgtEl>
                                          <p:spTgt spid="3"/>
                                        </p:tgtEl>
                                      </p:cBhvr>
                                    </p:animEffect>
                                  </p:childTnLst>
                                </p:cTn>
                              </p:par>
                            </p:childTnLst>
                          </p:cTn>
                        </p:par>
                        <p:par>
                          <p:cTn id="17" fill="hold">
                            <p:stCondLst>
                              <p:cond delay="10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childTnLst>
                                </p:cTn>
                              </p:par>
                            </p:childTnLst>
                          </p:cTn>
                        </p:par>
                        <p:par>
                          <p:cTn id="21" fill="hold">
                            <p:stCondLst>
                              <p:cond delay="15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0"/>
                                        <p:tgtEl>
                                          <p:spTgt spid="6"/>
                                        </p:tgtEl>
                                      </p:cBhvr>
                                    </p:animEffect>
                                  </p:childTnLst>
                                </p:cTn>
                              </p:par>
                            </p:childTnLst>
                          </p:cTn>
                        </p:par>
                        <p:par>
                          <p:cTn id="25" fill="hold">
                            <p:stCondLst>
                              <p:cond delay="20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0"/>
                                        <p:tgtEl>
                                          <p:spTgt spid="7"/>
                                        </p:tgtEl>
                                      </p:cBhvr>
                                    </p:animEffect>
                                  </p:childTnLst>
                                </p:cTn>
                              </p:par>
                            </p:childTnLst>
                          </p:cTn>
                        </p:par>
                        <p:par>
                          <p:cTn id="29" fill="hold">
                            <p:stCondLst>
                              <p:cond delay="25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par>
                          <p:cTn id="33" fill="hold">
                            <p:stCondLst>
                              <p:cond delay="275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0"/>
                                        <p:tgtEl>
                                          <p:spTgt spid="9"/>
                                        </p:tgtEl>
                                      </p:cBhvr>
                                    </p:animEffect>
                                  </p:childTnLst>
                                </p:cTn>
                              </p:par>
                            </p:childTnLst>
                          </p:cTn>
                        </p:par>
                        <p:par>
                          <p:cTn id="37" fill="hold">
                            <p:stCondLst>
                              <p:cond delay="32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52128"/>
          </a:xfrm>
        </p:spPr>
        <p:txBody>
          <a:bodyPr>
            <a:noAutofit/>
          </a:bodyPr>
          <a:lstStyle/>
          <a:p>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Фантастический триллер «</a:t>
            </a:r>
            <a:r>
              <a:rPr lang="ru-RU" sz="1800"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Аватар</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вышедший в 2009 году повествует о столкновении двух рас на далекой планете с символичным названием Пандора. Этот фильм был первым вышедшим в формате 3</a:t>
            </a:r>
            <a:r>
              <a:rPr lang="en-US"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
            </a:r>
            <a:r>
              <a:rPr lang="ru-RU" sz="18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тогда это было чем-то фантастически впечатляющим, а  сегодня практически каждый фильм выходит в таком формате.</a:t>
            </a:r>
            <a:endParaRPr lang="ru-RU" sz="18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pi5a1k77nlwr2vcgp992.jpg"/>
          <p:cNvPicPr>
            <a:picLocks noGrp="1" noChangeAspect="1"/>
          </p:cNvPicPr>
          <p:nvPr>
            <p:ph sz="half" idx="1"/>
          </p:nvPr>
        </p:nvPicPr>
        <p:blipFill>
          <a:blip r:embed="rId2" cstate="print"/>
          <a:stretch>
            <a:fillRect/>
          </a:stretch>
        </p:blipFill>
        <p:spPr>
          <a:xfrm>
            <a:off x="251520" y="1412776"/>
            <a:ext cx="4320480" cy="5280788"/>
          </a:xfrm>
        </p:spPr>
      </p:pic>
      <p:pic>
        <p:nvPicPr>
          <p:cNvPr id="6" name="Содержимое 5" descr="AvatarFilmiResimleri.jpg"/>
          <p:cNvPicPr>
            <a:picLocks noGrp="1" noChangeAspect="1"/>
          </p:cNvPicPr>
          <p:nvPr>
            <p:ph sz="half" idx="2"/>
          </p:nvPr>
        </p:nvPicPr>
        <p:blipFill>
          <a:blip r:embed="rId3" cstate="print"/>
          <a:stretch>
            <a:fillRect/>
          </a:stretch>
        </p:blipFill>
        <p:spPr>
          <a:xfrm>
            <a:off x="4572000" y="1412776"/>
            <a:ext cx="4392488" cy="5244198"/>
          </a:xfrm>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black-swan-poster.jpg"/>
          <p:cNvPicPr>
            <a:picLocks noGrp="1" noChangeAspect="1"/>
          </p:cNvPicPr>
          <p:nvPr>
            <p:ph sz="quarter" idx="1"/>
          </p:nvPr>
        </p:nvPicPr>
        <p:blipFill>
          <a:blip r:embed="rId2" cstate="print"/>
          <a:stretch>
            <a:fillRect/>
          </a:stretch>
        </p:blipFill>
        <p:spPr>
          <a:xfrm>
            <a:off x="179512" y="188639"/>
            <a:ext cx="5112568" cy="6505743"/>
          </a:xfrm>
        </p:spPr>
      </p:pic>
      <p:sp>
        <p:nvSpPr>
          <p:cNvPr id="3" name="Текст 2"/>
          <p:cNvSpPr>
            <a:spLocks noGrp="1"/>
          </p:cNvSpPr>
          <p:nvPr>
            <p:ph type="body" idx="2"/>
          </p:nvPr>
        </p:nvSpPr>
        <p:spPr>
          <a:xfrm>
            <a:off x="5436096" y="1124744"/>
            <a:ext cx="3329952" cy="5544616"/>
          </a:xfrm>
        </p:spPr>
        <p:txBody>
          <a:bodyPr>
            <a:normAutofit/>
          </a:bodyPr>
          <a:lstStyle/>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Лучший фильм 2010 года.</a:t>
            </a:r>
          </a:p>
          <a:p>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Драма «Черный лебедь» концентрируется вокруг противостояния двух балерин Нью-Йоркского балета – примы и ее опасной соперницы. Приближается решающее выступление, от него зависит будущее примы: она может лишиться лучших партий. Но, возможно, ей это только кажется? И изнуряющее противостояние – всего лишь плод ее воображения? </a:t>
            </a:r>
            <a:endParaRPr lang="ru-RU"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364088" y="188640"/>
            <a:ext cx="3398912" cy="1008112"/>
          </a:xfrm>
        </p:spPr>
        <p:txBody>
          <a:bodyPr>
            <a:normAutofit/>
          </a:bodyPr>
          <a:lstStyle/>
          <a:p>
            <a:r>
              <a:rPr lang="ru-RU" sz="3200" dirty="0" smtClean="0"/>
              <a:t>Черный лебедь</a:t>
            </a:r>
            <a:endParaRPr lang="ru-RU" sz="3200" dirty="0"/>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the-artist-pl_423_600_80.jpg"/>
          <p:cNvPicPr>
            <a:picLocks noGrp="1" noChangeAspect="1"/>
          </p:cNvPicPr>
          <p:nvPr>
            <p:ph sz="quarter" idx="1"/>
          </p:nvPr>
        </p:nvPicPr>
        <p:blipFill>
          <a:blip r:embed="rId2" cstate="print"/>
          <a:stretch>
            <a:fillRect/>
          </a:stretch>
        </p:blipFill>
        <p:spPr>
          <a:xfrm>
            <a:off x="179512" y="188640"/>
            <a:ext cx="4824536" cy="6536896"/>
          </a:xfrm>
        </p:spPr>
      </p:pic>
      <p:sp>
        <p:nvSpPr>
          <p:cNvPr id="3" name="Текст 2"/>
          <p:cNvSpPr>
            <a:spLocks noGrp="1"/>
          </p:cNvSpPr>
          <p:nvPr>
            <p:ph type="body" idx="2"/>
          </p:nvPr>
        </p:nvSpPr>
        <p:spPr>
          <a:xfrm>
            <a:off x="5148064" y="1340768"/>
            <a:ext cx="3617984" cy="5256584"/>
          </a:xfrm>
        </p:spPr>
        <p:txBody>
          <a:bodyPr>
            <a:normAutofit fontScale="92500"/>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Лучший фильм 2011 года</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Голливуд. 1927 год. Немое кино уходит в прошлое, уступая место звуку. Но не все готовы примириться с революцией в киноиндустрии. Знаменитый актер Джордж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Валентайн</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слышать не хочет о микрофонах на съемочной площадке. Слава артиста начинает меркнуть. Тем временем тайно влюбленная в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Валентайна</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статистка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Пеппи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Миллер стремительно набирает популярность, вовсю используя природный шарм и блестящие голосовые данные. И только любовь поможет герою вчерашних дней и звезде нового поколения обрести счастье.</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5148064" y="332656"/>
            <a:ext cx="3614936" cy="1008112"/>
          </a:xfrm>
        </p:spPr>
        <p:txBody>
          <a:bodyPr>
            <a:noAutofit/>
          </a:bodyPr>
          <a:lstStyle/>
          <a:p>
            <a:r>
              <a:rPr lang="ru-RU" sz="6000" dirty="0" smtClean="0"/>
              <a:t>Артист</a:t>
            </a:r>
            <a:endParaRPr lang="ru-RU" sz="6000" dirty="0"/>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Cloud-Atlas.jpg"/>
          <p:cNvPicPr>
            <a:picLocks noGrp="1" noChangeAspect="1"/>
          </p:cNvPicPr>
          <p:nvPr>
            <p:ph sz="quarter" idx="1"/>
          </p:nvPr>
        </p:nvPicPr>
        <p:blipFill>
          <a:blip r:embed="rId2" cstate="print"/>
          <a:stretch>
            <a:fillRect/>
          </a:stretch>
        </p:blipFill>
        <p:spPr>
          <a:xfrm>
            <a:off x="251520" y="188640"/>
            <a:ext cx="4536504" cy="6553592"/>
          </a:xfrm>
        </p:spPr>
      </p:pic>
      <p:sp>
        <p:nvSpPr>
          <p:cNvPr id="3" name="Текст 2"/>
          <p:cNvSpPr>
            <a:spLocks noGrp="1"/>
          </p:cNvSpPr>
          <p:nvPr>
            <p:ph type="body" idx="2"/>
          </p:nvPr>
        </p:nvSpPr>
        <p:spPr>
          <a:xfrm>
            <a:off x="4932040" y="1268760"/>
            <a:ext cx="3834008" cy="5256584"/>
          </a:xfrm>
        </p:spPr>
        <p:txBody>
          <a:bodyPr>
            <a:normAutofit fontScale="85000" lnSpcReduction="20000"/>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Лучший фильм 2012 года</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Шесть историй, сменяя и переплетаясь одна с другой, ведут зрителя фантастической ленты «Облачный атлас» в увлекательный, странный и удивительный мир. Каждая из них происходит в свое время и в разных местах, но, как в зеркальном лабиринте, герои фильма незримо связаны друг с другом. 19 век и далекое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постапокалиптическое</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будущее, люди разных профессий и социальных статусов – истории следуют одна за другой, прерываясь, казалось бы, на середине, и находя неожиданные продолжения вновь…. «Облачный атлас» - это история о том, какие последствия имеют те или иные действия для отдельных жизней в прошлом, настоящем и будущем, как одна душа перевоплощается из убийцы в героя, и как одно доброе дело отдается эхом сквозь века, чтобы вдохновить революции в далеком будущем…</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932040" y="332656"/>
            <a:ext cx="3830960" cy="936104"/>
          </a:xfrm>
        </p:spPr>
        <p:txBody>
          <a:bodyPr>
            <a:normAutofit/>
          </a:bodyPr>
          <a:lstStyle/>
          <a:p>
            <a:r>
              <a:rPr lang="ru-RU" sz="3600" dirty="0" smtClean="0"/>
              <a:t>Облачный атлас </a:t>
            </a:r>
            <a:endParaRPr lang="ru-RU" sz="3600"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загруженное.jpg"/>
          <p:cNvPicPr>
            <a:picLocks noGrp="1" noChangeAspect="1"/>
          </p:cNvPicPr>
          <p:nvPr>
            <p:ph sz="quarter" idx="1"/>
          </p:nvPr>
        </p:nvPicPr>
        <p:blipFill>
          <a:blip r:embed="rId2" cstate="print"/>
          <a:stretch>
            <a:fillRect/>
          </a:stretch>
        </p:blipFill>
        <p:spPr>
          <a:xfrm>
            <a:off x="179512" y="188640"/>
            <a:ext cx="4608512" cy="6480720"/>
          </a:xfrm>
        </p:spPr>
      </p:pic>
      <p:sp>
        <p:nvSpPr>
          <p:cNvPr id="3" name="Текст 2"/>
          <p:cNvSpPr>
            <a:spLocks noGrp="1"/>
          </p:cNvSpPr>
          <p:nvPr>
            <p:ph type="body" idx="2"/>
          </p:nvPr>
        </p:nvSpPr>
        <p:spPr>
          <a:xfrm>
            <a:off x="5004048" y="1340768"/>
            <a:ext cx="3762000" cy="5184576"/>
          </a:xfrm>
        </p:spPr>
        <p:txBody>
          <a:bodyPr>
            <a:normAutofit fontScale="92500" lnSpcReduction="20000"/>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Лучший фильм 2013 года</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Экранизация романа Фицджеральда с Леонардо ДиКаприо в главной роли. История рассказана от лица Ника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Каррауэйя</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который весной 1922 года, в эпоху разлагающейся морали, блистательного джаза и «королей контрабандного алкоголя», приезжает со Среднего Запада в Нью-Йорк. Преследуя собственную американскую мечту, он селится по соседству с таинственным, известным своими вечеринками миллионером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Джеем</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Гэтсби, а на противоположном берегу бухты проживают его кузина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Дэзи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 ее муж, повеса и аристократ, Том Бьюкенен. Так Ник оказывается вовлеченным в захватывающий мир богатых — их иллюзий, любви и обманов.</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Заголовок 3"/>
          <p:cNvSpPr>
            <a:spLocks noGrp="1"/>
          </p:cNvSpPr>
          <p:nvPr>
            <p:ph type="title"/>
          </p:nvPr>
        </p:nvSpPr>
        <p:spPr>
          <a:xfrm>
            <a:off x="4932040" y="260648"/>
            <a:ext cx="3830960" cy="1080120"/>
          </a:xfrm>
        </p:spPr>
        <p:txBody>
          <a:bodyPr>
            <a:normAutofit/>
          </a:bodyPr>
          <a:lstStyle/>
          <a:p>
            <a:r>
              <a:rPr lang="ru-RU" sz="3600" dirty="0" smtClean="0"/>
              <a:t>Великий </a:t>
            </a:r>
            <a:r>
              <a:rPr lang="ru-RU" sz="3600" dirty="0" err="1" smtClean="0"/>
              <a:t>Гетсби</a:t>
            </a:r>
            <a:endParaRPr lang="ru-RU" sz="3600" dirty="0"/>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41670.jpg"/>
          <p:cNvPicPr>
            <a:picLocks noChangeAspect="1"/>
          </p:cNvPicPr>
          <p:nvPr/>
        </p:nvPicPr>
        <p:blipFill>
          <a:blip r:embed="rId2" cstate="print"/>
          <a:stretch>
            <a:fillRect/>
          </a:stretch>
        </p:blipFill>
        <p:spPr>
          <a:xfrm>
            <a:off x="0" y="0"/>
            <a:ext cx="4716016" cy="6858000"/>
          </a:xfrm>
          <a:prstGeom prst="rect">
            <a:avLst/>
          </a:prstGeom>
        </p:spPr>
      </p:pic>
      <p:sp>
        <p:nvSpPr>
          <p:cNvPr id="3" name="Прямоугольник 2"/>
          <p:cNvSpPr/>
          <p:nvPr/>
        </p:nvSpPr>
        <p:spPr>
          <a:xfrm>
            <a:off x="179513" y="332656"/>
            <a:ext cx="4104455" cy="523220"/>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Леонардо </a:t>
            </a:r>
            <a:r>
              <a:rPr lang="ru-RU" sz="2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ди</a:t>
            </a: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Каприо</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Рисунок 5" descr="58664541.jpg"/>
          <p:cNvPicPr>
            <a:picLocks noChangeAspect="1"/>
          </p:cNvPicPr>
          <p:nvPr/>
        </p:nvPicPr>
        <p:blipFill>
          <a:blip r:embed="rId3" cstate="print"/>
          <a:stretch>
            <a:fillRect/>
          </a:stretch>
        </p:blipFill>
        <p:spPr>
          <a:xfrm>
            <a:off x="4716016" y="0"/>
            <a:ext cx="4427984" cy="6858000"/>
          </a:xfrm>
          <a:prstGeom prst="rect">
            <a:avLst/>
          </a:prstGeom>
        </p:spPr>
      </p:pic>
      <p:sp>
        <p:nvSpPr>
          <p:cNvPr id="2" name="Прямоугольник 1"/>
          <p:cNvSpPr/>
          <p:nvPr/>
        </p:nvSpPr>
        <p:spPr>
          <a:xfrm>
            <a:off x="-1419153" y="0"/>
            <a:ext cx="11982319"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Лучшими актерами 2000 годов стали:</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4932040" y="404664"/>
            <a:ext cx="4211960" cy="523220"/>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Натали </a:t>
            </a:r>
            <a:r>
              <a:rPr lang="ru-RU" sz="2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Портман</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3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par>
                          <p:cTn id="25" fill="hold">
                            <p:stCondLst>
                              <p:cond delay="3500"/>
                            </p:stCondLst>
                            <p:childTnLst>
                              <p:par>
                                <p:cTn id="26" presetID="3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800" decel="100000"/>
                                        <p:tgtEl>
                                          <p:spTgt spid="4"/>
                                        </p:tgtEl>
                                      </p:cBhvr>
                                    </p:animEffect>
                                    <p:anim calcmode="lin" valueType="num">
                                      <p:cBhvr>
                                        <p:cTn id="29" dur="800" decel="100000" fill="hold"/>
                                        <p:tgtEl>
                                          <p:spTgt spid="4"/>
                                        </p:tgtEl>
                                        <p:attrNameLst>
                                          <p:attrName>style.rotation</p:attrName>
                                        </p:attrNameLst>
                                      </p:cBhvr>
                                      <p:tavLst>
                                        <p:tav tm="0">
                                          <p:val>
                                            <p:fltVal val="-90"/>
                                          </p:val>
                                        </p:tav>
                                        <p:tav tm="100000">
                                          <p:val>
                                            <p:fltVal val="0"/>
                                          </p:val>
                                        </p:tav>
                                      </p:tavLst>
                                    </p:anim>
                                    <p:anim calcmode="lin" valueType="num">
                                      <p:cBhvr>
                                        <p:cTn id="30" dur="800" decel="100000" fill="hold"/>
                                        <p:tgtEl>
                                          <p:spTgt spid="4"/>
                                        </p:tgtEl>
                                        <p:attrNameLst>
                                          <p:attrName>ppt_x</p:attrName>
                                        </p:attrNameLst>
                                      </p:cBhvr>
                                      <p:tavLst>
                                        <p:tav tm="0">
                                          <p:val>
                                            <p:strVal val="#ppt_x+0.4"/>
                                          </p:val>
                                        </p:tav>
                                        <p:tav tm="100000">
                                          <p:val>
                                            <p:strVal val="#ppt_x-0.05"/>
                                          </p:val>
                                        </p:tav>
                                      </p:tavLst>
                                    </p:anim>
                                    <p:anim calcmode="lin" valueType="num">
                                      <p:cBhvr>
                                        <p:cTn id="31" dur="800" decel="100000" fill="hold"/>
                                        <p:tgtEl>
                                          <p:spTgt spid="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zGeCAYsLZ7M.jpg"/>
          <p:cNvPicPr>
            <a:picLocks noChangeAspect="1"/>
          </p:cNvPicPr>
          <p:nvPr/>
        </p:nvPicPr>
        <p:blipFill>
          <a:blip r:embed="rId2" cstate="print"/>
          <a:stretch>
            <a:fillRect/>
          </a:stretch>
        </p:blipFill>
        <p:spPr>
          <a:xfrm>
            <a:off x="0" y="0"/>
            <a:ext cx="4499992" cy="6858000"/>
          </a:xfrm>
          <a:prstGeom prst="rect">
            <a:avLst/>
          </a:prstGeom>
        </p:spPr>
      </p:pic>
      <p:pic>
        <p:nvPicPr>
          <p:cNvPr id="3" name="Рисунок 2" descr="476e507b7991c.jpg"/>
          <p:cNvPicPr>
            <a:picLocks noChangeAspect="1"/>
          </p:cNvPicPr>
          <p:nvPr/>
        </p:nvPicPr>
        <p:blipFill>
          <a:blip r:embed="rId3" cstate="print"/>
          <a:stretch>
            <a:fillRect/>
          </a:stretch>
        </p:blipFill>
        <p:spPr>
          <a:xfrm>
            <a:off x="4499992" y="0"/>
            <a:ext cx="4644008" cy="6858000"/>
          </a:xfrm>
          <a:prstGeom prst="rect">
            <a:avLst/>
          </a:prstGeom>
        </p:spPr>
      </p:pic>
      <p:sp>
        <p:nvSpPr>
          <p:cNvPr id="4" name="Прямоугольник 3"/>
          <p:cNvSpPr/>
          <p:nvPr/>
        </p:nvSpPr>
        <p:spPr>
          <a:xfrm>
            <a:off x="1" y="0"/>
            <a:ext cx="4499992" cy="923330"/>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Джонни </a:t>
            </a:r>
            <a:r>
              <a:rPr lang="ru-RU"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Депп</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499992" y="0"/>
            <a:ext cx="4644008" cy="923330"/>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Кира </a:t>
            </a:r>
            <a:r>
              <a:rPr lang="ru-RU"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Найтли</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jpg"/>
          <p:cNvPicPr>
            <a:picLocks noChangeAspect="1"/>
          </p:cNvPicPr>
          <p:nvPr/>
        </p:nvPicPr>
        <p:blipFill>
          <a:blip r:embed="rId2" cstate="print"/>
          <a:stretch>
            <a:fillRect/>
          </a:stretch>
        </p:blipFill>
        <p:spPr>
          <a:xfrm>
            <a:off x="0" y="0"/>
            <a:ext cx="4716016" cy="6858000"/>
          </a:xfrm>
          <a:prstGeom prst="rect">
            <a:avLst/>
          </a:prstGeom>
        </p:spPr>
      </p:pic>
      <p:pic>
        <p:nvPicPr>
          <p:cNvPr id="3" name="Рисунок 2" descr="av-77367.jpg"/>
          <p:cNvPicPr>
            <a:picLocks noChangeAspect="1"/>
          </p:cNvPicPr>
          <p:nvPr/>
        </p:nvPicPr>
        <p:blipFill>
          <a:blip r:embed="rId3" cstate="print"/>
          <a:stretch>
            <a:fillRect/>
          </a:stretch>
        </p:blipFill>
        <p:spPr>
          <a:xfrm>
            <a:off x="4716016" y="0"/>
            <a:ext cx="4427984" cy="6858000"/>
          </a:xfrm>
          <a:prstGeom prst="rect">
            <a:avLst/>
          </a:prstGeom>
        </p:spPr>
      </p:pic>
      <p:sp>
        <p:nvSpPr>
          <p:cNvPr id="4" name="Прямоугольник 3"/>
          <p:cNvSpPr/>
          <p:nvPr/>
        </p:nvSpPr>
        <p:spPr>
          <a:xfrm>
            <a:off x="0" y="0"/>
            <a:ext cx="4716016" cy="923330"/>
          </a:xfrm>
          <a:prstGeom prst="rect">
            <a:avLst/>
          </a:prstGeom>
          <a:noFill/>
        </p:spPr>
        <p:txBody>
          <a:bodyPr wrap="square" lIns="91440" tIns="45720" rIns="91440" bIns="45720">
            <a:spAutoFit/>
          </a:bodyPr>
          <a:lstStyle/>
          <a:p>
            <a:pPr algn="ctr"/>
            <a:r>
              <a:rPr lang="ru-RU"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Тоби</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Магуайр</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716015" y="0"/>
            <a:ext cx="4427985" cy="1200329"/>
          </a:xfrm>
          <a:prstGeom prst="rect">
            <a:avLst/>
          </a:prstGeom>
          <a:noFill/>
        </p:spPr>
        <p:txBody>
          <a:bodyPr wrap="square" lIns="91440" tIns="45720" rIns="91440" bIns="45720">
            <a:spAutoFit/>
          </a:bodyPr>
          <a:lstStyle/>
          <a:p>
            <a:pPr algn="ctr"/>
            <a:r>
              <a:rPr lang="ru-RU" sz="3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Хелена</a:t>
            </a:r>
            <a:r>
              <a:rPr lang="ru-RU"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Бонем-Картер</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00full.jpg"/>
          <p:cNvPicPr>
            <a:picLocks noChangeAspect="1"/>
          </p:cNvPicPr>
          <p:nvPr/>
        </p:nvPicPr>
        <p:blipFill>
          <a:blip r:embed="rId2" cstate="print"/>
          <a:stretch>
            <a:fillRect/>
          </a:stretch>
        </p:blipFill>
        <p:spPr>
          <a:xfrm>
            <a:off x="0" y="0"/>
            <a:ext cx="4678035" cy="6858000"/>
          </a:xfrm>
          <a:prstGeom prst="rect">
            <a:avLst/>
          </a:prstGeom>
        </p:spPr>
      </p:pic>
      <p:pic>
        <p:nvPicPr>
          <p:cNvPr id="3" name="Рисунок 2" descr="2GbwFiyLkxk.jpg"/>
          <p:cNvPicPr>
            <a:picLocks noChangeAspect="1"/>
          </p:cNvPicPr>
          <p:nvPr/>
        </p:nvPicPr>
        <p:blipFill>
          <a:blip r:embed="rId3" cstate="print"/>
          <a:stretch>
            <a:fillRect/>
          </a:stretch>
        </p:blipFill>
        <p:spPr>
          <a:xfrm>
            <a:off x="4568428" y="0"/>
            <a:ext cx="4575572" cy="6858000"/>
          </a:xfrm>
          <a:prstGeom prst="rect">
            <a:avLst/>
          </a:prstGeom>
        </p:spPr>
      </p:pic>
      <p:sp>
        <p:nvSpPr>
          <p:cNvPr id="4" name="Прямоугольник 3"/>
          <p:cNvSpPr/>
          <p:nvPr/>
        </p:nvSpPr>
        <p:spPr>
          <a:xfrm>
            <a:off x="0" y="0"/>
            <a:ext cx="4572000" cy="1754326"/>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Роберт </a:t>
            </a:r>
            <a:r>
              <a:rPr lang="ru-RU"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Дауни</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мл.</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644008" y="0"/>
            <a:ext cx="4499992" cy="923330"/>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Эмма Уотсон</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2824.001.jpg"/>
          <p:cNvPicPr>
            <a:picLocks noGrp="1" noChangeAspect="1"/>
          </p:cNvPicPr>
          <p:nvPr>
            <p:ph idx="1"/>
          </p:nvPr>
        </p:nvPicPr>
        <p:blipFill>
          <a:blip r:embed="rId2" cstate="print"/>
          <a:stretch>
            <a:fillRect/>
          </a:stretch>
        </p:blipFill>
        <p:spPr>
          <a:xfrm>
            <a:off x="323528" y="1124744"/>
            <a:ext cx="8424936" cy="5400600"/>
          </a:xfrm>
        </p:spPr>
      </p:pic>
      <p:sp>
        <p:nvSpPr>
          <p:cNvPr id="3" name="Заголовок 2"/>
          <p:cNvSpPr>
            <a:spLocks noGrp="1"/>
          </p:cNvSpPr>
          <p:nvPr>
            <p:ph type="title"/>
          </p:nvPr>
        </p:nvSpPr>
        <p:spPr>
          <a:xfrm>
            <a:off x="457200" y="-171400"/>
            <a:ext cx="8229600" cy="1224136"/>
          </a:xfrm>
        </p:spPr>
        <p:txBody>
          <a:bodyPr>
            <a:normAutofit/>
          </a:bodyPr>
          <a:lstStyle/>
          <a:p>
            <a:r>
              <a:rPr lang="ru-RU"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 довольно скоро, в 1935 году, на экраны вышел первый цветной кинофильм - "Бекки Шарп".</a:t>
            </a:r>
            <a:endParaRPr lang="ru-RU" sz="240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5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OSH5biThd0.jpg"/>
          <p:cNvPicPr>
            <a:picLocks noChangeAspect="1"/>
          </p:cNvPicPr>
          <p:nvPr/>
        </p:nvPicPr>
        <p:blipFill>
          <a:blip r:embed="rId2" cstate="print"/>
          <a:stretch>
            <a:fillRect/>
          </a:stretch>
        </p:blipFill>
        <p:spPr>
          <a:xfrm>
            <a:off x="3746500" y="0"/>
            <a:ext cx="5397500" cy="6858000"/>
          </a:xfrm>
          <a:prstGeom prst="rect">
            <a:avLst/>
          </a:prstGeom>
        </p:spPr>
      </p:pic>
      <p:pic>
        <p:nvPicPr>
          <p:cNvPr id="2" name="Рисунок 1" descr="e8dccc844235579df5addbe2a2ae43cd.jpg"/>
          <p:cNvPicPr>
            <a:picLocks noChangeAspect="1"/>
          </p:cNvPicPr>
          <p:nvPr/>
        </p:nvPicPr>
        <p:blipFill>
          <a:blip r:embed="rId3" cstate="print"/>
          <a:stretch>
            <a:fillRect/>
          </a:stretch>
        </p:blipFill>
        <p:spPr>
          <a:xfrm>
            <a:off x="0" y="0"/>
            <a:ext cx="4499992" cy="6858000"/>
          </a:xfrm>
          <a:prstGeom prst="rect">
            <a:avLst/>
          </a:prstGeom>
        </p:spPr>
      </p:pic>
      <p:sp>
        <p:nvSpPr>
          <p:cNvPr id="4" name="Прямоугольник 3"/>
          <p:cNvSpPr/>
          <p:nvPr/>
        </p:nvSpPr>
        <p:spPr>
          <a:xfrm>
            <a:off x="1" y="0"/>
            <a:ext cx="4644008" cy="707886"/>
          </a:xfrm>
          <a:prstGeom prst="rect">
            <a:avLst/>
          </a:prstGeom>
          <a:noFill/>
        </p:spPr>
        <p:txBody>
          <a:bodyPr wrap="square" lIns="91440" tIns="45720" rIns="91440" bIns="45720">
            <a:spAutoFit/>
          </a:bodyPr>
          <a:lstStyle/>
          <a:p>
            <a:pPr algn="ct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Джейсон </a:t>
            </a:r>
            <a:r>
              <a:rPr lang="ru-RU"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тетхем</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644007" y="1"/>
            <a:ext cx="4499993" cy="707886"/>
          </a:xfrm>
          <a:prstGeom prst="rect">
            <a:avLst/>
          </a:prstGeom>
          <a:noFill/>
        </p:spPr>
        <p:txBody>
          <a:bodyPr wrap="square" lIns="91440" tIns="45720" rIns="91440" bIns="45720">
            <a:spAutoFit/>
          </a:bodyPr>
          <a:lstStyle/>
          <a:p>
            <a:pPr algn="ct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Кристен</a:t>
            </a: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Стюарт</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Emma-Stone.jpg"/>
          <p:cNvPicPr>
            <a:picLocks noChangeAspect="1"/>
          </p:cNvPicPr>
          <p:nvPr/>
        </p:nvPicPr>
        <p:blipFill>
          <a:blip r:embed="rId2" cstate="print"/>
          <a:stretch>
            <a:fillRect/>
          </a:stretch>
        </p:blipFill>
        <p:spPr>
          <a:xfrm>
            <a:off x="4202607" y="0"/>
            <a:ext cx="4941393" cy="6858000"/>
          </a:xfrm>
          <a:prstGeom prst="rect">
            <a:avLst/>
          </a:prstGeom>
        </p:spPr>
      </p:pic>
      <p:pic>
        <p:nvPicPr>
          <p:cNvPr id="2" name="Рисунок 1" descr="z_823f9e85.jpg"/>
          <p:cNvPicPr>
            <a:picLocks noChangeAspect="1"/>
          </p:cNvPicPr>
          <p:nvPr/>
        </p:nvPicPr>
        <p:blipFill>
          <a:blip r:embed="rId3" cstate="print"/>
          <a:stretch>
            <a:fillRect/>
          </a:stretch>
        </p:blipFill>
        <p:spPr>
          <a:xfrm>
            <a:off x="0" y="0"/>
            <a:ext cx="4644007" cy="6858000"/>
          </a:xfrm>
          <a:prstGeom prst="rect">
            <a:avLst/>
          </a:prstGeom>
        </p:spPr>
      </p:pic>
      <p:sp>
        <p:nvSpPr>
          <p:cNvPr id="4" name="Прямоугольник 3"/>
          <p:cNvSpPr/>
          <p:nvPr/>
        </p:nvSpPr>
        <p:spPr>
          <a:xfrm>
            <a:off x="1" y="0"/>
            <a:ext cx="4644008" cy="707886"/>
          </a:xfrm>
          <a:prstGeom prst="rect">
            <a:avLst/>
          </a:prstGeom>
          <a:noFill/>
        </p:spPr>
        <p:txBody>
          <a:bodyPr wrap="square" lIns="91440" tIns="45720" rIns="91440" bIns="45720">
            <a:spAutoFit/>
          </a:bodyPr>
          <a:lstStyle/>
          <a:p>
            <a:pPr algn="ct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Дэниал</a:t>
            </a: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едклифф</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644008" y="1"/>
            <a:ext cx="4499992" cy="769441"/>
          </a:xfrm>
          <a:prstGeom prst="rect">
            <a:avLst/>
          </a:prstGeom>
          <a:noFill/>
        </p:spPr>
        <p:txBody>
          <a:bodyPr wrap="square" lIns="91440" tIns="45720" rIns="91440" bIns="45720">
            <a:spAutoFit/>
          </a:bodyPr>
          <a:lstStyle/>
          <a:p>
            <a:pPr algn="ctr"/>
            <a:r>
              <a:rPr lang="ru-RU"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Эмма Стоун</a:t>
            </a:r>
            <a:endParaRPr lang="ru-RU"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ySZQ2orKp2Y.jpg"/>
          <p:cNvPicPr>
            <a:picLocks noChangeAspect="1"/>
          </p:cNvPicPr>
          <p:nvPr/>
        </p:nvPicPr>
        <p:blipFill>
          <a:blip r:embed="rId2" cstate="print"/>
          <a:stretch>
            <a:fillRect/>
          </a:stretch>
        </p:blipFill>
        <p:spPr>
          <a:xfrm>
            <a:off x="4010766" y="0"/>
            <a:ext cx="5133234" cy="6858000"/>
          </a:xfrm>
          <a:prstGeom prst="rect">
            <a:avLst/>
          </a:prstGeom>
        </p:spPr>
      </p:pic>
      <p:pic>
        <p:nvPicPr>
          <p:cNvPr id="2" name="Рисунок 1" descr="J6tyTLBOwho.jpg"/>
          <p:cNvPicPr>
            <a:picLocks noChangeAspect="1"/>
          </p:cNvPicPr>
          <p:nvPr/>
        </p:nvPicPr>
        <p:blipFill>
          <a:blip r:embed="rId3" cstate="print"/>
          <a:stretch>
            <a:fillRect/>
          </a:stretch>
        </p:blipFill>
        <p:spPr>
          <a:xfrm>
            <a:off x="-1" y="0"/>
            <a:ext cx="4788025" cy="6858000"/>
          </a:xfrm>
          <a:prstGeom prst="rect">
            <a:avLst/>
          </a:prstGeom>
        </p:spPr>
      </p:pic>
      <p:sp>
        <p:nvSpPr>
          <p:cNvPr id="4" name="Прямоугольник 3"/>
          <p:cNvSpPr/>
          <p:nvPr/>
        </p:nvSpPr>
        <p:spPr>
          <a:xfrm>
            <a:off x="0" y="0"/>
            <a:ext cx="4860032" cy="769441"/>
          </a:xfrm>
          <a:prstGeom prst="rect">
            <a:avLst/>
          </a:prstGeom>
          <a:noFill/>
        </p:spPr>
        <p:txBody>
          <a:bodyPr wrap="square" lIns="91440" tIns="45720" rIns="91440" bIns="45720">
            <a:spAutoFit/>
          </a:bodyPr>
          <a:lstStyle/>
          <a:p>
            <a:pPr algn="ctr"/>
            <a:r>
              <a:rPr lang="ru-RU" sz="4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Крис</a:t>
            </a:r>
            <a:r>
              <a:rPr lang="ru-RU"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Эванс</a:t>
            </a:r>
            <a:endParaRPr lang="ru-RU"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788024" y="1"/>
            <a:ext cx="4355976" cy="646331"/>
          </a:xfrm>
          <a:prstGeom prst="rect">
            <a:avLst/>
          </a:prstGeom>
          <a:noFill/>
        </p:spPr>
        <p:txBody>
          <a:bodyPr wrap="square" lIns="91440" tIns="45720" rIns="91440" bIns="45720">
            <a:spAutoFit/>
          </a:bodyPr>
          <a:lstStyle/>
          <a:p>
            <a:pPr algn="ctr"/>
            <a:r>
              <a:rPr lang="ru-RU" sz="3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Аманда</a:t>
            </a:r>
            <a:r>
              <a:rPr lang="ru-RU"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Сейфрид</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19x776.gif"/>
          <p:cNvPicPr>
            <a:picLocks noChangeAspect="1"/>
          </p:cNvPicPr>
          <p:nvPr/>
        </p:nvPicPr>
        <p:blipFill>
          <a:blip r:embed="rId2" cstate="print"/>
          <a:stretch>
            <a:fillRect/>
          </a:stretch>
        </p:blipFill>
        <p:spPr>
          <a:xfrm>
            <a:off x="0" y="0"/>
            <a:ext cx="4586729" cy="6858000"/>
          </a:xfrm>
          <a:prstGeom prst="rect">
            <a:avLst/>
          </a:prstGeom>
        </p:spPr>
      </p:pic>
      <p:pic>
        <p:nvPicPr>
          <p:cNvPr id="3" name="Рисунок 2" descr="7997.jpg"/>
          <p:cNvPicPr>
            <a:picLocks noChangeAspect="1"/>
          </p:cNvPicPr>
          <p:nvPr/>
        </p:nvPicPr>
        <p:blipFill>
          <a:blip r:embed="rId3" cstate="print"/>
          <a:stretch>
            <a:fillRect/>
          </a:stretch>
        </p:blipFill>
        <p:spPr>
          <a:xfrm>
            <a:off x="4283968" y="0"/>
            <a:ext cx="5019424" cy="6858000"/>
          </a:xfrm>
          <a:prstGeom prst="rect">
            <a:avLst/>
          </a:prstGeom>
        </p:spPr>
      </p:pic>
      <p:sp>
        <p:nvSpPr>
          <p:cNvPr id="4" name="Прямоугольник 3"/>
          <p:cNvSpPr/>
          <p:nvPr/>
        </p:nvSpPr>
        <p:spPr>
          <a:xfrm>
            <a:off x="0" y="0"/>
            <a:ext cx="4283968" cy="707886"/>
          </a:xfrm>
          <a:prstGeom prst="rect">
            <a:avLst/>
          </a:prstGeom>
          <a:noFill/>
        </p:spPr>
        <p:txBody>
          <a:bodyPr wrap="square" lIns="91440" tIns="45720" rIns="91440" bIns="45720">
            <a:spAutoFit/>
          </a:bodyPr>
          <a:lstStyle/>
          <a:p>
            <a:pPr algn="ct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Хью</a:t>
            </a: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Джэкман</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283968" y="0"/>
            <a:ext cx="5040560" cy="646331"/>
          </a:xfrm>
          <a:prstGeom prst="rect">
            <a:avLst/>
          </a:prstGeom>
          <a:noFill/>
        </p:spPr>
        <p:txBody>
          <a:bodyPr wrap="square" lIns="91440" tIns="45720" rIns="91440" bIns="45720">
            <a:spAutoFit/>
          </a:bodyPr>
          <a:lstStyle/>
          <a:p>
            <a:pPr algn="ctr"/>
            <a:r>
              <a:rPr lang="ru-RU" sz="3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Гвинет</a:t>
            </a:r>
            <a:r>
              <a:rPr lang="ru-RU"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a:t>
            </a:r>
            <a:r>
              <a:rPr lang="ru-RU" sz="3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элтроу</a:t>
            </a:r>
            <a:endParaRPr lang="ru-RU"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92933189838064bb5e48c69cdfe6dda.jpg"/>
          <p:cNvPicPr>
            <a:picLocks noChangeAspect="1"/>
          </p:cNvPicPr>
          <p:nvPr/>
        </p:nvPicPr>
        <p:blipFill>
          <a:blip r:embed="rId2" cstate="print"/>
          <a:stretch>
            <a:fillRect/>
          </a:stretch>
        </p:blipFill>
        <p:spPr>
          <a:xfrm>
            <a:off x="4381500" y="0"/>
            <a:ext cx="4762500" cy="6858000"/>
          </a:xfrm>
          <a:prstGeom prst="rect">
            <a:avLst/>
          </a:prstGeom>
        </p:spPr>
      </p:pic>
      <p:pic>
        <p:nvPicPr>
          <p:cNvPr id="2" name="Рисунок 1" descr="F0Ivj.jpg"/>
          <p:cNvPicPr>
            <a:picLocks noChangeAspect="1"/>
          </p:cNvPicPr>
          <p:nvPr/>
        </p:nvPicPr>
        <p:blipFill>
          <a:blip r:embed="rId3" cstate="print"/>
          <a:stretch>
            <a:fillRect/>
          </a:stretch>
        </p:blipFill>
        <p:spPr>
          <a:xfrm>
            <a:off x="0" y="0"/>
            <a:ext cx="4572000" cy="6858000"/>
          </a:xfrm>
          <a:prstGeom prst="rect">
            <a:avLst/>
          </a:prstGeom>
        </p:spPr>
      </p:pic>
      <p:sp>
        <p:nvSpPr>
          <p:cNvPr id="4" name="Прямоугольник 3"/>
          <p:cNvSpPr/>
          <p:nvPr/>
        </p:nvSpPr>
        <p:spPr>
          <a:xfrm>
            <a:off x="1" y="0"/>
            <a:ext cx="4644008" cy="923330"/>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Джим Кэрри</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572000" y="0"/>
            <a:ext cx="4572000" cy="830997"/>
          </a:xfrm>
          <a:prstGeom prst="rect">
            <a:avLst/>
          </a:prstGeom>
          <a:noFill/>
        </p:spPr>
        <p:txBody>
          <a:bodyPr wrap="square" lIns="91440" tIns="45720" rIns="91440" bIns="45720">
            <a:spAutoFit/>
          </a:bodyPr>
          <a:lstStyle/>
          <a:p>
            <a:pPr algn="ctr"/>
            <a:r>
              <a:rPr lang="ru-RU" sz="4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Джэсика</a:t>
            </a:r>
            <a:r>
              <a:rPr lang="ru-RU"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Альба</a:t>
            </a:r>
            <a:endParaRPr lang="ru-RU"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james.jpg"/>
          <p:cNvPicPr>
            <a:picLocks noChangeAspect="1"/>
          </p:cNvPicPr>
          <p:nvPr/>
        </p:nvPicPr>
        <p:blipFill>
          <a:blip r:embed="rId2" cstate="print"/>
          <a:stretch>
            <a:fillRect/>
          </a:stretch>
        </p:blipFill>
        <p:spPr>
          <a:xfrm>
            <a:off x="-1" y="0"/>
            <a:ext cx="6038491" cy="6858000"/>
          </a:xfrm>
          <a:prstGeom prst="rect">
            <a:avLst/>
          </a:prstGeom>
        </p:spPr>
      </p:pic>
      <p:pic>
        <p:nvPicPr>
          <p:cNvPr id="3" name="Рисунок 2" descr="Kg--BkVW5BU.jpg"/>
          <p:cNvPicPr>
            <a:picLocks noChangeAspect="1"/>
          </p:cNvPicPr>
          <p:nvPr/>
        </p:nvPicPr>
        <p:blipFill>
          <a:blip r:embed="rId3" cstate="print"/>
          <a:stretch>
            <a:fillRect/>
          </a:stretch>
        </p:blipFill>
        <p:spPr>
          <a:xfrm>
            <a:off x="4381500" y="1"/>
            <a:ext cx="4762500" cy="6858000"/>
          </a:xfrm>
          <a:prstGeom prst="rect">
            <a:avLst/>
          </a:prstGeom>
        </p:spPr>
      </p:pic>
      <p:sp>
        <p:nvSpPr>
          <p:cNvPr id="4" name="Прямоугольник 3"/>
          <p:cNvSpPr/>
          <p:nvPr/>
        </p:nvSpPr>
        <p:spPr>
          <a:xfrm>
            <a:off x="1" y="0"/>
            <a:ext cx="4427984" cy="769441"/>
          </a:xfrm>
          <a:prstGeom prst="rect">
            <a:avLst/>
          </a:prstGeom>
          <a:noFill/>
        </p:spPr>
        <p:txBody>
          <a:bodyPr wrap="square" lIns="91440" tIns="45720" rIns="91440" bIns="45720">
            <a:spAutoFit/>
          </a:bodyPr>
          <a:lstStyle/>
          <a:p>
            <a:pPr algn="ctr"/>
            <a:r>
              <a:rPr lang="ru-RU" sz="4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Джэймс</a:t>
            </a:r>
            <a:r>
              <a:rPr lang="ru-RU"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Франко</a:t>
            </a:r>
            <a:endParaRPr lang="ru-RU"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427983" y="1"/>
            <a:ext cx="4716017" cy="769441"/>
          </a:xfrm>
          <a:prstGeom prst="rect">
            <a:avLst/>
          </a:prstGeom>
          <a:noFill/>
        </p:spPr>
        <p:txBody>
          <a:bodyPr wrap="square" lIns="91440" tIns="45720" rIns="91440" bIns="45720">
            <a:spAutoFit/>
          </a:bodyPr>
          <a:lstStyle/>
          <a:p>
            <a:pPr algn="ctr"/>
            <a:r>
              <a:rPr lang="ru-RU" sz="4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Мэган</a:t>
            </a:r>
            <a:r>
              <a:rPr lang="ru-RU"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Фокс</a:t>
            </a:r>
            <a:endParaRPr lang="ru-RU"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e7e6e05a58a56ee7b06c8a962bd0b5f5.jpg"/>
          <p:cNvPicPr>
            <a:picLocks noChangeAspect="1"/>
          </p:cNvPicPr>
          <p:nvPr/>
        </p:nvPicPr>
        <p:blipFill>
          <a:blip r:embed="rId2" cstate="print"/>
          <a:stretch>
            <a:fillRect/>
          </a:stretch>
        </p:blipFill>
        <p:spPr>
          <a:xfrm>
            <a:off x="4355976" y="0"/>
            <a:ext cx="4788024" cy="6858000"/>
          </a:xfrm>
          <a:prstGeom prst="rect">
            <a:avLst/>
          </a:prstGeom>
        </p:spPr>
      </p:pic>
      <p:pic>
        <p:nvPicPr>
          <p:cNvPr id="2" name="Рисунок 1" descr="4_ Ryan Gosling1.jpg"/>
          <p:cNvPicPr>
            <a:picLocks noChangeAspect="1"/>
          </p:cNvPicPr>
          <p:nvPr/>
        </p:nvPicPr>
        <p:blipFill>
          <a:blip r:embed="rId3" cstate="print"/>
          <a:stretch>
            <a:fillRect/>
          </a:stretch>
        </p:blipFill>
        <p:spPr>
          <a:xfrm>
            <a:off x="0" y="0"/>
            <a:ext cx="4572000" cy="6858000"/>
          </a:xfrm>
          <a:prstGeom prst="rect">
            <a:avLst/>
          </a:prstGeom>
        </p:spPr>
      </p:pic>
      <p:sp>
        <p:nvSpPr>
          <p:cNvPr id="4" name="Прямоугольник 3"/>
          <p:cNvSpPr/>
          <p:nvPr/>
        </p:nvSpPr>
        <p:spPr>
          <a:xfrm>
            <a:off x="1" y="0"/>
            <a:ext cx="4571999" cy="830997"/>
          </a:xfrm>
          <a:prstGeom prst="rect">
            <a:avLst/>
          </a:prstGeom>
          <a:noFill/>
        </p:spPr>
        <p:txBody>
          <a:bodyPr wrap="square" lIns="91440" tIns="45720" rIns="91440" bIns="45720">
            <a:spAutoFit/>
          </a:bodyPr>
          <a:lstStyle/>
          <a:p>
            <a:pPr algn="ctr"/>
            <a:r>
              <a:rPr lang="ru-RU" sz="4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Райан</a:t>
            </a:r>
            <a:r>
              <a:rPr lang="ru-RU"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4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a:t>
            </a:r>
            <a:r>
              <a:rPr lang="ru-RU" sz="4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ослинг</a:t>
            </a:r>
            <a:endParaRPr lang="ru-RU"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572000" y="0"/>
            <a:ext cx="4572000" cy="707886"/>
          </a:xfrm>
          <a:prstGeom prst="rect">
            <a:avLst/>
          </a:prstGeom>
          <a:noFill/>
        </p:spPr>
        <p:txBody>
          <a:bodyPr wrap="square" lIns="91440" tIns="45720" rIns="91440" bIns="45720">
            <a:spAutoFit/>
          </a:bodyPr>
          <a:lstStyle/>
          <a:p>
            <a:pPr algn="ct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Анджелина</a:t>
            </a: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Джоли</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30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mila-kunis-27.jpg"/>
          <p:cNvPicPr>
            <a:picLocks noChangeAspect="1"/>
          </p:cNvPicPr>
          <p:nvPr/>
        </p:nvPicPr>
        <p:blipFill>
          <a:blip r:embed="rId2" cstate="print"/>
          <a:stretch>
            <a:fillRect/>
          </a:stretch>
        </p:blipFill>
        <p:spPr>
          <a:xfrm>
            <a:off x="4064000" y="0"/>
            <a:ext cx="5080000" cy="6769100"/>
          </a:xfrm>
          <a:prstGeom prst="rect">
            <a:avLst/>
          </a:prstGeom>
        </p:spPr>
      </p:pic>
      <p:pic>
        <p:nvPicPr>
          <p:cNvPr id="2" name="Рисунок 1" descr="10290340_CHenning_Tatum.jpg"/>
          <p:cNvPicPr>
            <a:picLocks noChangeAspect="1"/>
          </p:cNvPicPr>
          <p:nvPr/>
        </p:nvPicPr>
        <p:blipFill>
          <a:blip r:embed="rId3" cstate="print"/>
          <a:stretch>
            <a:fillRect/>
          </a:stretch>
        </p:blipFill>
        <p:spPr>
          <a:xfrm>
            <a:off x="0" y="0"/>
            <a:ext cx="4644008" cy="6858000"/>
          </a:xfrm>
          <a:prstGeom prst="rect">
            <a:avLst/>
          </a:prstGeom>
        </p:spPr>
      </p:pic>
      <p:sp>
        <p:nvSpPr>
          <p:cNvPr id="4" name="Прямоугольник 3"/>
          <p:cNvSpPr/>
          <p:nvPr/>
        </p:nvSpPr>
        <p:spPr>
          <a:xfrm>
            <a:off x="1" y="0"/>
            <a:ext cx="4644007" cy="707886"/>
          </a:xfrm>
          <a:prstGeom prst="rect">
            <a:avLst/>
          </a:prstGeom>
          <a:noFill/>
        </p:spPr>
        <p:txBody>
          <a:bodyPr wrap="square" lIns="91440" tIns="45720" rIns="91440" bIns="45720">
            <a:spAutoFit/>
          </a:bodyPr>
          <a:lstStyle/>
          <a:p>
            <a:pPr algn="ctr"/>
            <a:r>
              <a:rPr lang="ru-RU"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Ченинг</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Татум</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644008" y="1"/>
            <a:ext cx="4499992" cy="707886"/>
          </a:xfrm>
          <a:prstGeom prst="rect">
            <a:avLst/>
          </a:prstGeom>
          <a:noFill/>
        </p:spPr>
        <p:txBody>
          <a:bodyPr wrap="square" lIns="91440" tIns="45720" rIns="91440" bIns="45720">
            <a:spAutoFit/>
          </a:bodyPr>
          <a:lstStyle/>
          <a:p>
            <a:pPr algn="ct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Мила </a:t>
            </a:r>
            <a:r>
              <a:rPr lang="ru-RU" sz="4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Кунис</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30"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00" decel="100000"/>
                                        <p:tgtEl>
                                          <p:spTgt spid="4"/>
                                        </p:tgtEl>
                                      </p:cBhvr>
                                    </p:animEffect>
                                    <p:anim calcmode="lin" valueType="num">
                                      <p:cBhvr>
                                        <p:cTn id="11" dur="800" decel="100000" fill="hold"/>
                                        <p:tgtEl>
                                          <p:spTgt spid="4"/>
                                        </p:tgtEl>
                                        <p:attrNameLst>
                                          <p:attrName>style.rotation</p:attrName>
                                        </p:attrNameLst>
                                      </p:cBhvr>
                                      <p:tavLst>
                                        <p:tav tm="0">
                                          <p:val>
                                            <p:fltVal val="-90"/>
                                          </p:val>
                                        </p:tav>
                                        <p:tav tm="100000">
                                          <p:val>
                                            <p:fltVal val="0"/>
                                          </p:val>
                                        </p:tav>
                                      </p:tavLst>
                                    </p:anim>
                                    <p:anim calcmode="lin" valueType="num">
                                      <p:cBhvr>
                                        <p:cTn id="12" dur="800" decel="100000" fill="hold"/>
                                        <p:tgtEl>
                                          <p:spTgt spid="4"/>
                                        </p:tgtEl>
                                        <p:attrNameLst>
                                          <p:attrName>ppt_x</p:attrName>
                                        </p:attrNameLst>
                                      </p:cBhvr>
                                      <p:tavLst>
                                        <p:tav tm="0">
                                          <p:val>
                                            <p:strVal val="#ppt_x+0.4"/>
                                          </p:val>
                                        </p:tav>
                                        <p:tav tm="100000">
                                          <p:val>
                                            <p:strVal val="#ppt_x-0.05"/>
                                          </p:val>
                                        </p:tav>
                                      </p:tavLst>
                                    </p:anim>
                                    <p:anim calcmode="lin" valueType="num">
                                      <p:cBhvr>
                                        <p:cTn id="13" dur="800" decel="100000" fill="hold"/>
                                        <p:tgtEl>
                                          <p:spTgt spid="4"/>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p:stCondLst>
                              <p:cond delay="4000"/>
                            </p:stCondLst>
                            <p:childTnLst>
                              <p:par>
                                <p:cTn id="21" presetID="3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46029_original.jp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5753831" y="0"/>
            <a:ext cx="20651679" cy="5509200"/>
          </a:xfrm>
          <a:prstGeom prst="rect">
            <a:avLst/>
          </a:prstGeom>
          <a:noFill/>
        </p:spPr>
        <p:txBody>
          <a:bodyPr wrap="square" lIns="91440" tIns="45720" rIns="91440" bIns="45720">
            <a:spAutoFit/>
          </a:bodyPr>
          <a:lstStyle/>
          <a:p>
            <a:pPr algn="ctr"/>
            <a:endPar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Закончим мы списком фильмов </a:t>
            </a:r>
          </a:p>
          <a:p>
            <a:pPr algn="ctr"/>
            <a:endPar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Ставших лучшими за</a:t>
            </a:r>
          </a:p>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ВСЮ ИСТОРИЮ КИНЕМАТОГРАФА США.</a:t>
            </a:r>
          </a:p>
          <a:p>
            <a:pPr algn="ctr"/>
            <a:endPar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Поэтому рекомендуется посмотреть</a:t>
            </a:r>
          </a:p>
          <a:p>
            <a:pPr algn="ctr"/>
            <a:endPar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Каждый из них. </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3232984_59927_550.jpg"/>
          <p:cNvPicPr>
            <a:picLocks noChangeAspect="1"/>
          </p:cNvPicPr>
          <p:nvPr/>
        </p:nvPicPr>
        <p:blipFill>
          <a:blip r:embed="rId2" cstate="print"/>
          <a:stretch>
            <a:fillRect/>
          </a:stretch>
        </p:blipFill>
        <p:spPr>
          <a:xfrm>
            <a:off x="1" y="0"/>
            <a:ext cx="4644008" cy="6858000"/>
          </a:xfrm>
          <a:prstGeom prst="rect">
            <a:avLst/>
          </a:prstGeom>
        </p:spPr>
      </p:pic>
      <p:sp>
        <p:nvSpPr>
          <p:cNvPr id="3" name="Прямоугольник 2"/>
          <p:cNvSpPr/>
          <p:nvPr/>
        </p:nvSpPr>
        <p:spPr>
          <a:xfrm>
            <a:off x="899592" y="5949279"/>
            <a:ext cx="4979086" cy="923330"/>
          </a:xfrm>
          <a:prstGeom prst="rect">
            <a:avLst/>
          </a:prstGeom>
          <a:noFill/>
        </p:spPr>
        <p:txBody>
          <a:bodyPr wrap="squar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Х 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Рисунок 3" descr="1263289757_6hsblhxfdtwykzy.jpeg"/>
          <p:cNvPicPr>
            <a:picLocks noChangeAspect="1"/>
          </p:cNvPicPr>
          <p:nvPr/>
        </p:nvPicPr>
        <p:blipFill>
          <a:blip r:embed="rId3" cstate="print"/>
          <a:stretch>
            <a:fillRect/>
          </a:stretch>
        </p:blipFill>
        <p:spPr>
          <a:xfrm>
            <a:off x="4644008" y="0"/>
            <a:ext cx="4499992" cy="6858000"/>
          </a:xfrm>
          <a:prstGeom prst="rect">
            <a:avLst/>
          </a:prstGeom>
        </p:spPr>
      </p:pic>
      <p:sp>
        <p:nvSpPr>
          <p:cNvPr id="5" name="Прямоугольник 4"/>
          <p:cNvSpPr/>
          <p:nvPr/>
        </p:nvSpPr>
        <p:spPr>
          <a:xfrm>
            <a:off x="4644008" y="0"/>
            <a:ext cx="2952328" cy="923330"/>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IX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5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king_kong.jpg"/>
          <p:cNvPicPr>
            <a:picLocks noChangeAspect="1"/>
          </p:cNvPicPr>
          <p:nvPr/>
        </p:nvPicPr>
        <p:blipFill>
          <a:blip r:embed="rId2" cstate="print"/>
          <a:stretch>
            <a:fillRect/>
          </a:stretch>
        </p:blipFill>
        <p:spPr>
          <a:xfrm>
            <a:off x="0" y="0"/>
            <a:ext cx="9143999" cy="6861489"/>
          </a:xfrm>
          <a:prstGeom prst="rect">
            <a:avLst/>
          </a:prstGeom>
        </p:spPr>
      </p:pic>
      <p:sp>
        <p:nvSpPr>
          <p:cNvPr id="3" name="Прямоугольник 2"/>
          <p:cNvSpPr/>
          <p:nvPr/>
        </p:nvSpPr>
        <p:spPr>
          <a:xfrm>
            <a:off x="254150" y="0"/>
            <a:ext cx="8635697" cy="1384995"/>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последующие тридцать лет, до конца пятидесятых, </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было выпущено тысячи фильмов. Четко определились основные жанры кинофильмов:</a:t>
            </a:r>
          </a:p>
        </p:txBody>
      </p:sp>
      <p:sp>
        <p:nvSpPr>
          <p:cNvPr id="4" name="Прямоугольник 3"/>
          <p:cNvSpPr/>
          <p:nvPr/>
        </p:nvSpPr>
        <p:spPr>
          <a:xfrm>
            <a:off x="0" y="4437112"/>
            <a:ext cx="3491880" cy="707886"/>
          </a:xfrm>
          <a:prstGeom prst="rect">
            <a:avLst/>
          </a:prstGeom>
          <a:noFill/>
        </p:spPr>
        <p:txBody>
          <a:bodyPr wrap="square" lIns="91440" tIns="45720" rIns="91440" bIns="45720">
            <a:spAutoFit/>
          </a:bodyPr>
          <a:lstStyle/>
          <a:p>
            <a:pPr algn="ct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Триллер</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179513" y="5229199"/>
            <a:ext cx="4608512" cy="923330"/>
          </a:xfrm>
          <a:prstGeom prst="rect">
            <a:avLst/>
          </a:prstGeom>
          <a:noFill/>
        </p:spPr>
        <p:txBody>
          <a:bodyPr wrap="squar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Кинг-Конг</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34"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from="(-#ppt_w/2)" to="(#ppt_x)" calcmode="lin" valueType="num">
                                      <p:cBhvr>
                                        <p:cTn id="17" dur="600" fill="hold">
                                          <p:stCondLst>
                                            <p:cond delay="0"/>
                                          </p:stCondLst>
                                        </p:cTn>
                                        <p:tgtEl>
                                          <p:spTgt spid="5"/>
                                        </p:tgtEl>
                                        <p:attrNameLst>
                                          <p:attrName>ppt_x</p:attrName>
                                        </p:attrNameLst>
                                      </p:cBhvr>
                                    </p:anim>
                                    <p:anim from="0" to="-1.0" calcmode="lin" valueType="num">
                                      <p:cBhvr>
                                        <p:cTn id="18" dur="200" decel="50000" autoRev="1" fill="hold">
                                          <p:stCondLst>
                                            <p:cond delay="600"/>
                                          </p:stCondLst>
                                        </p:cTn>
                                        <p:tgtEl>
                                          <p:spTgt spid="5"/>
                                        </p:tgtEl>
                                        <p:attrNameLst>
                                          <p:attrName>xshear</p:attrName>
                                        </p:attrNameLst>
                                      </p:cBhvr>
                                    </p:anim>
                                    <p:animScale>
                                      <p:cBhvr>
                                        <p:cTn id="19" dur="200" decel="100000" autoRev="1" fill="hold">
                                          <p:stCondLst>
                                            <p:cond delay="600"/>
                                          </p:stCondLst>
                                        </p:cTn>
                                        <p:tgtEl>
                                          <p:spTgt spid="5"/>
                                        </p:tgtEl>
                                      </p:cBhvr>
                                      <p:from x="100000" y="100000"/>
                                      <p:to x="80000" y="100000"/>
                                    </p:animScale>
                                    <p:anim by="(#ppt_h/3+#ppt_w*0.1)" calcmode="lin" valueType="num">
                                      <p:cBhvr additive="sum">
                                        <p:cTn id="20"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kinopoisk.ru-Scent-of-a-Woman-894564.jpg"/>
          <p:cNvPicPr>
            <a:picLocks noChangeAspect="1"/>
          </p:cNvPicPr>
          <p:nvPr/>
        </p:nvPicPr>
        <p:blipFill>
          <a:blip r:embed="rId2" cstate="print"/>
          <a:stretch>
            <a:fillRect/>
          </a:stretch>
        </p:blipFill>
        <p:spPr>
          <a:xfrm>
            <a:off x="0" y="0"/>
            <a:ext cx="4355976" cy="6858000"/>
          </a:xfrm>
          <a:prstGeom prst="rect">
            <a:avLst/>
          </a:prstGeom>
        </p:spPr>
      </p:pic>
      <p:pic>
        <p:nvPicPr>
          <p:cNvPr id="3" name="Рисунок 2" descr="5dfbc54308e2.jpg"/>
          <p:cNvPicPr>
            <a:picLocks noChangeAspect="1"/>
          </p:cNvPicPr>
          <p:nvPr/>
        </p:nvPicPr>
        <p:blipFill>
          <a:blip r:embed="rId3" cstate="print"/>
          <a:stretch>
            <a:fillRect/>
          </a:stretch>
        </p:blipFill>
        <p:spPr>
          <a:xfrm>
            <a:off x="4355976" y="0"/>
            <a:ext cx="4788024" cy="6858000"/>
          </a:xfrm>
          <a:prstGeom prst="rect">
            <a:avLst/>
          </a:prstGeom>
        </p:spPr>
      </p:pic>
      <p:sp>
        <p:nvSpPr>
          <p:cNvPr id="4" name="Прямоугольник 3"/>
          <p:cNvSpPr/>
          <p:nvPr/>
        </p:nvSpPr>
        <p:spPr>
          <a:xfrm>
            <a:off x="1" y="5157192"/>
            <a:ext cx="4499992" cy="923330"/>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VIII </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3019812" y="0"/>
            <a:ext cx="6124187" cy="923330"/>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VII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5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b55e542c085.jpg"/>
          <p:cNvPicPr>
            <a:picLocks noChangeAspect="1"/>
          </p:cNvPicPr>
          <p:nvPr/>
        </p:nvPicPr>
        <p:blipFill>
          <a:blip r:embed="rId2" cstate="print"/>
          <a:stretch>
            <a:fillRect/>
          </a:stretch>
        </p:blipFill>
        <p:spPr>
          <a:xfrm>
            <a:off x="0" y="0"/>
            <a:ext cx="4572000" cy="6858000"/>
          </a:xfrm>
          <a:prstGeom prst="rect">
            <a:avLst/>
          </a:prstGeom>
        </p:spPr>
      </p:pic>
      <p:pic>
        <p:nvPicPr>
          <p:cNvPr id="3" name="Рисунок 2" descr="74638.jpg"/>
          <p:cNvPicPr>
            <a:picLocks noChangeAspect="1"/>
          </p:cNvPicPr>
          <p:nvPr/>
        </p:nvPicPr>
        <p:blipFill>
          <a:blip r:embed="rId3" cstate="print"/>
          <a:stretch>
            <a:fillRect/>
          </a:stretch>
        </p:blipFill>
        <p:spPr>
          <a:xfrm>
            <a:off x="4520527" y="0"/>
            <a:ext cx="4623473" cy="6858000"/>
          </a:xfrm>
          <a:prstGeom prst="rect">
            <a:avLst/>
          </a:prstGeom>
        </p:spPr>
      </p:pic>
      <p:sp>
        <p:nvSpPr>
          <p:cNvPr id="4" name="Прямоугольник 3"/>
          <p:cNvSpPr/>
          <p:nvPr/>
        </p:nvSpPr>
        <p:spPr>
          <a:xfrm>
            <a:off x="251520" y="5589240"/>
            <a:ext cx="2868734"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6300192" y="260648"/>
            <a:ext cx="2619564"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 </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5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orrest_gump_1994_580x834_319602.jpg"/>
          <p:cNvPicPr>
            <a:picLocks noChangeAspect="1"/>
          </p:cNvPicPr>
          <p:nvPr/>
        </p:nvPicPr>
        <p:blipFill>
          <a:blip r:embed="rId2" cstate="print"/>
          <a:stretch>
            <a:fillRect/>
          </a:stretch>
        </p:blipFill>
        <p:spPr>
          <a:xfrm>
            <a:off x="4374647" y="0"/>
            <a:ext cx="4769353" cy="6858000"/>
          </a:xfrm>
          <a:prstGeom prst="rect">
            <a:avLst/>
          </a:prstGeom>
        </p:spPr>
      </p:pic>
      <p:pic>
        <p:nvPicPr>
          <p:cNvPr id="2" name="Рисунок 1" descr="1319827531_52-610x860.jpg"/>
          <p:cNvPicPr>
            <a:picLocks noChangeAspect="1"/>
          </p:cNvPicPr>
          <p:nvPr/>
        </p:nvPicPr>
        <p:blipFill>
          <a:blip r:embed="rId3" cstate="print"/>
          <a:stretch>
            <a:fillRect/>
          </a:stretch>
        </p:blipFill>
        <p:spPr>
          <a:xfrm>
            <a:off x="0" y="0"/>
            <a:ext cx="4788024" cy="6858000"/>
          </a:xfrm>
          <a:prstGeom prst="rect">
            <a:avLst/>
          </a:prstGeom>
        </p:spPr>
      </p:pic>
      <p:sp>
        <p:nvSpPr>
          <p:cNvPr id="4" name="Прямоугольник 3"/>
          <p:cNvSpPr/>
          <p:nvPr/>
        </p:nvSpPr>
        <p:spPr>
          <a:xfrm>
            <a:off x="0" y="5733256"/>
            <a:ext cx="285520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IV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6268854" y="0"/>
            <a:ext cx="2875146"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III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5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883088_pobeg_iz_Shawshanka_b.jpg"/>
          <p:cNvPicPr>
            <a:picLocks noChangeAspect="1"/>
          </p:cNvPicPr>
          <p:nvPr/>
        </p:nvPicPr>
        <p:blipFill>
          <a:blip r:embed="rId2" cstate="print"/>
          <a:stretch>
            <a:fillRect/>
          </a:stretch>
        </p:blipFill>
        <p:spPr>
          <a:xfrm>
            <a:off x="0" y="0"/>
            <a:ext cx="4572000" cy="6858000"/>
          </a:xfrm>
          <a:prstGeom prst="rect">
            <a:avLst/>
          </a:prstGeom>
        </p:spPr>
      </p:pic>
      <p:pic>
        <p:nvPicPr>
          <p:cNvPr id="3" name="Рисунок 2" descr="monstras.lt_1284578495561.jpeg"/>
          <p:cNvPicPr>
            <a:picLocks noChangeAspect="1"/>
          </p:cNvPicPr>
          <p:nvPr/>
        </p:nvPicPr>
        <p:blipFill>
          <a:blip r:embed="rId3" cstate="print"/>
          <a:stretch>
            <a:fillRect/>
          </a:stretch>
        </p:blipFill>
        <p:spPr>
          <a:xfrm>
            <a:off x="4572000" y="0"/>
            <a:ext cx="4572000" cy="6858000"/>
          </a:xfrm>
          <a:prstGeom prst="rect">
            <a:avLst/>
          </a:prstGeom>
        </p:spPr>
      </p:pic>
      <p:sp>
        <p:nvSpPr>
          <p:cNvPr id="4" name="Прямоугольник 3"/>
          <p:cNvSpPr/>
          <p:nvPr/>
        </p:nvSpPr>
        <p:spPr>
          <a:xfrm>
            <a:off x="0" y="0"/>
            <a:ext cx="263950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716016" y="5589240"/>
            <a:ext cx="2403864"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a:t>
            </a: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место</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5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66399x0.jp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539552" y="476672"/>
            <a:ext cx="8280920" cy="6001643"/>
          </a:xfrm>
          <a:prstGeom prst="rect">
            <a:avLst/>
          </a:prstGeom>
          <a:noFill/>
        </p:spPr>
        <p:txBody>
          <a:bodyPr wrap="square" lIns="91440" tIns="45720" rIns="91440" bIns="45720">
            <a:spAutoFit/>
          </a:bodyPr>
          <a:lstStyle/>
          <a:p>
            <a:pPr algn="ctr"/>
            <a:r>
              <a:rPr lang="ru-RU" sz="6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Призентацию</a:t>
            </a:r>
            <a:r>
              <a:rPr lang="ru-RU" sz="6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подготовила:</a:t>
            </a:r>
          </a:p>
          <a:p>
            <a:pPr algn="ctr"/>
            <a:endParaRPr lang="ru-RU" sz="5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66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Кривоклякина</a:t>
            </a:r>
            <a:r>
              <a:rPr lang="ru-RU" sz="6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Марина </a:t>
            </a:r>
          </a:p>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11-А класс</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2548</TotalTime>
  <Words>3143</Words>
  <Application>Microsoft Office PowerPoint</Application>
  <PresentationFormat>Экран (4:3)</PresentationFormat>
  <Paragraphs>329</Paragraphs>
  <Slides>94</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94</vt:i4>
      </vt:variant>
    </vt:vector>
  </HeadingPairs>
  <TitlesOfParts>
    <vt:vector size="96" baseType="lpstr">
      <vt:lpstr>Тема Office</vt:lpstr>
      <vt:lpstr>Бумажная</vt:lpstr>
      <vt:lpstr>Слайд 1</vt:lpstr>
      <vt:lpstr>Слайд 2</vt:lpstr>
      <vt:lpstr>Слайд 3</vt:lpstr>
      <vt:lpstr>Это была эра немого кино, которое знаменитый кинорежиссер Альфред Хичкок называл "самой чистой формой кинематографа". Немое кино подарило миру таких звезд, как </vt:lpstr>
      <vt:lpstr>Слайд 5</vt:lpstr>
      <vt:lpstr>Слайд 6</vt:lpstr>
      <vt:lpstr> 1927 года в главном кинотеатре киностудии в Нью-Йорке состоялась премьера первого кинофильма, в котором зрители услышали актеров. Это был фильм "Певец джаза", выход на экраны которого фактически провозгласил начало эры звукового кино.</vt:lpstr>
      <vt:lpstr>А довольно скоро, в 1935 году, на экраны вышел первый цветной кинофильм - "Бекки Шарп".</vt:lpstr>
      <vt:lpstr>Слайд 9</vt:lpstr>
      <vt:lpstr>мелодрамы и комедии</vt:lpstr>
      <vt:lpstr>вестерны и мюзиклы</vt:lpstr>
      <vt:lpstr>Слайд 12</vt:lpstr>
      <vt:lpstr>В 1937 году Уолт Дисней выпустил свой знаменитый мультфильм "Белоснежка и семь гномов", ставший самым кассовым фильмом своего времени и показавшим, что у мультипликации есть большое будущее.</vt:lpstr>
      <vt:lpstr>В 1939 году был снят фильм, который считается самой успешной (в коммерческом смысле) картиной американского кинематографа - "Унесенные ветром".</vt:lpstr>
      <vt:lpstr>В 1941 году на экраны вышел снятая Орсоном Уэллсом картина "Гражданин Кейн", который и сегодня многие кинокритики называют лучшим фильмом всех времен.</vt:lpstr>
      <vt:lpstr>Для Альфреда Хичкока пятидесятые годы стали кульминацией его творчества, когда он снял ряд своих лучших картин. Одна из них триллер «Окно во двор», всё действие которого зритель видит через окно героя, наблюдающего за своими соседями.</vt:lpstr>
      <vt:lpstr>Слайд 17</vt:lpstr>
      <vt:lpstr>Слайд 18</vt:lpstr>
      <vt:lpstr>Слайд 19</vt:lpstr>
      <vt:lpstr>Слайд 20</vt:lpstr>
      <vt:lpstr>Слайд 21</vt:lpstr>
      <vt:lpstr>Слайд 22</vt:lpstr>
      <vt:lpstr>Слайд 23</vt:lpstr>
      <vt:lpstr>Сегодня, когда мы говорим о настоящем, фантастическом успехе в кино, одним из первых имен, которые приходят на ум, является, конечно, Стивен Спилберг. Стивен Спилберг ворвался в массовое сознание зрителей в 1975 году фильмом "Челюсти" и с тех пор практически ежегодно будоражит мир кино новыми работами, каждая из которых открывает все новые и новые грани его блестящего таланта.</vt:lpstr>
      <vt:lpstr>Френсис Капполе. Когда ему предложили работать над постановкой фильма «Крестный отец», он и не предполагал, что именно эта работа прославит его на весь мир. Фильм получил три премии «Оскар», обеспечил огромные кассовые сборы и занял третью позицию в сотне самых выдающихся кинокартин столетия.</vt:lpstr>
      <vt:lpstr> Мартин Скорсезе  Вышедший на экраны в 1974 году фильм "Алиса здесь больше не живёт" заставил говорить о Скорсезе, как о не просто подающим надежды, но уже сформировавшемся мастере. </vt:lpstr>
      <vt:lpstr>Слайд 27</vt:lpstr>
      <vt:lpstr>Джордж Лукас.  Лишь на студии 20th Century Fox снизошли до того, чтобы запустить «Звездные войны» в производство. При этом никто не верил в его успех . С другой стороны, именно так и создаются классические шедевры, превосходя скепсис и недоверие.  Все зрители "Звёздных войн" сидели в кинотеатрах с открытыми от удивления ртами – кто же знал, что кино способно на такое.</vt:lpstr>
      <vt:lpstr>   Роберт Земекис Наибольшую известность имеют ленты «Назад в будущее» и «Форрест Гамп».  </vt:lpstr>
      <vt:lpstr>Джеймс Бонд</vt:lpstr>
      <vt:lpstr>Слайд 31</vt:lpstr>
      <vt:lpstr>«Крепкий орешек»</vt:lpstr>
      <vt:lpstr>«Терминатор»</vt:lpstr>
      <vt:lpstr>«Матрица»</vt:lpstr>
      <vt:lpstr>Одна из самых трагических катастроф в истории мореплавания - гибель 14 апреля 1912 года английского океанского лайнера «Титаник» давно волновала воображение кинематографистов, и экранные версии катастрофы постоянно колебались от строгой реконструкции фактов до всевозможных фантазий. Фильм вышедший в 1997 году «Титаник» Джеймса Кэмерона , ставивший рекорды кассовых сборов ,увенчанн целой россыпью «Оскаров». Кэмерон принадлежит к числу корифеев современного Голливуда. Его ставят в один ряд с Лукасом и Спилбергом, хотя Кэмерон принадлежит уже к следующему поколению режиссеров. В его картинах, предшествующих «Титанику», - в фантастическом «Терминаторе» неизменно снимался Арнольд Шварценеггер. «Титаник» же вывел на голливудский небосклон новую звезду первой величины – Леонардо Ди Каприо.</vt:lpstr>
      <vt:lpstr>«Интервью с вампиром» Этот  фильм открыл зрителю еще одну сторону фантастики уже не футуристического будущего, а прекрасного, неизведанного прошлого , когда-то описанного Бремом Стокером . История рассказывает о  идеальных внешне, но темных  внутри –вампирах. Пока тема популярна  лишь в узких кругах молодежи, но вскоре  все измениться … </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Люди Х</vt:lpstr>
      <vt:lpstr>Но все таки первым на сцену супергероизма вышел еще в далеком 1978 году всем известный «Супермен».</vt:lpstr>
      <vt:lpstr>Темный рыцарь</vt:lpstr>
      <vt:lpstr>Спайдермен</vt:lpstr>
      <vt:lpstr>Фантастическая Четверка</vt:lpstr>
      <vt:lpstr>Железный человек</vt:lpstr>
      <vt:lpstr>Тор</vt:lpstr>
      <vt:lpstr>Первый мститель</vt:lpstr>
      <vt:lpstr>Слайд 55</vt:lpstr>
      <vt:lpstr>Слайд 56</vt:lpstr>
      <vt:lpstr>Слайд 57</vt:lpstr>
      <vt:lpstr>Слайд 58</vt:lpstr>
      <vt:lpstr>Слайд 59</vt:lpstr>
      <vt:lpstr>Гарри Поттер и Философский камень</vt:lpstr>
      <vt:lpstr>Гарри Поттер и Тайная комната</vt:lpstr>
      <vt:lpstr>Гарри Поттер и узник Азкабана</vt:lpstr>
      <vt:lpstr>Гарри Поттер и Кубок Огня</vt:lpstr>
      <vt:lpstr>Гарри Поттер и Орден Феникса</vt:lpstr>
      <vt:lpstr>  Гарри Поттер  и Принц-полукровка</vt:lpstr>
      <vt:lpstr>Гарри поттер и Дары смерти Часть 1</vt:lpstr>
      <vt:lpstr>Гарри Поттер и Дары смерти Часть 2</vt:lpstr>
      <vt:lpstr>Слайд 68</vt:lpstr>
      <vt:lpstr>Слайд 69</vt:lpstr>
      <vt:lpstr>Слайд 70</vt:lpstr>
      <vt:lpstr>Фантастический триллер «Аватар» вышедший в 2009 году повествует о столкновении двух рас на далекой планете с символичным названием Пандора. Этот фильм был первым вышедшим в формате 3D и тогда это было чем-то фантастически впечатляющим, а  сегодня практически каждый фильм выходит в таком формате.</vt:lpstr>
      <vt:lpstr>Черный лебедь</vt:lpstr>
      <vt:lpstr>Артист</vt:lpstr>
      <vt:lpstr>Облачный атлас </vt:lpstr>
      <vt:lpstr>Великий Гетсби</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Марина</dc:creator>
  <cp:lastModifiedBy>Марина</cp:lastModifiedBy>
  <cp:revision>201</cp:revision>
  <dcterms:created xsi:type="dcterms:W3CDTF">2013-11-25T17:31:34Z</dcterms:created>
  <dcterms:modified xsi:type="dcterms:W3CDTF">2013-12-23T06:32:33Z</dcterms:modified>
</cp:coreProperties>
</file>