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>
      <p:cViewPr varScale="1">
        <p:scale>
          <a:sx n="74" d="100"/>
          <a:sy n="74" d="100"/>
        </p:scale>
        <p:origin x="133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0D9DB2F-7F9D-4C20-A70B-4E25769ED2AD}" type="datetimeFigureOut">
              <a:rPr lang="ru-RU" smtClean="0"/>
              <a:t>03.11.2014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244261-60F6-4B48-B176-0250C824E6A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 rot="5400000">
            <a:off x="-2456905" y="2421383"/>
            <a:ext cx="6857999" cy="201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 rot="5400000" flipV="1">
            <a:off x="4711417" y="2456397"/>
            <a:ext cx="6857999" cy="194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99392"/>
            <a:ext cx="2664296" cy="2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2160" y="-99393"/>
            <a:ext cx="2592288" cy="2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6000" y="1720839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5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432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7625" y="6053936"/>
            <a:ext cx="2898191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2915816" y="6053936"/>
            <a:ext cx="3168353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084169" y="6053936"/>
            <a:ext cx="3059832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35" y="4959533"/>
            <a:ext cx="6419344" cy="193679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1600" y="1268760"/>
            <a:ext cx="73842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err="1">
                <a:solidFill>
                  <a:srgbClr val="000000"/>
                </a:solidFill>
                <a:latin typeface="Open Sans"/>
              </a:rPr>
              <a:t>Користуючись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мовою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в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своєму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повсякденному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житті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, люди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залежно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потреби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вдаються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до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різних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мовних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засобів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Відповідь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на практичному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занятті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відрізняється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виступу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на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зборах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ru-RU" sz="2200" dirty="0" err="1" smtClean="0">
                <a:solidFill>
                  <a:srgbClr val="000000"/>
                </a:solidFill>
                <a:latin typeface="Open Sans"/>
              </a:rPr>
              <a:t>Залежно</a:t>
            </a:r>
            <a:r>
              <a:rPr lang="ru-RU" sz="2200" dirty="0" smtClean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змісту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й мети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висловлювання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, а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також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від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індивідуальної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манери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та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вподобань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у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процесі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мовлення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відбуваються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певний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добір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і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комбінування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найпридатніших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і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найпотрібніших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саме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для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цієї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мовної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ситуації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співвідносних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варіантів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форм,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слів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словосполучень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конструкцій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речень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200" dirty="0" err="1">
                <a:solidFill>
                  <a:srgbClr val="000000"/>
                </a:solidFill>
                <a:latin typeface="Open Sans"/>
              </a:rPr>
              <a:t>тощо</a:t>
            </a:r>
            <a:r>
              <a:rPr lang="ru-RU" sz="2200" dirty="0">
                <a:solidFill>
                  <a:srgbClr val="000000"/>
                </a:solidFill>
                <a:latin typeface="Open Sans"/>
              </a:rPr>
              <a:t>. </a:t>
            </a:r>
            <a:endParaRPr lang="ru-RU" sz="2200" b="0" i="0" u="none" strike="noStrike" dirty="0">
              <a:solidFill>
                <a:srgbClr val="00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23294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2915816" y="6053936"/>
            <a:ext cx="3168353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084169" y="6053936"/>
            <a:ext cx="3059832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7625" y="6053936"/>
            <a:ext cx="2898191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35" y="4959533"/>
            <a:ext cx="6419344" cy="193679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953598" y="1772816"/>
            <a:ext cx="70927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Open Sans"/>
              </a:rPr>
              <a:t>В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українській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літературній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мові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виокремлюють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такі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функціональні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стилі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художній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офіційно-діловий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публіцистичний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науковий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розмовний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конфесійний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епістолярний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Кожний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зі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стилів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має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свої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характерні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ознаки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й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реалізується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властивих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Open Sans"/>
              </a:rPr>
              <a:t>йому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 жанрах.</a:t>
            </a:r>
            <a:endParaRPr lang="ru-RU" sz="2400" b="0" i="0" u="none" strike="noStrike" dirty="0">
              <a:solidFill>
                <a:srgbClr val="00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754987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6002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b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Розмовно-побутовий</a:t>
            </a:r>
            <a:endParaRPr lang="ru-RU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91083" y="1484784"/>
            <a:ext cx="7816343" cy="367866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dirty="0" err="1" smtClean="0">
                <a:solidFill>
                  <a:schemeClr val="tx1"/>
                </a:solidFill>
              </a:rPr>
              <a:t>Використовується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у </a:t>
            </a:r>
            <a:r>
              <a:rPr lang="ru-RU" sz="2400" dirty="0" err="1">
                <a:solidFill>
                  <a:schemeClr val="tx1"/>
                </a:solidFill>
              </a:rPr>
              <a:t>побуті</a:t>
            </a:r>
            <a:r>
              <a:rPr lang="ru-RU" sz="2400" dirty="0">
                <a:solidFill>
                  <a:schemeClr val="tx1"/>
                </a:solidFill>
              </a:rPr>
              <a:t>, в </a:t>
            </a:r>
            <a:r>
              <a:rPr lang="ru-RU" sz="2400" dirty="0" err="1">
                <a:solidFill>
                  <a:schemeClr val="tx1"/>
                </a:solidFill>
              </a:rPr>
              <a:t>усному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спілкуванні</a:t>
            </a:r>
            <a:r>
              <a:rPr lang="ru-RU" sz="2400" dirty="0">
                <a:solidFill>
                  <a:schemeClr val="tx1"/>
                </a:solidFill>
              </a:rPr>
              <a:t>. Для </a:t>
            </a:r>
            <a:r>
              <a:rPr lang="ru-RU" sz="2400" dirty="0" err="1">
                <a:solidFill>
                  <a:schemeClr val="tx1"/>
                </a:solidFill>
              </a:rPr>
              <a:t>розмовно-побутового</a:t>
            </a:r>
            <a:r>
              <a:rPr lang="ru-RU" sz="2400" dirty="0">
                <a:solidFill>
                  <a:schemeClr val="tx1"/>
                </a:solidFill>
              </a:rPr>
              <a:t> стилю </a:t>
            </a:r>
            <a:r>
              <a:rPr lang="ru-RU" sz="2400" dirty="0" err="1">
                <a:solidFill>
                  <a:schemeClr val="tx1"/>
                </a:solidFill>
              </a:rPr>
              <a:t>характерне:широке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використання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загальновживаних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слів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chemeClr val="tx1"/>
                </a:solidFill>
              </a:rPr>
              <a:t>вживання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слів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суфіксами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пестливості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зневаги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згрубілості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chemeClr val="tx1"/>
                </a:solidFill>
              </a:rPr>
              <a:t>вживання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простих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речень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звертань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ін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chemeClr val="tx1"/>
                </a:solidFill>
              </a:rPr>
              <a:t>розмовно-побутові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діалоги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складаються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реплік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нерідко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супроводжуються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мімікою</a:t>
            </a:r>
            <a:r>
              <a:rPr lang="ru-RU" sz="2400" dirty="0">
                <a:solidFill>
                  <a:schemeClr val="tx1"/>
                </a:solidFill>
              </a:rPr>
              <a:t>, жестами, часто </a:t>
            </a:r>
            <a:r>
              <a:rPr lang="ru-RU" sz="2400" dirty="0" err="1">
                <a:solidFill>
                  <a:schemeClr val="tx1"/>
                </a:solidFill>
              </a:rPr>
              <a:t>бувають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емоційно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забарвленими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2915816" y="6053936"/>
            <a:ext cx="3168353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084169" y="6053936"/>
            <a:ext cx="3059832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7625" y="6053936"/>
            <a:ext cx="2898191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35" y="4959533"/>
            <a:ext cx="6419344" cy="193679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3263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3736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 smtClean="0">
                <a:solidFill>
                  <a:schemeClr val="tx1"/>
                </a:solidFill>
                <a:effectLst/>
              </a:rPr>
              <a:t>Художній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13285" y="1665086"/>
            <a:ext cx="6400800" cy="3474720"/>
          </a:xfrm>
        </p:spPr>
        <p:txBody>
          <a:bodyPr/>
          <a:lstStyle/>
          <a:p>
            <a:pPr marL="45720" indent="0" algn="just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Переважно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стиль </a:t>
            </a:r>
            <a:r>
              <a:rPr lang="ru-RU" dirty="0" err="1">
                <a:solidFill>
                  <a:schemeClr val="tx1"/>
                </a:solidFill>
              </a:rPr>
              <a:t>художньої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літератури</a:t>
            </a:r>
            <a:r>
              <a:rPr lang="ru-RU" dirty="0">
                <a:solidFill>
                  <a:schemeClr val="tx1"/>
                </a:solidFill>
              </a:rPr>
              <a:t>, де слово не </a:t>
            </a:r>
            <a:r>
              <a:rPr lang="ru-RU" dirty="0" err="1">
                <a:solidFill>
                  <a:schemeClr val="tx1"/>
                </a:solidFill>
              </a:rPr>
              <a:t>тільки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щось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називає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ще</a:t>
            </a:r>
            <a:r>
              <a:rPr lang="ru-RU" dirty="0">
                <a:solidFill>
                  <a:schemeClr val="tx1"/>
                </a:solidFill>
              </a:rPr>
              <a:t> й часто, будучи </a:t>
            </a:r>
            <a:r>
              <a:rPr lang="ru-RU" dirty="0" err="1">
                <a:solidFill>
                  <a:schemeClr val="tx1"/>
                </a:solidFill>
              </a:rPr>
              <a:t>художнім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засобом</a:t>
            </a:r>
            <a:r>
              <a:rPr lang="ru-RU" dirty="0">
                <a:solidFill>
                  <a:schemeClr val="tx1"/>
                </a:solidFill>
              </a:rPr>
              <a:t>, є </a:t>
            </a:r>
            <a:r>
              <a:rPr lang="ru-RU" dirty="0" err="1">
                <a:solidFill>
                  <a:schemeClr val="tx1"/>
                </a:solidFill>
              </a:rPr>
              <a:t>знаряддям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естетичного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впливу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читача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слухача.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2915816" y="6053936"/>
            <a:ext cx="3168353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084169" y="6053936"/>
            <a:ext cx="3059832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7625" y="6053936"/>
            <a:ext cx="2898191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35" y="4959533"/>
            <a:ext cx="6419344" cy="193679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106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3736" y="16002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>
                <a:solidFill>
                  <a:schemeClr val="tx1"/>
                </a:solidFill>
                <a:effectLst/>
              </a:rPr>
              <a:t>О</a:t>
            </a:r>
            <a:r>
              <a:rPr lang="ru-RU" dirty="0" err="1" smtClean="0">
                <a:solidFill>
                  <a:schemeClr val="tx1"/>
                </a:solidFill>
                <a:effectLst/>
              </a:rPr>
              <a:t>фіційно-діловий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393916"/>
            <a:ext cx="6840760" cy="347472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Вживається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в указах, </a:t>
            </a:r>
            <a:r>
              <a:rPr lang="ru-RU" dirty="0" err="1">
                <a:solidFill>
                  <a:schemeClr val="tx1"/>
                </a:solidFill>
              </a:rPr>
              <a:t>резолюціях</a:t>
            </a:r>
            <a:r>
              <a:rPr lang="ru-RU" dirty="0">
                <a:solidFill>
                  <a:schemeClr val="tx1"/>
                </a:solidFill>
              </a:rPr>
              <a:t>, текстах </a:t>
            </a:r>
            <a:r>
              <a:rPr lang="ru-RU" dirty="0" err="1">
                <a:solidFill>
                  <a:schemeClr val="tx1"/>
                </a:solidFill>
              </a:rPr>
              <a:t>законів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заяв</a:t>
            </a:r>
            <a:r>
              <a:rPr lang="ru-RU" dirty="0">
                <a:solidFill>
                  <a:schemeClr val="tx1"/>
                </a:solidFill>
              </a:rPr>
              <a:t>, постанов та </a:t>
            </a:r>
            <a:r>
              <a:rPr lang="ru-RU" dirty="0" err="1">
                <a:solidFill>
                  <a:schemeClr val="tx1"/>
                </a:solidFill>
              </a:rPr>
              <a:t>інших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офіційних</a:t>
            </a:r>
            <a:r>
              <a:rPr lang="ru-RU" dirty="0">
                <a:solidFill>
                  <a:schemeClr val="tx1"/>
                </a:solidFill>
              </a:rPr>
              <a:t> документах. </a:t>
            </a:r>
            <a:r>
              <a:rPr lang="ru-RU" dirty="0" err="1">
                <a:solidFill>
                  <a:schemeClr val="tx1"/>
                </a:solidFill>
              </a:rPr>
              <a:t>Особливості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офіційно-ділового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стиля:кожний</a:t>
            </a:r>
            <a:r>
              <a:rPr lang="ru-RU" dirty="0">
                <a:solidFill>
                  <a:schemeClr val="tx1"/>
                </a:solidFill>
              </a:rPr>
              <a:t> документ </a:t>
            </a:r>
            <a:r>
              <a:rPr lang="ru-RU" dirty="0" err="1">
                <a:solidFill>
                  <a:schemeClr val="tx1"/>
                </a:solidFill>
              </a:rPr>
              <a:t>має</a:t>
            </a:r>
            <a:r>
              <a:rPr lang="ru-RU" dirty="0">
                <a:solidFill>
                  <a:schemeClr val="tx1"/>
                </a:solidFill>
              </a:rPr>
              <a:t> установлений </a:t>
            </a:r>
            <a:r>
              <a:rPr lang="ru-RU" dirty="0" err="1">
                <a:solidFill>
                  <a:schemeClr val="tx1"/>
                </a:solidFill>
              </a:rPr>
              <a:t>зразок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слова </a:t>
            </a:r>
            <a:r>
              <a:rPr lang="ru-RU" dirty="0" err="1">
                <a:solidFill>
                  <a:schemeClr val="tx1"/>
                </a:solidFill>
              </a:rPr>
              <a:t>вживаються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виключно</a:t>
            </a:r>
            <a:r>
              <a:rPr lang="ru-RU" dirty="0">
                <a:solidFill>
                  <a:schemeClr val="tx1"/>
                </a:solidFill>
              </a:rPr>
              <a:t> в прямому </a:t>
            </a:r>
            <a:r>
              <a:rPr lang="ru-RU" dirty="0" err="1">
                <a:solidFill>
                  <a:schemeClr val="tx1"/>
                </a:solidFill>
              </a:rPr>
              <a:t>значенні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</a:rPr>
              <a:t>переважають</a:t>
            </a:r>
            <a:r>
              <a:rPr lang="ru-RU" dirty="0">
                <a:solidFill>
                  <a:schemeClr val="tx1"/>
                </a:solidFill>
              </a:rPr>
              <a:t> слова- </a:t>
            </a:r>
            <a:r>
              <a:rPr lang="ru-RU" dirty="0" err="1">
                <a:solidFill>
                  <a:schemeClr val="tx1"/>
                </a:solidFill>
              </a:rPr>
              <a:t>терміни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пов'язані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діловодством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</a:rPr>
              <a:t>відсутні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художні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засоби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пестливі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згрубілі</a:t>
            </a:r>
            <a:r>
              <a:rPr lang="ru-RU" dirty="0">
                <a:solidFill>
                  <a:schemeClr val="tx1"/>
                </a:solidFill>
              </a:rPr>
              <a:t> слова, </a:t>
            </a:r>
            <a:r>
              <a:rPr lang="ru-RU" dirty="0" err="1">
                <a:solidFill>
                  <a:schemeClr val="tx1"/>
                </a:solidFill>
              </a:rPr>
              <a:t>питальні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неповні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незакінчені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речення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2915816" y="6053936"/>
            <a:ext cx="3168353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084169" y="6053936"/>
            <a:ext cx="3059832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7625" y="6053936"/>
            <a:ext cx="2898191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35" y="4959533"/>
            <a:ext cx="6419344" cy="193679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9893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714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 smtClean="0">
                <a:solidFill>
                  <a:schemeClr val="tx1"/>
                </a:solidFill>
                <a:effectLst/>
              </a:rPr>
              <a:t>Науковий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75556" y="1484813"/>
            <a:ext cx="7848872" cy="347472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Існує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у </a:t>
            </a:r>
            <a:r>
              <a:rPr lang="ru-RU" dirty="0" err="1">
                <a:solidFill>
                  <a:schemeClr val="tx1"/>
                </a:solidFill>
              </a:rPr>
              <a:t>двох</a:t>
            </a:r>
            <a:r>
              <a:rPr lang="ru-RU" dirty="0">
                <a:solidFill>
                  <a:schemeClr val="tx1"/>
                </a:solidFill>
              </a:rPr>
              <a:t> формах: </a:t>
            </a:r>
            <a:r>
              <a:rPr lang="ru-RU" dirty="0" err="1">
                <a:solidFill>
                  <a:schemeClr val="tx1"/>
                </a:solidFill>
              </a:rPr>
              <a:t>писемній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підручники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дослідження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дисертації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наукові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праці</a:t>
            </a:r>
            <a:r>
              <a:rPr lang="ru-RU" dirty="0">
                <a:solidFill>
                  <a:schemeClr val="tx1"/>
                </a:solidFill>
              </a:rPr>
              <a:t>) та </a:t>
            </a:r>
            <a:r>
              <a:rPr lang="ru-RU" dirty="0" err="1">
                <a:solidFill>
                  <a:schemeClr val="tx1"/>
                </a:solidFill>
              </a:rPr>
              <a:t>усній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повідомлення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наукова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доповідь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тощо</a:t>
            </a:r>
            <a:r>
              <a:rPr lang="ru-RU" dirty="0">
                <a:solidFill>
                  <a:schemeClr val="tx1"/>
                </a:solidFill>
              </a:rPr>
              <a:t>). Для </a:t>
            </a:r>
            <a:r>
              <a:rPr lang="ru-RU" dirty="0" err="1">
                <a:solidFill>
                  <a:schemeClr val="tx1"/>
                </a:solidFill>
              </a:rPr>
              <a:t>наукового</a:t>
            </a:r>
            <a:r>
              <a:rPr lang="ru-RU" dirty="0">
                <a:solidFill>
                  <a:schemeClr val="tx1"/>
                </a:solidFill>
              </a:rPr>
              <a:t> стилю </a:t>
            </a:r>
            <a:r>
              <a:rPr lang="ru-RU" dirty="0" err="1">
                <a:solidFill>
                  <a:schemeClr val="tx1"/>
                </a:solidFill>
              </a:rPr>
              <a:t>характерні:вживання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слів</a:t>
            </a:r>
            <a:r>
              <a:rPr lang="ru-RU" dirty="0">
                <a:solidFill>
                  <a:schemeClr val="tx1"/>
                </a:solidFill>
              </a:rPr>
              <a:t> у прямому </a:t>
            </a:r>
            <a:r>
              <a:rPr lang="ru-RU" dirty="0" err="1">
                <a:solidFill>
                  <a:schemeClr val="tx1"/>
                </a:solidFill>
              </a:rPr>
              <a:t>значенні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</a:rPr>
              <a:t>стрункість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викладу</a:t>
            </a:r>
            <a:r>
              <a:rPr lang="ru-RU" dirty="0">
                <a:solidFill>
                  <a:schemeClr val="tx1"/>
                </a:solidFill>
              </a:rPr>
              <a:t> думки;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</a:rPr>
              <a:t>логічна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побудованість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</a:rPr>
              <a:t>наявність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специфічних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термінів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</a:rPr>
              <a:t>широке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використання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складних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речень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зокрема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складнопідрядних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чітким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логічним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зв'язком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</a:t>
            </a:r>
            <a:r>
              <a:rPr lang="ru-RU" dirty="0">
                <a:solidFill>
                  <a:schemeClr val="tx1"/>
                </a:solidFill>
              </a:rPr>
              <a:t> компонентами.</a:t>
            </a:r>
          </a:p>
        </p:txBody>
      </p:sp>
      <p:pic>
        <p:nvPicPr>
          <p:cNvPr id="4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2915816" y="6053936"/>
            <a:ext cx="3168353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084169" y="6053936"/>
            <a:ext cx="3059832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7625" y="6053936"/>
            <a:ext cx="2898191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35" y="4959533"/>
            <a:ext cx="6419344" cy="193679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672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3736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 smtClean="0">
                <a:solidFill>
                  <a:schemeClr val="tx1"/>
                </a:solidFill>
                <a:effectLst/>
              </a:rPr>
              <a:t>Публіцистичний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66720" y="1665086"/>
            <a:ext cx="6400800" cy="3474720"/>
          </a:xfrm>
        </p:spPr>
        <p:txBody>
          <a:bodyPr/>
          <a:lstStyle/>
          <a:p>
            <a:pPr marL="45720" indent="0" algn="just">
              <a:buNone/>
            </a:pPr>
            <a:r>
              <a:rPr lang="ru-RU" dirty="0" err="1" smtClean="0">
                <a:solidFill>
                  <a:schemeClr val="tx1"/>
                </a:solidFill>
              </a:rPr>
              <a:t>Має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дві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форми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писемну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dirty="0" err="1">
                <a:solidFill>
                  <a:schemeClr val="tx1"/>
                </a:solidFill>
              </a:rPr>
              <a:t>статті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фейлетони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нариси</a:t>
            </a:r>
            <a:r>
              <a:rPr lang="ru-RU" dirty="0">
                <a:solidFill>
                  <a:schemeClr val="tx1"/>
                </a:solidFill>
              </a:rPr>
              <a:t>) та усну (</a:t>
            </a:r>
            <a:r>
              <a:rPr lang="ru-RU" dirty="0" err="1">
                <a:solidFill>
                  <a:schemeClr val="tx1"/>
                </a:solidFill>
              </a:rPr>
              <a:t>публічні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виступи</a:t>
            </a:r>
            <a:r>
              <a:rPr lang="ru-RU" dirty="0">
                <a:solidFill>
                  <a:schemeClr val="tx1"/>
                </a:solidFill>
              </a:rPr>
              <a:t>). Для </a:t>
            </a:r>
            <a:r>
              <a:rPr lang="ru-RU" dirty="0" err="1">
                <a:solidFill>
                  <a:schemeClr val="tx1"/>
                </a:solidFill>
              </a:rPr>
              <a:t>публіцистичного</a:t>
            </a:r>
            <a:r>
              <a:rPr lang="ru-RU" dirty="0">
                <a:solidFill>
                  <a:schemeClr val="tx1"/>
                </a:solidFill>
              </a:rPr>
              <a:t> стилю </a:t>
            </a:r>
            <a:r>
              <a:rPr lang="ru-RU" dirty="0" err="1">
                <a:solidFill>
                  <a:schemeClr val="tx1"/>
                </a:solidFill>
              </a:rPr>
              <a:t>характерне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широке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вживання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суспільно-політичних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термінів</a:t>
            </a:r>
            <a:r>
              <a:rPr lang="ru-RU" dirty="0">
                <a:solidFill>
                  <a:schemeClr val="tx1"/>
                </a:solidFill>
              </a:rPr>
              <a:t> (</a:t>
            </a:r>
            <a:r>
              <a:rPr lang="ru-RU" i="1" dirty="0">
                <a:solidFill>
                  <a:schemeClr val="tx1"/>
                </a:solidFill>
              </a:rPr>
              <a:t>закон, перспектива, держава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dirty="0" err="1">
                <a:solidFill>
                  <a:schemeClr val="tx1"/>
                </a:solidFill>
              </a:rPr>
              <a:t>тощо</a:t>
            </a:r>
            <a:r>
              <a:rPr lang="ru-RU" dirty="0">
                <a:solidFill>
                  <a:schemeClr val="tx1"/>
                </a:solidFill>
              </a:rPr>
              <a:t>).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2915816" y="6053936"/>
            <a:ext cx="3168353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084169" y="6053936"/>
            <a:ext cx="3059832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7625" y="6053936"/>
            <a:ext cx="2898191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35" y="4959533"/>
            <a:ext cx="6419344" cy="193679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600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3735" y="30348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>
                <a:solidFill>
                  <a:schemeClr val="tx1"/>
                </a:solidFill>
                <a:effectLst/>
              </a:rPr>
              <a:t>К</a:t>
            </a:r>
            <a:r>
              <a:rPr lang="ru-RU" dirty="0" err="1" smtClean="0">
                <a:solidFill>
                  <a:schemeClr val="tx1"/>
                </a:solidFill>
                <a:effectLst/>
              </a:rPr>
              <a:t>онфесійний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21295" y="1484813"/>
            <a:ext cx="6957392" cy="3474720"/>
          </a:xfrm>
        </p:spPr>
        <p:txBody>
          <a:bodyPr/>
          <a:lstStyle/>
          <a:p>
            <a:pPr marL="4572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тиль </a:t>
            </a:r>
            <a:r>
              <a:rPr lang="ru-RU" dirty="0" err="1">
                <a:solidFill>
                  <a:schemeClr val="tx1"/>
                </a:solidFill>
              </a:rPr>
              <a:t>мови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обслуговує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релігійні</a:t>
            </a:r>
            <a:r>
              <a:rPr lang="ru-RU" dirty="0">
                <a:solidFill>
                  <a:schemeClr val="tx1"/>
                </a:solidFill>
              </a:rPr>
              <a:t> потреби </a:t>
            </a:r>
            <a:r>
              <a:rPr lang="ru-RU" dirty="0" err="1">
                <a:solidFill>
                  <a:schemeClr val="tx1"/>
                </a:solidFill>
              </a:rPr>
              <a:t>суспільства</a:t>
            </a:r>
            <a:r>
              <a:rPr lang="ru-RU" dirty="0">
                <a:solidFill>
                  <a:schemeClr val="tx1"/>
                </a:solidFill>
              </a:rPr>
              <a:t>. Для сакрального стилю </a:t>
            </a:r>
            <a:r>
              <a:rPr lang="ru-RU" dirty="0" err="1">
                <a:solidFill>
                  <a:schemeClr val="tx1"/>
                </a:solidFill>
              </a:rPr>
              <a:t>характерне:використання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слів-назв</a:t>
            </a:r>
            <a:r>
              <a:rPr lang="ru-RU" dirty="0">
                <a:solidFill>
                  <a:schemeClr val="tx1"/>
                </a:solidFill>
              </a:rPr>
              <a:t> Бога, </a:t>
            </a:r>
            <a:r>
              <a:rPr lang="ru-RU" dirty="0" err="1">
                <a:solidFill>
                  <a:schemeClr val="tx1"/>
                </a:solidFill>
              </a:rPr>
              <a:t>найменувань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стосунків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людини</a:t>
            </a:r>
            <a:r>
              <a:rPr lang="ru-RU" dirty="0">
                <a:solidFill>
                  <a:schemeClr val="tx1"/>
                </a:solidFill>
              </a:rPr>
              <a:t> і Бога;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chemeClr val="tx1"/>
                </a:solidFill>
              </a:rPr>
              <a:t>інверсійний</a:t>
            </a:r>
            <a:r>
              <a:rPr lang="ru-RU" dirty="0">
                <a:solidFill>
                  <a:schemeClr val="tx1"/>
                </a:solidFill>
              </a:rPr>
              <a:t> порядок </a:t>
            </a:r>
            <a:r>
              <a:rPr lang="ru-RU" dirty="0" err="1">
                <a:solidFill>
                  <a:schemeClr val="tx1"/>
                </a:solidFill>
              </a:rPr>
              <a:t>слів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реченні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повтори </a:t>
            </a:r>
            <a:r>
              <a:rPr lang="ru-RU" dirty="0" err="1">
                <a:solidFill>
                  <a:schemeClr val="tx1"/>
                </a:solidFill>
              </a:rPr>
              <a:t>слів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словосполучень</a:t>
            </a:r>
            <a:r>
              <a:rPr lang="ru-RU" dirty="0">
                <a:solidFill>
                  <a:schemeClr val="tx1"/>
                </a:solidFill>
              </a:rPr>
              <a:t>, з </a:t>
            </a:r>
            <a:r>
              <a:rPr lang="ru-RU" dirty="0" err="1">
                <a:solidFill>
                  <a:schemeClr val="tx1"/>
                </a:solidFill>
              </a:rPr>
              <a:t>допомогою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яких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наголошується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та думка.</a:t>
            </a:r>
          </a:p>
        </p:txBody>
      </p:sp>
      <p:pic>
        <p:nvPicPr>
          <p:cNvPr id="4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2915816" y="6053936"/>
            <a:ext cx="3168353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084169" y="6053936"/>
            <a:ext cx="3059832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ТОЛЯ\Desktop\5555555555\ykryzorxark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17625" y="6053936"/>
            <a:ext cx="2898191" cy="80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35" y="4959533"/>
            <a:ext cx="6419344" cy="193679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078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Презентация-укр-8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Презентация-укр-11</Template>
  <TotalTime>52</TotalTime>
  <Words>387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Georgia</vt:lpstr>
      <vt:lpstr>Open Sans</vt:lpstr>
      <vt:lpstr>Times New Roman</vt:lpstr>
      <vt:lpstr>Trebuchet MS</vt:lpstr>
      <vt:lpstr>Презентация-укр-8</vt:lpstr>
      <vt:lpstr>Презентация PowerPoint</vt:lpstr>
      <vt:lpstr>Презентация PowerPoint</vt:lpstr>
      <vt:lpstr>Презентация PowerPoint</vt:lpstr>
      <vt:lpstr>Розмовно-побутовий</vt:lpstr>
      <vt:lpstr>Художній</vt:lpstr>
      <vt:lpstr>Офіційно-діловий</vt:lpstr>
      <vt:lpstr>Науковий</vt:lpstr>
      <vt:lpstr>Публіцистичний</vt:lpstr>
      <vt:lpstr>Конфесійний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Дида</dc:creator>
  <cp:lastModifiedBy>Руслан Дида</cp:lastModifiedBy>
  <cp:revision>5</cp:revision>
  <dcterms:created xsi:type="dcterms:W3CDTF">2014-11-03T21:44:06Z</dcterms:created>
  <dcterms:modified xsi:type="dcterms:W3CDTF">2014-11-03T22:37:04Z</dcterms:modified>
</cp:coreProperties>
</file>