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71D4B-CA56-4360-B57B-41B9A46A2304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C581-6D67-442D-A70F-052097B80AA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71D4B-CA56-4360-B57B-41B9A46A2304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C581-6D67-442D-A70F-052097B80A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71D4B-CA56-4360-B57B-41B9A46A2304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C581-6D67-442D-A70F-052097B80A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71D4B-CA56-4360-B57B-41B9A46A2304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C581-6D67-442D-A70F-052097B80A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71D4B-CA56-4360-B57B-41B9A46A2304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C581-6D67-442D-A70F-052097B80AA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71D4B-CA56-4360-B57B-41B9A46A2304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C581-6D67-442D-A70F-052097B80A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71D4B-CA56-4360-B57B-41B9A46A2304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C581-6D67-442D-A70F-052097B80A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71D4B-CA56-4360-B57B-41B9A46A2304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C581-6D67-442D-A70F-052097B80A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71D4B-CA56-4360-B57B-41B9A46A2304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C581-6D67-442D-A70F-052097B80A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71D4B-CA56-4360-B57B-41B9A46A2304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C581-6D67-442D-A70F-052097B80A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71D4B-CA56-4360-B57B-41B9A46A2304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8F3C581-6D67-442D-A70F-052097B80AA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071D4B-CA56-4360-B57B-41B9A46A2304}" type="datetimeFigureOut">
              <a:rPr lang="ru-RU" smtClean="0"/>
              <a:t>28.11.2013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F3C581-6D67-442D-A70F-052097B80AA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357298"/>
            <a:ext cx="8429652" cy="1828800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Century Gothic" pitchFamily="34" charset="0"/>
              </a:rPr>
              <a:t>Со</a:t>
            </a:r>
            <a:r>
              <a:rPr lang="uk-UA" sz="4800" dirty="0" err="1" smtClean="0">
                <a:latin typeface="Century Gothic" pitchFamily="34" charset="0"/>
              </a:rPr>
              <a:t>ціалізація</a:t>
            </a:r>
            <a:r>
              <a:rPr lang="uk-UA" sz="4800" dirty="0" smtClean="0">
                <a:latin typeface="Century Gothic" pitchFamily="34" charset="0"/>
              </a:rPr>
              <a:t> особистості</a:t>
            </a:r>
            <a:endParaRPr lang="ru-RU" sz="4800" dirty="0">
              <a:latin typeface="Century Gothic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72132" y="4437112"/>
            <a:ext cx="3425540" cy="2173248"/>
          </a:xfrm>
        </p:spPr>
        <p:txBody>
          <a:bodyPr>
            <a:normAutofit fontScale="77500" lnSpcReduction="20000"/>
          </a:bodyPr>
          <a:lstStyle/>
          <a:p>
            <a:r>
              <a:rPr lang="uk-UA" sz="4500" dirty="0" smtClean="0">
                <a:latin typeface="Century Gothic" pitchFamily="34" charset="0"/>
              </a:rPr>
              <a:t>Підготувала:</a:t>
            </a:r>
            <a:endParaRPr lang="uk-UA" sz="4500" dirty="0">
              <a:latin typeface="Century Gothic" pitchFamily="34" charset="0"/>
            </a:endParaRPr>
          </a:p>
          <a:p>
            <a:r>
              <a:rPr lang="uk-UA" sz="4500" dirty="0" smtClean="0">
                <a:latin typeface="Century Gothic" pitchFamily="34" charset="0"/>
              </a:rPr>
              <a:t>Литвиненко Світлана</a:t>
            </a:r>
          </a:p>
          <a:p>
            <a:r>
              <a:rPr lang="uk-UA" sz="4500" dirty="0" smtClean="0">
                <a:latin typeface="Century Gothic" pitchFamily="34" charset="0"/>
              </a:rPr>
              <a:t>11-А</a:t>
            </a:r>
            <a:r>
              <a:rPr lang="uk-UA" dirty="0" smtClean="0">
                <a:latin typeface="Century Gothic" pitchFamily="34" charset="0"/>
              </a:rPr>
              <a:t> </a:t>
            </a:r>
            <a:endParaRPr lang="ru-RU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928670"/>
            <a:ext cx="835824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smtClean="0">
                <a:latin typeface="Century Gothic" pitchFamily="34" charset="0"/>
              </a:rPr>
              <a:t>         </a:t>
            </a:r>
            <a:r>
              <a:rPr lang="ru-RU" b="1" i="1" dirty="0" err="1" smtClean="0">
                <a:latin typeface="Century Gothic" pitchFamily="34" charset="0"/>
              </a:rPr>
              <a:t>Соціалізація</a:t>
            </a:r>
            <a:r>
              <a:rPr lang="ru-RU" i="1" dirty="0" smtClean="0">
                <a:latin typeface="Century Gothic" pitchFamily="34" charset="0"/>
              </a:rPr>
              <a:t> </a:t>
            </a:r>
            <a:r>
              <a:rPr lang="ru-RU" i="1" dirty="0">
                <a:latin typeface="Century Gothic" pitchFamily="34" charset="0"/>
              </a:rPr>
              <a:t>— </a:t>
            </a:r>
            <a:r>
              <a:rPr lang="ru-RU" i="1" dirty="0" err="1">
                <a:latin typeface="Century Gothic" pitchFamily="34" charset="0"/>
              </a:rPr>
              <a:t>процес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інтеграції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індивіда</a:t>
            </a:r>
            <a:r>
              <a:rPr lang="ru-RU" i="1" dirty="0">
                <a:latin typeface="Century Gothic" pitchFamily="34" charset="0"/>
              </a:rPr>
              <a:t> в </a:t>
            </a:r>
            <a:r>
              <a:rPr lang="ru-RU" i="1" dirty="0" err="1">
                <a:latin typeface="Century Gothic" pitchFamily="34" charset="0"/>
              </a:rPr>
              <a:t>суспільство</a:t>
            </a:r>
            <a:r>
              <a:rPr lang="ru-RU" i="1" dirty="0">
                <a:latin typeface="Century Gothic" pitchFamily="34" charset="0"/>
              </a:rPr>
              <a:t>, у </a:t>
            </a:r>
            <a:r>
              <a:rPr lang="ru-RU" i="1" dirty="0" err="1">
                <a:latin typeface="Century Gothic" pitchFamily="34" charset="0"/>
              </a:rPr>
              <a:t>різноманітні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типи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соціальних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спільнот</a:t>
            </a:r>
            <a:r>
              <a:rPr lang="ru-RU" i="1" dirty="0">
                <a:latin typeface="Century Gothic" pitchFamily="34" charset="0"/>
              </a:rPr>
              <a:t> (</a:t>
            </a:r>
            <a:r>
              <a:rPr lang="ru-RU" i="1" dirty="0" err="1">
                <a:latin typeface="Century Gothic" pitchFamily="34" charset="0"/>
              </a:rPr>
              <a:t>група</a:t>
            </a:r>
            <a:r>
              <a:rPr lang="ru-RU" i="1" dirty="0">
                <a:latin typeface="Century Gothic" pitchFamily="34" charset="0"/>
              </a:rPr>
              <a:t>, </a:t>
            </a:r>
            <a:r>
              <a:rPr lang="ru-RU" i="1" dirty="0" err="1">
                <a:latin typeface="Century Gothic" pitchFamily="34" charset="0"/>
              </a:rPr>
              <a:t>соціальний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інститут</a:t>
            </a:r>
            <a:r>
              <a:rPr lang="ru-RU" i="1" dirty="0">
                <a:latin typeface="Century Gothic" pitchFamily="34" charset="0"/>
              </a:rPr>
              <a:t>, </a:t>
            </a:r>
            <a:r>
              <a:rPr lang="ru-RU" i="1" dirty="0" err="1">
                <a:latin typeface="Century Gothic" pitchFamily="34" charset="0"/>
              </a:rPr>
              <a:t>соціальна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організація</a:t>
            </a:r>
            <a:r>
              <a:rPr lang="ru-RU" i="1" dirty="0">
                <a:latin typeface="Century Gothic" pitchFamily="34" charset="0"/>
              </a:rPr>
              <a:t>) шляхом </a:t>
            </a:r>
            <a:r>
              <a:rPr lang="ru-RU" i="1" dirty="0" err="1">
                <a:latin typeface="Century Gothic" pitchFamily="34" charset="0"/>
              </a:rPr>
              <a:t>засвоєння</a:t>
            </a:r>
            <a:r>
              <a:rPr lang="ru-RU" i="1" dirty="0">
                <a:latin typeface="Century Gothic" pitchFamily="34" charset="0"/>
              </a:rPr>
              <a:t> ним </a:t>
            </a:r>
            <a:r>
              <a:rPr lang="ru-RU" i="1" dirty="0" err="1">
                <a:latin typeface="Century Gothic" pitchFamily="34" charset="0"/>
              </a:rPr>
              <a:t>елементів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культури</a:t>
            </a:r>
            <a:r>
              <a:rPr lang="ru-RU" i="1" dirty="0">
                <a:latin typeface="Century Gothic" pitchFamily="34" charset="0"/>
              </a:rPr>
              <a:t>, </a:t>
            </a:r>
            <a:r>
              <a:rPr lang="ru-RU" i="1" dirty="0" err="1">
                <a:latin typeface="Century Gothic" pitchFamily="34" charset="0"/>
              </a:rPr>
              <a:t>соціальних</a:t>
            </a:r>
            <a:r>
              <a:rPr lang="ru-RU" i="1" dirty="0">
                <a:latin typeface="Century Gothic" pitchFamily="34" charset="0"/>
              </a:rPr>
              <a:t> норм </a:t>
            </a:r>
            <a:r>
              <a:rPr lang="ru-RU" i="1" dirty="0" err="1">
                <a:latin typeface="Century Gothic" pitchFamily="34" charset="0"/>
              </a:rPr>
              <a:t>і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цінностей</a:t>
            </a:r>
            <a:r>
              <a:rPr lang="ru-RU" i="1" dirty="0">
                <a:latin typeface="Century Gothic" pitchFamily="34" charset="0"/>
              </a:rPr>
              <a:t>, на </a:t>
            </a:r>
            <a:r>
              <a:rPr lang="ru-RU" i="1" dirty="0" err="1">
                <a:latin typeface="Century Gothic" pitchFamily="34" charset="0"/>
              </a:rPr>
              <a:t>основі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яких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формуються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соціально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значущі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риси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особистості</a:t>
            </a:r>
            <a:r>
              <a:rPr lang="ru-RU" i="1" dirty="0" smtClean="0">
                <a:latin typeface="Century Gothic" pitchFamily="34" charset="0"/>
              </a:rPr>
              <a:t>.</a:t>
            </a:r>
          </a:p>
          <a:p>
            <a:r>
              <a:rPr lang="ru-RU" i="1" dirty="0">
                <a:latin typeface="Century Gothic" pitchFamily="34" charset="0"/>
              </a:rPr>
              <a:t>   </a:t>
            </a:r>
            <a:r>
              <a:rPr lang="ru-RU" i="1" dirty="0" err="1">
                <a:latin typeface="Century Gothic" pitchFamily="34" charset="0"/>
              </a:rPr>
              <a:t>Це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є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процес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розвитку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людини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від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індивідуального</a:t>
            </a:r>
            <a:r>
              <a:rPr lang="ru-RU" i="1" dirty="0">
                <a:latin typeface="Century Gothic" pitchFamily="34" charset="0"/>
              </a:rPr>
              <a:t> до </a:t>
            </a:r>
            <a:r>
              <a:rPr lang="ru-RU" i="1" dirty="0" err="1">
                <a:latin typeface="Century Gothic" pitchFamily="34" charset="0"/>
              </a:rPr>
              <a:t>соціального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під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безпосереднім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чи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опосередкованим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впливом</a:t>
            </a:r>
            <a:r>
              <a:rPr lang="ru-RU" i="1" dirty="0">
                <a:latin typeface="Century Gothic" pitchFamily="34" charset="0"/>
              </a:rPr>
              <a:t> таких </a:t>
            </a:r>
            <a:r>
              <a:rPr lang="ru-RU" i="1" dirty="0" err="1">
                <a:latin typeface="Century Gothic" pitchFamily="34" charset="0"/>
              </a:rPr>
              <a:t>факторів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соціального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середовища</a:t>
            </a:r>
            <a:r>
              <a:rPr lang="ru-RU" i="1" dirty="0">
                <a:latin typeface="Century Gothic" pitchFamily="34" charset="0"/>
              </a:rPr>
              <a:t>, як </a:t>
            </a:r>
            <a:r>
              <a:rPr lang="ru-RU" i="1" dirty="0" err="1">
                <a:latin typeface="Century Gothic" pitchFamily="34" charset="0"/>
              </a:rPr>
              <a:t>сукупність</a:t>
            </a:r>
            <a:r>
              <a:rPr lang="ru-RU" i="1" dirty="0">
                <a:latin typeface="Century Gothic" pitchFamily="34" charset="0"/>
              </a:rPr>
              <a:t> ролей </a:t>
            </a:r>
            <a:r>
              <a:rPr lang="ru-RU" i="1" dirty="0" err="1">
                <a:latin typeface="Century Gothic" pitchFamily="34" charset="0"/>
              </a:rPr>
              <a:t>і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соціальних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статусів</a:t>
            </a:r>
            <a:r>
              <a:rPr lang="ru-RU" i="1" dirty="0">
                <a:latin typeface="Century Gothic" pitchFamily="34" charset="0"/>
              </a:rPr>
              <a:t>, </a:t>
            </a:r>
            <a:r>
              <a:rPr lang="ru-RU" i="1" dirty="0" err="1">
                <a:latin typeface="Century Gothic" pitchFamily="34" charset="0"/>
              </a:rPr>
              <a:t>соціальні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спільноти</a:t>
            </a:r>
            <a:r>
              <a:rPr lang="ru-RU" i="1" dirty="0">
                <a:latin typeface="Century Gothic" pitchFamily="34" charset="0"/>
              </a:rPr>
              <a:t>, в межах </a:t>
            </a:r>
            <a:r>
              <a:rPr lang="ru-RU" i="1" dirty="0" err="1">
                <a:latin typeface="Century Gothic" pitchFamily="34" charset="0"/>
              </a:rPr>
              <a:t>яких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індивід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може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реалізувати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певні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соціальні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ролі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й</a:t>
            </a:r>
            <a:r>
              <a:rPr lang="ru-RU" i="1" dirty="0">
                <a:latin typeface="Century Gothic" pitchFamily="34" charset="0"/>
              </a:rPr>
              <a:t> набути конкретного статусу; система </a:t>
            </a:r>
            <a:r>
              <a:rPr lang="ru-RU" i="1" dirty="0" err="1">
                <a:latin typeface="Century Gothic" pitchFamily="34" charset="0"/>
              </a:rPr>
              <a:t>соціальних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цінностей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і</a:t>
            </a:r>
            <a:r>
              <a:rPr lang="ru-RU" i="1" dirty="0">
                <a:latin typeface="Century Gothic" pitchFamily="34" charset="0"/>
              </a:rPr>
              <a:t> норм, </a:t>
            </a:r>
            <a:r>
              <a:rPr lang="ru-RU" i="1" dirty="0" err="1">
                <a:latin typeface="Century Gothic" pitchFamily="34" charset="0"/>
              </a:rPr>
              <a:t>які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домінують</a:t>
            </a:r>
            <a:r>
              <a:rPr lang="ru-RU" i="1" dirty="0">
                <a:latin typeface="Century Gothic" pitchFamily="34" charset="0"/>
              </a:rPr>
              <a:t> у </a:t>
            </a:r>
            <a:r>
              <a:rPr lang="ru-RU" i="1" dirty="0" err="1">
                <a:latin typeface="Century Gothic" pitchFamily="34" charset="0"/>
              </a:rPr>
              <a:t>суспільстві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й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унаслідуються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молодшими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поколіннями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від</a:t>
            </a:r>
            <a:r>
              <a:rPr lang="ru-RU" i="1" dirty="0">
                <a:latin typeface="Century Gothic" pitchFamily="34" charset="0"/>
              </a:rPr>
              <a:t> старших; </a:t>
            </a:r>
            <a:r>
              <a:rPr lang="ru-RU" i="1" dirty="0" err="1">
                <a:latin typeface="Century Gothic" pitchFamily="34" charset="0"/>
              </a:rPr>
              <a:t>соціальні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інститути</a:t>
            </a:r>
            <a:r>
              <a:rPr lang="ru-RU" i="1" dirty="0">
                <a:latin typeface="Century Gothic" pitchFamily="34" charset="0"/>
              </a:rPr>
              <a:t>, </a:t>
            </a:r>
            <a:r>
              <a:rPr lang="ru-RU" i="1" dirty="0" err="1">
                <a:latin typeface="Century Gothic" pitchFamily="34" charset="0"/>
              </a:rPr>
              <a:t>що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забезпечують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виробництво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й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відтворення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культурних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зразків</a:t>
            </a:r>
            <a:r>
              <a:rPr lang="ru-RU" i="1" dirty="0">
                <a:latin typeface="Century Gothic" pitchFamily="34" charset="0"/>
              </a:rPr>
              <a:t>, норм </a:t>
            </a:r>
            <a:r>
              <a:rPr lang="ru-RU" i="1" dirty="0" err="1">
                <a:latin typeface="Century Gothic" pitchFamily="34" charset="0"/>
              </a:rPr>
              <a:t>і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цінностей</a:t>
            </a:r>
            <a:r>
              <a:rPr lang="ru-RU" i="1" dirty="0">
                <a:latin typeface="Century Gothic" pitchFamily="34" charset="0"/>
              </a:rPr>
              <a:t> та </a:t>
            </a:r>
            <a:r>
              <a:rPr lang="ru-RU" i="1" dirty="0" err="1">
                <a:latin typeface="Century Gothic" pitchFamily="34" charset="0"/>
              </a:rPr>
              <a:t>сприяють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їх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передачі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й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засвоєнню</a:t>
            </a:r>
            <a:r>
              <a:rPr lang="ru-RU" i="1" dirty="0">
                <a:latin typeface="Century Gothic" pitchFamily="34" charset="0"/>
              </a:rPr>
              <a:t> </a:t>
            </a:r>
            <a:r>
              <a:rPr lang="ru-RU" i="1" dirty="0" err="1">
                <a:latin typeface="Century Gothic" pitchFamily="34" charset="0"/>
              </a:rPr>
              <a:t>тощо</a:t>
            </a:r>
            <a:r>
              <a:rPr lang="ru-RU" i="1" dirty="0" smtClean="0">
                <a:latin typeface="Century Gothic" pitchFamily="34" charset="0"/>
              </a:rPr>
              <a:t>.</a:t>
            </a:r>
          </a:p>
          <a:p>
            <a:r>
              <a:rPr lang="ru-RU" i="1" dirty="0" smtClean="0">
                <a:latin typeface="Century Gothic" pitchFamily="34" charset="0"/>
              </a:rPr>
              <a:t>.</a:t>
            </a:r>
            <a:endParaRPr lang="ru-RU" i="1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214290"/>
            <a:ext cx="87154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err="1" smtClean="0">
                <a:latin typeface="Century Gothic" pitchFamily="34" charset="0"/>
              </a:rPr>
              <a:t>Загальноосвітня</a:t>
            </a:r>
            <a:r>
              <a:rPr lang="ru-RU" sz="1600" i="1" dirty="0" smtClean="0">
                <a:latin typeface="Century Gothic" pitchFamily="34" charset="0"/>
              </a:rPr>
              <a:t> школа не </a:t>
            </a:r>
            <a:r>
              <a:rPr lang="ru-RU" sz="1600" i="1" dirty="0" err="1" smtClean="0">
                <a:latin typeface="Century Gothic" pitchFamily="34" charset="0"/>
              </a:rPr>
              <a:t>може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стояти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осторонь</a:t>
            </a:r>
            <a:r>
              <a:rPr lang="ru-RU" sz="1600" i="1" dirty="0" smtClean="0">
                <a:latin typeface="Century Gothic" pitchFamily="34" charset="0"/>
              </a:rPr>
              <a:t> тих </a:t>
            </a:r>
            <a:r>
              <a:rPr lang="ru-RU" sz="1600" i="1" dirty="0" err="1" smtClean="0">
                <a:latin typeface="Century Gothic" pitchFamily="34" charset="0"/>
              </a:rPr>
              <a:t>соціальних</a:t>
            </a:r>
            <a:r>
              <a:rPr lang="ru-RU" sz="1600" i="1" dirty="0" smtClean="0">
                <a:latin typeface="Century Gothic" pitchFamily="34" charset="0"/>
              </a:rPr>
              <a:t> проблем, </a:t>
            </a:r>
            <a:r>
              <a:rPr lang="ru-RU" sz="1600" i="1" dirty="0" err="1" smtClean="0">
                <a:latin typeface="Century Gothic" pitchFamily="34" charset="0"/>
              </a:rPr>
              <a:t>які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виникають</a:t>
            </a:r>
            <a:r>
              <a:rPr lang="ru-RU" sz="1600" i="1" dirty="0" smtClean="0">
                <a:latin typeface="Century Gothic" pitchFamily="34" charset="0"/>
              </a:rPr>
              <a:t> перед </a:t>
            </a:r>
            <a:r>
              <a:rPr lang="ru-RU" sz="1600" i="1" dirty="0" err="1" smtClean="0">
                <a:latin typeface="Century Gothic" pitchFamily="34" charset="0"/>
              </a:rPr>
              <a:t>суспільством</a:t>
            </a:r>
            <a:r>
              <a:rPr lang="ru-RU" sz="1600" i="1" dirty="0" smtClean="0">
                <a:latin typeface="Century Gothic" pitchFamily="34" charset="0"/>
              </a:rPr>
              <a:t>. Школа — </a:t>
            </a:r>
            <a:r>
              <a:rPr lang="ru-RU" sz="1600" i="1" dirty="0" err="1" smtClean="0">
                <a:latin typeface="Century Gothic" pitchFamily="34" charset="0"/>
              </a:rPr>
              <a:t>це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багатогранна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соціально-педагогічна</a:t>
            </a:r>
            <a:r>
              <a:rPr lang="ru-RU" sz="1600" i="1" dirty="0" smtClean="0">
                <a:latin typeface="Century Gothic" pitchFamily="34" charset="0"/>
              </a:rPr>
              <a:t> система, яка </a:t>
            </a:r>
            <a:r>
              <a:rPr lang="ru-RU" sz="1600" i="1" dirty="0" err="1" smtClean="0">
                <a:latin typeface="Century Gothic" pitchFamily="34" charset="0"/>
              </a:rPr>
              <a:t>відображає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життя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суспільства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і</a:t>
            </a:r>
            <a:r>
              <a:rPr lang="ru-RU" sz="1600" i="1" dirty="0" smtClean="0">
                <a:latin typeface="Century Gothic" pitchFamily="34" charset="0"/>
              </a:rPr>
              <a:t> покликана </a:t>
            </a:r>
            <a:r>
              <a:rPr lang="ru-RU" sz="1600" i="1" dirty="0" err="1" smtClean="0">
                <a:latin typeface="Century Gothic" pitchFamily="34" charset="0"/>
              </a:rPr>
              <a:t>фо</a:t>
            </a:r>
            <a:r>
              <a:rPr lang="ru-RU" sz="1600" i="1" dirty="0" smtClean="0">
                <a:latin typeface="Century Gothic" pitchFamily="34" charset="0"/>
              </a:rPr>
              <a:t>- </a:t>
            </a:r>
            <a:r>
              <a:rPr lang="ru-RU" sz="1600" i="1" dirty="0" err="1" smtClean="0">
                <a:latin typeface="Century Gothic" pitchFamily="34" charset="0"/>
              </a:rPr>
              <a:t>рмувати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інтелектуальну</a:t>
            </a:r>
            <a:r>
              <a:rPr lang="ru-RU" sz="1600" i="1" dirty="0" smtClean="0">
                <a:latin typeface="Century Gothic" pitchFamily="34" charset="0"/>
              </a:rPr>
              <a:t>, </a:t>
            </a:r>
            <a:r>
              <a:rPr lang="ru-RU" sz="1600" i="1" dirty="0" err="1" smtClean="0">
                <a:latin typeface="Century Gothic" pitchFamily="34" charset="0"/>
              </a:rPr>
              <a:t>творчу</a:t>
            </a:r>
            <a:r>
              <a:rPr lang="ru-RU" sz="1600" i="1" dirty="0" smtClean="0">
                <a:latin typeface="Century Gothic" pitchFamily="34" charset="0"/>
              </a:rPr>
              <a:t> та </a:t>
            </a:r>
            <a:r>
              <a:rPr lang="ru-RU" sz="1600" i="1" dirty="0" err="1" smtClean="0">
                <a:latin typeface="Century Gothic" pitchFamily="34" charset="0"/>
              </a:rPr>
              <a:t>ініціативну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особистість,здатну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жити</a:t>
            </a:r>
            <a:r>
              <a:rPr lang="ru-RU" sz="1600" i="1" dirty="0" smtClean="0">
                <a:latin typeface="Century Gothic" pitchFamily="34" charset="0"/>
              </a:rPr>
              <a:t> І </a:t>
            </a:r>
            <a:r>
              <a:rPr lang="ru-RU" sz="1600" i="1" dirty="0" err="1" smtClean="0">
                <a:latin typeface="Century Gothic" pitchFamily="34" charset="0"/>
              </a:rPr>
              <a:t>творити</a:t>
            </a:r>
            <a:r>
              <a:rPr lang="ru-RU" sz="1600" i="1" dirty="0" smtClean="0">
                <a:latin typeface="Century Gothic" pitchFamily="34" charset="0"/>
              </a:rPr>
              <a:t> в </a:t>
            </a:r>
            <a:r>
              <a:rPr lang="ru-RU" sz="1600" i="1" dirty="0" err="1" smtClean="0">
                <a:latin typeface="Century Gothic" pitchFamily="34" charset="0"/>
              </a:rPr>
              <a:t>принципово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нових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умо</a:t>
            </a:r>
            <a:r>
              <a:rPr lang="ru-RU" sz="1600" i="1" dirty="0" smtClean="0">
                <a:latin typeface="Century Gothic" pitchFamily="34" charset="0"/>
              </a:rPr>
              <a:t>- </a:t>
            </a:r>
            <a:r>
              <a:rPr lang="ru-RU" sz="1600" i="1" dirty="0" err="1" smtClean="0">
                <a:latin typeface="Century Gothic" pitchFamily="34" charset="0"/>
              </a:rPr>
              <a:t>вах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економічного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й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політичного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існування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країни</a:t>
            </a:r>
            <a:r>
              <a:rPr lang="ru-RU" sz="1600" i="1" dirty="0" smtClean="0">
                <a:latin typeface="Century Gothic" pitchFamily="34" charset="0"/>
              </a:rPr>
              <a:t>, </a:t>
            </a:r>
            <a:r>
              <a:rPr lang="ru-RU" sz="1600" i="1" dirty="0" err="1" smtClean="0">
                <a:latin typeface="Century Gothic" pitchFamily="34" charset="0"/>
              </a:rPr>
              <a:t>забезпечити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прогрес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розвитку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суспільства</a:t>
            </a:r>
            <a:r>
              <a:rPr lang="ru-RU" sz="1600" i="1" dirty="0" smtClean="0">
                <a:latin typeface="Century Gothic" pitchFamily="34" charset="0"/>
              </a:rPr>
              <a:t>, </a:t>
            </a:r>
            <a:r>
              <a:rPr lang="ru-RU" sz="1600" i="1" dirty="0" err="1" smtClean="0">
                <a:latin typeface="Century Gothic" pitchFamily="34" charset="0"/>
              </a:rPr>
              <a:t>вивести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дер</a:t>
            </a:r>
            <a:r>
              <a:rPr lang="ru-RU" sz="1600" i="1" dirty="0" smtClean="0">
                <a:latin typeface="Century Gothic" pitchFamily="34" charset="0"/>
              </a:rPr>
              <a:t>- </a:t>
            </a:r>
            <a:r>
              <a:rPr lang="ru-RU" sz="1600" i="1" dirty="0" err="1" smtClean="0">
                <a:latin typeface="Century Gothic" pitchFamily="34" charset="0"/>
              </a:rPr>
              <a:t>жаву</a:t>
            </a:r>
            <a:r>
              <a:rPr lang="ru-RU" sz="1600" i="1" dirty="0" smtClean="0">
                <a:latin typeface="Century Gothic" pitchFamily="34" charset="0"/>
              </a:rPr>
              <a:t> на </a:t>
            </a:r>
            <a:r>
              <a:rPr lang="ru-RU" sz="1600" i="1" dirty="0" err="1" smtClean="0">
                <a:latin typeface="Century Gothic" pitchFamily="34" charset="0"/>
              </a:rPr>
              <a:t>рівень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світової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цивілізації</a:t>
            </a:r>
            <a:r>
              <a:rPr lang="ru-RU" sz="1600" i="1" dirty="0" smtClean="0">
                <a:latin typeface="Century Gothic" pitchFamily="34" charset="0"/>
              </a:rPr>
              <a:t>. Одним </a:t>
            </a:r>
            <a:r>
              <a:rPr lang="ru-RU" sz="1600" i="1" dirty="0" err="1" smtClean="0">
                <a:latin typeface="Century Gothic" pitchFamily="34" charset="0"/>
              </a:rPr>
              <a:t>із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провідних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чинників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соціалізації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дитини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є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інститути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соці</a:t>
            </a:r>
            <a:r>
              <a:rPr lang="ru-RU" sz="1600" i="1" dirty="0" smtClean="0">
                <a:latin typeface="Century Gothic" pitchFamily="34" charset="0"/>
              </a:rPr>
              <a:t>- </a:t>
            </a:r>
            <a:r>
              <a:rPr lang="ru-RU" sz="1600" i="1" dirty="0" err="1" smtClean="0">
                <a:latin typeface="Century Gothic" pitchFamily="34" charset="0"/>
              </a:rPr>
              <a:t>ального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виховання</a:t>
            </a:r>
            <a:r>
              <a:rPr lang="ru-RU" sz="1600" i="1" dirty="0" smtClean="0">
                <a:latin typeface="Century Gothic" pitchFamily="34" charset="0"/>
              </a:rPr>
              <a:t>. </a:t>
            </a:r>
            <a:r>
              <a:rPr lang="ru-RU" sz="1600" i="1" dirty="0" err="1" smtClean="0">
                <a:latin typeface="Century Gothic" pitchFamily="34" charset="0"/>
              </a:rPr>
              <a:t>Багато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науковців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вважає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провідним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Інститутом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соціального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виховання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саме</a:t>
            </a:r>
            <a:r>
              <a:rPr lang="ru-RU" sz="1600" i="1" dirty="0" smtClean="0">
                <a:latin typeface="Century Gothic" pitchFamily="34" charset="0"/>
              </a:rPr>
              <a:t> школу, в </a:t>
            </a:r>
            <a:r>
              <a:rPr lang="ru-RU" sz="1600" i="1" dirty="0" err="1" smtClean="0">
                <a:latin typeface="Century Gothic" pitchFamily="34" charset="0"/>
              </a:rPr>
              <a:t>якій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стикаються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найрізноманітніші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грані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життя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людини</a:t>
            </a:r>
            <a:r>
              <a:rPr lang="ru-RU" sz="1600" i="1" dirty="0" smtClean="0">
                <a:latin typeface="Century Gothic" pitchFamily="34" charset="0"/>
              </a:rPr>
              <a:t>. </a:t>
            </a:r>
            <a:r>
              <a:rPr lang="ru-RU" sz="1600" i="1" dirty="0" err="1" smtClean="0">
                <a:latin typeface="Century Gothic" pitchFamily="34" charset="0"/>
              </a:rPr>
              <a:t>Модернізація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моделі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навчально-виховного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процесу</a:t>
            </a:r>
            <a:r>
              <a:rPr lang="ru-RU" sz="1600" i="1" dirty="0" smtClean="0">
                <a:latin typeface="Century Gothic" pitchFamily="34" charset="0"/>
              </a:rPr>
              <a:t> в </a:t>
            </a:r>
            <a:r>
              <a:rPr lang="ru-RU" sz="1600" i="1" dirty="0" err="1" smtClean="0">
                <a:latin typeface="Century Gothic" pitchFamily="34" charset="0"/>
              </a:rPr>
              <a:t>сучасній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школі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створює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передумови</a:t>
            </a:r>
            <a:r>
              <a:rPr lang="ru-RU" sz="1600" i="1" dirty="0" smtClean="0">
                <a:latin typeface="Century Gothic" pitchFamily="34" charset="0"/>
              </a:rPr>
              <a:t> для </a:t>
            </a:r>
            <a:r>
              <a:rPr lang="ru-RU" sz="1600" i="1" dirty="0" err="1" smtClean="0">
                <a:latin typeface="Century Gothic" pitchFamily="34" charset="0"/>
              </a:rPr>
              <a:t>втілення</a:t>
            </a:r>
            <a:r>
              <a:rPr lang="ru-RU" sz="1600" i="1" dirty="0" smtClean="0">
                <a:latin typeface="Century Gothic" pitchFamily="34" charset="0"/>
              </a:rPr>
              <a:t> в </a:t>
            </a:r>
            <a:r>
              <a:rPr lang="ru-RU" sz="1600" i="1" dirty="0" err="1" smtClean="0">
                <a:latin typeface="Century Gothic" pitchFamily="34" charset="0"/>
              </a:rPr>
              <a:t>життя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саме</a:t>
            </a:r>
            <a:r>
              <a:rPr lang="ru-RU" sz="1600" i="1" dirty="0" smtClean="0">
                <a:latin typeface="Century Gothic" pitchFamily="34" charset="0"/>
              </a:rPr>
              <a:t> таких </a:t>
            </a:r>
            <a:r>
              <a:rPr lang="ru-RU" sz="1600" i="1" dirty="0" err="1" smtClean="0">
                <a:latin typeface="Century Gothic" pitchFamily="34" charset="0"/>
              </a:rPr>
              <a:t>заходів</a:t>
            </a:r>
            <a:r>
              <a:rPr lang="ru-RU" sz="1600" i="1" dirty="0" smtClean="0">
                <a:latin typeface="Century Gothic" pitchFamily="34" charset="0"/>
              </a:rPr>
              <a:t>, </a:t>
            </a:r>
            <a:r>
              <a:rPr lang="ru-RU" sz="1600" i="1" dirty="0" err="1" smtClean="0">
                <a:latin typeface="Century Gothic" pitchFamily="34" charset="0"/>
              </a:rPr>
              <a:t>які</a:t>
            </a:r>
            <a:r>
              <a:rPr lang="ru-RU" sz="1600" i="1" dirty="0" smtClean="0">
                <a:latin typeface="Century Gothic" pitchFamily="34" charset="0"/>
              </a:rPr>
              <a:t> б </a:t>
            </a:r>
            <a:r>
              <a:rPr lang="ru-RU" sz="1600" i="1" dirty="0" err="1" smtClean="0">
                <a:latin typeface="Century Gothic" pitchFamily="34" charset="0"/>
              </a:rPr>
              <a:t>сприяли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піднесенню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ро</a:t>
            </a:r>
            <a:r>
              <a:rPr lang="ru-RU" sz="1600" i="1" dirty="0" smtClean="0">
                <a:latin typeface="Century Gothic" pitchFamily="34" charset="0"/>
              </a:rPr>
              <a:t>- </a:t>
            </a:r>
            <a:r>
              <a:rPr lang="ru-RU" sz="1600" i="1" dirty="0" err="1" smtClean="0">
                <a:latin typeface="Century Gothic" pitchFamily="34" charset="0"/>
              </a:rPr>
              <a:t>лі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соціальної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компетентності</a:t>
            </a:r>
            <a:r>
              <a:rPr lang="ru-RU" sz="1600" i="1" dirty="0" smtClean="0">
                <a:latin typeface="Century Gothic" pitchFamily="34" charset="0"/>
              </a:rPr>
              <a:t> </a:t>
            </a:r>
            <a:r>
              <a:rPr lang="ru-RU" sz="1600" i="1" dirty="0" err="1" smtClean="0">
                <a:latin typeface="Century Gothic" pitchFamily="34" charset="0"/>
              </a:rPr>
              <a:t>учнів</a:t>
            </a:r>
            <a:r>
              <a:rPr lang="ru-RU" sz="1600" i="1" dirty="0" smtClean="0">
                <a:latin typeface="Century Gothic" pitchFamily="34" charset="0"/>
              </a:rPr>
              <a:t>.</a:t>
            </a:r>
            <a:endParaRPr lang="ru-RU" sz="1600" i="1" dirty="0">
              <a:latin typeface="Century Gothic" pitchFamily="34" charset="0"/>
            </a:endParaRPr>
          </a:p>
        </p:txBody>
      </p:sp>
      <p:pic>
        <p:nvPicPr>
          <p:cNvPr id="3" name="Рисунок 2" descr="shkol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36" y="3214686"/>
            <a:ext cx="4982894" cy="31462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428604"/>
            <a:ext cx="414340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Century Gothic" pitchFamily="34" charset="0"/>
              </a:rPr>
              <a:t>Одним </a:t>
            </a:r>
            <a:r>
              <a:rPr lang="ru-RU" dirty="0" err="1">
                <a:latin typeface="Century Gothic" pitchFamily="34" charset="0"/>
              </a:rPr>
              <a:t>з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найважливіших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чинників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становлення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й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розвитку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особистісної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соціальної</a:t>
            </a:r>
            <a:r>
              <a:rPr lang="ru-RU" dirty="0">
                <a:latin typeface="Century Gothic" pitchFamily="34" charset="0"/>
              </a:rPr>
              <a:t> практики </a:t>
            </a:r>
            <a:r>
              <a:rPr lang="ru-RU" dirty="0" err="1">
                <a:latin typeface="Century Gothic" pitchFamily="34" charset="0"/>
              </a:rPr>
              <a:t>є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спілкування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з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однолітками</a:t>
            </a:r>
            <a:r>
              <a:rPr lang="ru-RU" dirty="0">
                <a:latin typeface="Century Gothic" pitchFamily="34" charset="0"/>
              </a:rPr>
              <a:t>, яке в </a:t>
            </a:r>
            <a:r>
              <a:rPr lang="ru-RU" dirty="0" err="1">
                <a:latin typeface="Century Gothic" pitchFamily="34" charset="0"/>
              </a:rPr>
              <a:t>перші</a:t>
            </a:r>
            <a:r>
              <a:rPr lang="ru-RU" dirty="0">
                <a:latin typeface="Century Gothic" pitchFamily="34" charset="0"/>
              </a:rPr>
              <a:t> роки </a:t>
            </a:r>
            <a:r>
              <a:rPr lang="ru-RU" dirty="0" err="1">
                <a:latin typeface="Century Gothic" pitchFamily="34" charset="0"/>
              </a:rPr>
              <a:t>навчання</a:t>
            </a:r>
            <a:r>
              <a:rPr lang="ru-RU" dirty="0">
                <a:latin typeface="Century Gothic" pitchFamily="34" charset="0"/>
              </a:rPr>
              <a:t> у </a:t>
            </a:r>
            <a:r>
              <a:rPr lang="ru-RU" dirty="0" err="1">
                <a:latin typeface="Century Gothic" pitchFamily="34" charset="0"/>
              </a:rPr>
              <a:t>школі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набуває</a:t>
            </a:r>
            <a:r>
              <a:rPr lang="ru-RU" dirty="0">
                <a:latin typeface="Century Gothic" pitchFamily="34" charset="0"/>
              </a:rPr>
              <a:t> особливого </a:t>
            </a:r>
            <a:r>
              <a:rPr lang="ru-RU" dirty="0" err="1">
                <a:latin typeface="Century Gothic" pitchFamily="34" charset="0"/>
              </a:rPr>
              <a:t>значення</a:t>
            </a:r>
            <a:r>
              <a:rPr lang="ru-RU" dirty="0">
                <a:latin typeface="Century Gothic" pitchFamily="34" charset="0"/>
              </a:rPr>
              <a:t>. У </a:t>
            </a:r>
            <a:r>
              <a:rPr lang="ru-RU" dirty="0" err="1">
                <a:latin typeface="Century Gothic" pitchFamily="34" charset="0"/>
              </a:rPr>
              <a:t>спілкуванні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з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однолітками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дитина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виявляє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свої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інтереси</a:t>
            </a:r>
            <a:r>
              <a:rPr lang="ru-RU" dirty="0">
                <a:latin typeface="Century Gothic" pitchFamily="34" charset="0"/>
              </a:rPr>
              <a:t>, </a:t>
            </a:r>
            <a:r>
              <a:rPr lang="ru-RU" dirty="0" err="1">
                <a:latin typeface="Century Gothic" pitchFamily="34" charset="0"/>
              </a:rPr>
              <a:t>збагачує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власне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освітнє</a:t>
            </a:r>
            <a:r>
              <a:rPr lang="ru-RU" dirty="0">
                <a:latin typeface="Century Gothic" pitchFamily="34" charset="0"/>
              </a:rPr>
              <a:t> поле за </a:t>
            </a:r>
            <a:r>
              <a:rPr lang="ru-RU" dirty="0" err="1">
                <a:latin typeface="Century Gothic" pitchFamily="34" charset="0"/>
              </a:rPr>
              <a:t>рахунок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обміну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різноманітною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інформацією</a:t>
            </a:r>
            <a:r>
              <a:rPr lang="ru-RU" dirty="0">
                <a:latin typeface="Century Gothic" pitchFamily="34" charset="0"/>
              </a:rPr>
              <a:t>, </a:t>
            </a:r>
            <a:r>
              <a:rPr lang="ru-RU" dirty="0" err="1">
                <a:latin typeface="Century Gothic" pitchFamily="34" charset="0"/>
              </a:rPr>
              <a:t>укріплюється</a:t>
            </a:r>
            <a:r>
              <a:rPr lang="ru-RU" dirty="0">
                <a:latin typeface="Century Gothic" pitchFamily="34" charset="0"/>
              </a:rPr>
              <a:t> у </a:t>
            </a:r>
            <a:r>
              <a:rPr lang="ru-RU" dirty="0" err="1">
                <a:latin typeface="Century Gothic" pitchFamily="34" charset="0"/>
              </a:rPr>
              <a:t>своїх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нахилах</a:t>
            </a:r>
            <a:r>
              <a:rPr lang="ru-RU" dirty="0">
                <a:latin typeface="Century Gothic" pitchFamily="34" charset="0"/>
              </a:rPr>
              <a:t>. У </a:t>
            </a:r>
            <a:r>
              <a:rPr lang="ru-RU" dirty="0" err="1">
                <a:latin typeface="Century Gothic" pitchFamily="34" charset="0"/>
              </a:rPr>
              <a:t>процесі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спілкування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з</a:t>
            </a:r>
            <a:r>
              <a:rPr lang="ru-RU" dirty="0">
                <a:latin typeface="Century Gothic" pitchFamily="34" charset="0"/>
              </a:rPr>
              <a:t> ровесниками </a:t>
            </a:r>
            <a:r>
              <a:rPr lang="ru-RU" dirty="0" err="1">
                <a:latin typeface="Century Gothic" pitchFamily="34" charset="0"/>
              </a:rPr>
              <a:t>дитина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навчається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презентувати</a:t>
            </a:r>
            <a:r>
              <a:rPr lang="ru-RU" dirty="0">
                <a:latin typeface="Century Gothic" pitchFamily="34" charset="0"/>
              </a:rPr>
              <a:t> себе, </a:t>
            </a:r>
            <a:r>
              <a:rPr lang="ru-RU" dirty="0" err="1">
                <a:latin typeface="Century Gothic" pitchFamily="34" charset="0"/>
              </a:rPr>
              <a:t>обстоювати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власну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позицію</a:t>
            </a:r>
            <a:r>
              <a:rPr lang="ru-RU" dirty="0">
                <a:latin typeface="Century Gothic" pitchFamily="34" charset="0"/>
              </a:rPr>
              <a:t>, </a:t>
            </a:r>
            <a:r>
              <a:rPr lang="ru-RU" dirty="0" err="1">
                <a:latin typeface="Century Gothic" pitchFamily="34" charset="0"/>
              </a:rPr>
              <a:t>переконувати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або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підкорятися</a:t>
            </a:r>
            <a:r>
              <a:rPr lang="ru-RU" dirty="0">
                <a:latin typeface="Century Gothic" pitchFamily="34" charset="0"/>
              </a:rPr>
              <a:t>; </a:t>
            </a:r>
            <a:r>
              <a:rPr lang="ru-RU" dirty="0" err="1">
                <a:latin typeface="Century Gothic" pitchFamily="34" charset="0"/>
              </a:rPr>
              <a:t>опановує</a:t>
            </a:r>
            <a:r>
              <a:rPr lang="ru-RU" dirty="0">
                <a:latin typeface="Century Gothic" pitchFamily="34" charset="0"/>
              </a:rPr>
              <a:t> "</a:t>
            </a:r>
            <a:r>
              <a:rPr lang="ru-RU" dirty="0" err="1">
                <a:latin typeface="Century Gothic" pitchFamily="34" charset="0"/>
              </a:rPr>
              <a:t>умовні</a:t>
            </a:r>
            <a:r>
              <a:rPr lang="ru-RU" dirty="0">
                <a:latin typeface="Century Gothic" pitchFamily="34" charset="0"/>
              </a:rPr>
              <a:t>" </a:t>
            </a:r>
            <a:r>
              <a:rPr lang="ru-RU" dirty="0" err="1">
                <a:latin typeface="Century Gothic" pitchFamily="34" charset="0"/>
              </a:rPr>
              <a:t>закони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взаємин</a:t>
            </a:r>
            <a:r>
              <a:rPr lang="ru-RU" dirty="0">
                <a:latin typeface="Century Gothic" pitchFamily="34" charset="0"/>
              </a:rPr>
              <a:t> у </a:t>
            </a:r>
            <a:r>
              <a:rPr lang="ru-RU" dirty="0" err="1">
                <a:latin typeface="Century Gothic" pitchFamily="34" charset="0"/>
              </a:rPr>
              <a:t>дитячому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колективі</a:t>
            </a:r>
            <a:r>
              <a:rPr lang="ru-RU" dirty="0">
                <a:latin typeface="Century Gothic" pitchFamily="34" charset="0"/>
              </a:rPr>
              <a:t>, </a:t>
            </a:r>
            <a:r>
              <a:rPr lang="ru-RU" dirty="0" err="1">
                <a:latin typeface="Century Gothic" pitchFamily="34" charset="0"/>
              </a:rPr>
              <a:t>тобто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саме</a:t>
            </a:r>
            <a:r>
              <a:rPr lang="ru-RU" dirty="0">
                <a:latin typeface="Century Gothic" pitchFamily="34" charset="0"/>
              </a:rPr>
              <a:t> в </a:t>
            </a:r>
            <a:r>
              <a:rPr lang="ru-RU" dirty="0" err="1">
                <a:latin typeface="Century Gothic" pitchFamily="34" charset="0"/>
              </a:rPr>
              <a:t>емоційно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насиченому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спілкуванні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з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однолітками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найефективніше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відбувається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>
                <a:latin typeface="Century Gothic" pitchFamily="34" charset="0"/>
              </a:rPr>
              <a:t>процес</a:t>
            </a:r>
            <a:r>
              <a:rPr lang="ru-RU" dirty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соціалізації</a:t>
            </a:r>
            <a:r>
              <a:rPr lang="ru-RU" dirty="0" smtClean="0">
                <a:latin typeface="Century Gothic" pitchFamily="34" charset="0"/>
              </a:rPr>
              <a:t>.</a:t>
            </a:r>
            <a:endParaRPr lang="ru-RU" dirty="0">
              <a:latin typeface="Century Gothic" pitchFamily="34" charset="0"/>
            </a:endParaRPr>
          </a:p>
        </p:txBody>
      </p:sp>
      <p:pic>
        <p:nvPicPr>
          <p:cNvPr id="3" name="Рисунок 2" descr="4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714356"/>
            <a:ext cx="4049458" cy="48101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4429156" cy="642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latin typeface="Century Gothic" pitchFamily="34" charset="0"/>
              </a:rPr>
              <a:t>Субкультури:</a:t>
            </a:r>
          </a:p>
          <a:p>
            <a:r>
              <a:rPr lang="vi-VN" sz="2000" b="1" dirty="0"/>
              <a:t>Па́нки</a:t>
            </a:r>
            <a:r>
              <a:rPr lang="vi-VN" sz="2000" dirty="0"/>
              <a:t> (від англ. </a:t>
            </a:r>
            <a:r>
              <a:rPr lang="en-US" sz="2000" i="1" dirty="0">
                <a:latin typeface="Century Gothic" pitchFamily="34" charset="0"/>
              </a:rPr>
              <a:t>punk</a:t>
            </a:r>
            <a:r>
              <a:rPr lang="en-US" sz="2000" dirty="0">
                <a:latin typeface="Century Gothic" pitchFamily="34" charset="0"/>
              </a:rPr>
              <a:t> — </a:t>
            </a:r>
            <a:r>
              <a:rPr lang="vi-VN" sz="2000" dirty="0"/>
              <a:t>недосвідчена молода людина; хтось непотрібний, нікчемний) — молодіжна субкультура, покоління молодих людей на рок-естраді (середина 70-х рр. 20 ст.). Провідною інтонацією їхніх виступів став різкий протест проти будь-яких моральних і звичаєвих правил. Це відбилося насамперед на характері їх музики - панк-року (постійна зміна інтонації, надмірне використання ударних інструментів, переважання ритму над мелодією). Шокував глядачів і зовнішній вигляд виконавців у їх стилі завжди присутня неохайність і недбалість (різноколірний грим, лахміття старомодного одягу, обвішаного усіляким мотлохом).</a:t>
            </a:r>
            <a:endParaRPr lang="ru-RU" sz="2000" dirty="0">
              <a:latin typeface="Century Gothic" pitchFamily="34" charset="0"/>
            </a:endParaRPr>
          </a:p>
        </p:txBody>
      </p:sp>
      <p:pic>
        <p:nvPicPr>
          <p:cNvPr id="3" name="Рисунок 2" descr="3834962_1f9c09f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4" y="500042"/>
            <a:ext cx="3696176" cy="55721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14290"/>
            <a:ext cx="38576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err="1"/>
              <a:t>Хіпстери</a:t>
            </a:r>
            <a:r>
              <a:rPr lang="ru-RU" sz="2000" b="1" i="1" dirty="0"/>
              <a:t>'</a:t>
            </a:r>
            <a:r>
              <a:rPr lang="ru-RU" dirty="0"/>
              <a:t> (</a:t>
            </a:r>
            <a:r>
              <a:rPr lang="en-US" dirty="0"/>
              <a:t>hipsters) — </a:t>
            </a:r>
            <a:r>
              <a:rPr lang="ru-RU" dirty="0" err="1"/>
              <a:t>сучасна</a:t>
            </a:r>
            <a:r>
              <a:rPr lang="ru-RU" dirty="0"/>
              <a:t> (станом на початок 2012 року) </a:t>
            </a:r>
            <a:r>
              <a:rPr lang="ru-RU" dirty="0" err="1"/>
              <a:t>міжнародна</a:t>
            </a:r>
            <a:r>
              <a:rPr lang="ru-RU" dirty="0"/>
              <a:t> </a:t>
            </a:r>
            <a:r>
              <a:rPr lang="ru-RU" dirty="0" err="1"/>
              <a:t>конформістська</a:t>
            </a:r>
            <a:r>
              <a:rPr lang="ru-RU" dirty="0"/>
              <a:t> демонстративна </a:t>
            </a:r>
            <a:r>
              <a:rPr lang="ru-RU" dirty="0" err="1"/>
              <a:t>молодіжна</a:t>
            </a:r>
            <a:r>
              <a:rPr lang="ru-RU" dirty="0"/>
              <a:t> </a:t>
            </a:r>
            <a:r>
              <a:rPr lang="ru-RU" dirty="0" err="1"/>
              <a:t>споживацька</a:t>
            </a:r>
            <a:r>
              <a:rPr lang="ru-RU" dirty="0"/>
              <a:t> </a:t>
            </a:r>
            <a:r>
              <a:rPr lang="ru-RU" dirty="0" err="1"/>
              <a:t>гедоністична</a:t>
            </a:r>
            <a:r>
              <a:rPr lang="ru-RU" dirty="0"/>
              <a:t> субкультура </a:t>
            </a:r>
            <a:r>
              <a:rPr lang="ru-RU" dirty="0" err="1"/>
              <a:t>зосереджена</a:t>
            </a:r>
            <a:r>
              <a:rPr lang="ru-RU" dirty="0"/>
              <a:t> на </a:t>
            </a:r>
            <a:r>
              <a:rPr lang="ru-RU" dirty="0" err="1"/>
              <a:t>зовнішньому</a:t>
            </a:r>
            <a:r>
              <a:rPr lang="ru-RU" dirty="0"/>
              <a:t> </a:t>
            </a:r>
            <a:r>
              <a:rPr lang="ru-RU" dirty="0" err="1"/>
              <a:t>вигляді</a:t>
            </a:r>
            <a:r>
              <a:rPr lang="ru-RU" dirty="0"/>
              <a:t>. </a:t>
            </a:r>
            <a:r>
              <a:rPr lang="ru-RU" dirty="0" err="1"/>
              <a:t>Хіпстери</a:t>
            </a:r>
            <a:r>
              <a:rPr lang="ru-RU" dirty="0"/>
              <a:t> </a:t>
            </a:r>
            <a:r>
              <a:rPr lang="ru-RU" dirty="0" err="1"/>
              <a:t>намагаються</a:t>
            </a:r>
            <a:r>
              <a:rPr lang="ru-RU" dirty="0"/>
              <a:t> </a:t>
            </a:r>
            <a:r>
              <a:rPr lang="ru-RU" dirty="0" err="1"/>
              <a:t>обігравати</a:t>
            </a:r>
            <a:r>
              <a:rPr lang="ru-RU" dirty="0"/>
              <a:t> образ </a:t>
            </a:r>
            <a:r>
              <a:rPr lang="ru-RU" dirty="0" err="1"/>
              <a:t>молодих</a:t>
            </a:r>
            <a:r>
              <a:rPr lang="ru-RU" dirty="0"/>
              <a:t>, </a:t>
            </a:r>
            <a:r>
              <a:rPr lang="ru-RU" dirty="0" err="1"/>
              <a:t>сучасних</a:t>
            </a:r>
            <a:r>
              <a:rPr lang="ru-RU" dirty="0"/>
              <a:t>, </a:t>
            </a:r>
            <a:r>
              <a:rPr lang="ru-RU" dirty="0" err="1"/>
              <a:t>незалежномислячих</a:t>
            </a:r>
            <a:r>
              <a:rPr lang="ru-RU" dirty="0"/>
              <a:t> </a:t>
            </a:r>
            <a:r>
              <a:rPr lang="ru-RU" dirty="0" err="1" smtClean="0"/>
              <a:t>інтелектуалів</a:t>
            </a:r>
            <a:r>
              <a:rPr lang="ru-RU" dirty="0" smtClean="0"/>
              <a:t>. </a:t>
            </a:r>
            <a:r>
              <a:rPr lang="ru-RU" dirty="0" err="1"/>
              <a:t>Хіпстери</a:t>
            </a:r>
            <a:r>
              <a:rPr lang="ru-RU" dirty="0"/>
              <a:t> </a:t>
            </a:r>
            <a:r>
              <a:rPr lang="ru-RU" dirty="0" err="1"/>
              <a:t>цікавляться</a:t>
            </a:r>
            <a:r>
              <a:rPr lang="ru-RU" dirty="0"/>
              <a:t> </a:t>
            </a:r>
            <a:r>
              <a:rPr lang="ru-RU" dirty="0" err="1" smtClean="0"/>
              <a:t>елітарною</a:t>
            </a:r>
            <a:r>
              <a:rPr lang="ru-RU" dirty="0" smtClean="0"/>
              <a:t> культурою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/>
              <a:t>мистецтвом</a:t>
            </a:r>
            <a:r>
              <a:rPr lang="ru-RU" dirty="0"/>
              <a:t>, модою, альтернативною </a:t>
            </a:r>
            <a:r>
              <a:rPr lang="ru-RU" dirty="0" err="1"/>
              <a:t>музикою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 err="1"/>
              <a:t>інді-роком</a:t>
            </a:r>
            <a:r>
              <a:rPr lang="ru-RU" dirty="0"/>
              <a:t>, </a:t>
            </a:r>
            <a:r>
              <a:rPr lang="ru-RU" dirty="0" err="1"/>
              <a:t>артхаусним</a:t>
            </a:r>
            <a:r>
              <a:rPr lang="ru-RU" dirty="0"/>
              <a:t> </a:t>
            </a:r>
            <a:r>
              <a:rPr lang="ru-RU" dirty="0" err="1"/>
              <a:t>кіно</a:t>
            </a:r>
            <a:r>
              <a:rPr lang="ru-RU" dirty="0"/>
              <a:t>, </a:t>
            </a:r>
            <a:r>
              <a:rPr lang="ru-RU" dirty="0" err="1"/>
              <a:t>сучасною</a:t>
            </a:r>
            <a:r>
              <a:rPr lang="ru-RU" dirty="0"/>
              <a:t> </a:t>
            </a:r>
            <a:r>
              <a:rPr lang="ru-RU" dirty="0" err="1"/>
              <a:t>літературою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</p:txBody>
      </p:sp>
      <p:pic>
        <p:nvPicPr>
          <p:cNvPr id="3" name="Рисунок 2" descr="03.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42" y="500042"/>
            <a:ext cx="3500462" cy="52506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0"/>
            <a:ext cx="7143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/>
              <a:t>Скінхе́ди</a:t>
            </a:r>
            <a:r>
              <a:rPr lang="vi-VN" dirty="0"/>
              <a:t>, розм. </a:t>
            </a:r>
            <a:r>
              <a:rPr lang="vi-VN" b="1" dirty="0"/>
              <a:t>скіни</a:t>
            </a:r>
            <a:r>
              <a:rPr lang="vi-VN" dirty="0"/>
              <a:t>́ (англ. </a:t>
            </a:r>
            <a:r>
              <a:rPr lang="en-US" i="1" dirty="0">
                <a:latin typeface="Century Gothic" pitchFamily="34" charset="0"/>
              </a:rPr>
              <a:t>skinheads</a:t>
            </a:r>
            <a:r>
              <a:rPr lang="en-US" dirty="0">
                <a:latin typeface="Century Gothic" pitchFamily="34" charset="0"/>
              </a:rPr>
              <a:t>, </a:t>
            </a:r>
            <a:r>
              <a:rPr lang="vi-VN" dirty="0"/>
              <a:t>від </a:t>
            </a:r>
            <a:r>
              <a:rPr lang="en-US" dirty="0">
                <a:latin typeface="Century Gothic" pitchFamily="34" charset="0"/>
              </a:rPr>
              <a:t>skin — </a:t>
            </a:r>
            <a:r>
              <a:rPr lang="vi-VN" dirty="0"/>
              <a:t>шкіра і </a:t>
            </a:r>
            <a:r>
              <a:rPr lang="en-US" dirty="0">
                <a:latin typeface="Century Gothic" pitchFamily="34" charset="0"/>
              </a:rPr>
              <a:t>head — </a:t>
            </a:r>
            <a:r>
              <a:rPr lang="vi-VN" dirty="0"/>
              <a:t>голова) — є членами субкультури, що виникла серед робочого класу, та молодих людей у Сполученому Королівстві в 1969 році, а потім поширились на інші частини світу. Названі на ім'я стрижені або наголо голені голови, перші скінхеди були сильно залежні від Вест-Індії(зокрема Ямайки)грубі хлопчики з точки зору моди, музики,і способу життя. Спочатку субкультура була заснована на цих елементах, а не політики і раси. Політичний спектр в бритоголових коливається від ультраправих, до вкрай лівих, хоча багато скінхедів є аполітичними.</a:t>
            </a:r>
            <a:endParaRPr lang="ru-RU" sz="1600" dirty="0">
              <a:latin typeface="Century Gothic" pitchFamily="34" charset="0"/>
            </a:endParaRPr>
          </a:p>
        </p:txBody>
      </p:sp>
      <p:pic>
        <p:nvPicPr>
          <p:cNvPr id="3" name="Рисунок 2" descr="Skin_xed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1670" y="2643182"/>
            <a:ext cx="5753100" cy="3911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</TotalTime>
  <Words>271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Соціалізація особистості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Соціалізація особистості</dc:title>
  <dc:creator>Admin</dc:creator>
  <cp:lastModifiedBy>User</cp:lastModifiedBy>
  <cp:revision>6</cp:revision>
  <dcterms:created xsi:type="dcterms:W3CDTF">2012-09-12T16:12:25Z</dcterms:created>
  <dcterms:modified xsi:type="dcterms:W3CDTF">2013-11-28T19:20:12Z</dcterms:modified>
</cp:coreProperties>
</file>