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29.01.2015</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29.01.2015</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29.01.2015</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29.01.2015</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29.01.2015</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29.01.2015</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29.01.2015</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29.01.2015</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29.01.2015</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29.01.2015</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124744"/>
            <a:ext cx="7543800" cy="2152650"/>
          </a:xfrm>
        </p:spPr>
        <p:txBody>
          <a:bodyPr>
            <a:normAutofit fontScale="90000"/>
          </a:bodyPr>
          <a:lstStyle/>
          <a:p>
            <a:pPr algn="ctr"/>
            <a:r>
              <a:rPr lang="en-US" dirty="0" smtClean="0"/>
              <a:t>Presentation</a:t>
            </a:r>
            <a:br>
              <a:rPr lang="en-US" dirty="0" smtClean="0"/>
            </a:br>
            <a:r>
              <a:rPr lang="en-US" dirty="0" smtClean="0"/>
              <a:t>“Life </a:t>
            </a:r>
            <a:r>
              <a:rPr lang="en-US" dirty="0"/>
              <a:t>and e</a:t>
            </a:r>
            <a:r>
              <a:rPr lang="en-US" dirty="0" smtClean="0"/>
              <a:t>ducation of my </a:t>
            </a:r>
            <a:r>
              <a:rPr lang="en-US" dirty="0"/>
              <a:t>peers in Sweden"</a:t>
            </a:r>
            <a:endParaRPr lang="uk-UA" dirty="0"/>
          </a:p>
        </p:txBody>
      </p:sp>
      <p:sp>
        <p:nvSpPr>
          <p:cNvPr id="3" name="Подзаголовок 2"/>
          <p:cNvSpPr>
            <a:spLocks noGrp="1"/>
          </p:cNvSpPr>
          <p:nvPr>
            <p:ph type="subTitle" idx="1"/>
          </p:nvPr>
        </p:nvSpPr>
        <p:spPr>
          <a:xfrm>
            <a:off x="2051720" y="3356992"/>
            <a:ext cx="6172200" cy="685800"/>
          </a:xfrm>
        </p:spPr>
        <p:txBody>
          <a:bodyPr/>
          <a:lstStyle/>
          <a:p>
            <a:endParaRPr lang="uk-UA" dirty="0"/>
          </a:p>
        </p:txBody>
      </p:sp>
    </p:spTree>
    <p:extLst>
      <p:ext uri="{BB962C8B-B14F-4D97-AF65-F5344CB8AC3E}">
        <p14:creationId xmlns:p14="http://schemas.microsoft.com/office/powerpoint/2010/main" val="98722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5167"/>
            <a:ext cx="7615808" cy="1562472"/>
          </a:xfrm>
        </p:spPr>
        <p:txBody>
          <a:bodyPr/>
          <a:lstStyle/>
          <a:p>
            <a:pPr algn="ctr"/>
            <a:r>
              <a:rPr lang="en-US" sz="4400" dirty="0"/>
              <a:t>International School in Stockholm</a:t>
            </a:r>
            <a:endParaRPr lang="uk-UA" sz="4400" dirty="0"/>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1772816"/>
            <a:ext cx="3047231" cy="4068053"/>
          </a:xfrm>
        </p:spPr>
      </p:pic>
      <p:sp>
        <p:nvSpPr>
          <p:cNvPr id="6" name="Объект 5"/>
          <p:cNvSpPr>
            <a:spLocks noGrp="1"/>
          </p:cNvSpPr>
          <p:nvPr>
            <p:ph sz="quarter" idx="14"/>
          </p:nvPr>
        </p:nvSpPr>
        <p:spPr>
          <a:xfrm>
            <a:off x="4932040" y="1135040"/>
            <a:ext cx="3935288" cy="5722960"/>
          </a:xfrm>
        </p:spPr>
        <p:txBody>
          <a:bodyPr>
            <a:normAutofit fontScale="92500"/>
          </a:bodyPr>
          <a:lstStyle/>
          <a:p>
            <a:pPr marL="18288" indent="0">
              <a:buNone/>
            </a:pPr>
            <a:r>
              <a:rPr lang="en-US" dirty="0"/>
              <a:t>International School in Stockholm (Stockholm International School), was founded in 1951 in </a:t>
            </a:r>
            <a:r>
              <a:rPr lang="en-US" dirty="0" smtClean="0"/>
              <a:t>Stockholm It </a:t>
            </a:r>
            <a:r>
              <a:rPr lang="en-US" dirty="0"/>
              <a:t>is a private school for children from 5 to 18 years. The school offers a variety </a:t>
            </a:r>
            <a:r>
              <a:rPr lang="en-US" dirty="0" smtClean="0"/>
              <a:t>range of </a:t>
            </a:r>
            <a:r>
              <a:rPr lang="en-US" dirty="0"/>
              <a:t>courses from kindergarten to upper school. The training is conducted in English by qualified experts of teaching. After school, students receive a diploma of international standard. At present, the school has 440 children from 53 countries. Campus schools is well equipped with  spacious classrooms, computer labs, library, sports facilities, gym, internet.</a:t>
            </a:r>
            <a:endParaRPr lang="uk-UA" dirty="0"/>
          </a:p>
        </p:txBody>
      </p:sp>
    </p:spTree>
    <p:extLst>
      <p:ext uri="{BB962C8B-B14F-4D97-AF65-F5344CB8AC3E}">
        <p14:creationId xmlns:p14="http://schemas.microsoft.com/office/powerpoint/2010/main" val="201040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90029" y="908720"/>
            <a:ext cx="4237955" cy="5760640"/>
          </a:xfrm>
        </p:spPr>
        <p:txBody>
          <a:bodyPr/>
          <a:lstStyle/>
          <a:p>
            <a:pPr marL="18288" indent="0">
              <a:buNone/>
            </a:pPr>
            <a:r>
              <a:rPr lang="en-US" dirty="0"/>
              <a:t>"Friends" - an organization dedicated to the elimination of the problem of harassment, mostly in school, but also outside of it - for example, during sporting events. Since its establishment in 1997, the organization "Friends" has already cooperated with about 1500 schools. "Save the Children - Sweden" - another organization that protects the rights of children. In her more than 80 000 participants.</a:t>
            </a:r>
            <a:endParaRPr lang="uk-UA" dirty="0"/>
          </a:p>
        </p:txBody>
      </p:sp>
      <p:sp>
        <p:nvSpPr>
          <p:cNvPr id="5" name="Заголовок 4"/>
          <p:cNvSpPr>
            <a:spLocks noGrp="1"/>
          </p:cNvSpPr>
          <p:nvPr>
            <p:ph type="title"/>
          </p:nvPr>
        </p:nvSpPr>
        <p:spPr>
          <a:xfrm>
            <a:off x="914951" y="260648"/>
            <a:ext cx="7543800" cy="914400"/>
          </a:xfrm>
        </p:spPr>
        <p:txBody>
          <a:bodyPr/>
          <a:lstStyle/>
          <a:p>
            <a:pPr algn="ctr"/>
            <a:r>
              <a:rPr lang="en-US" dirty="0" smtClean="0"/>
              <a:t>“Help me!”</a:t>
            </a:r>
            <a:endParaRPr lang="uk-UA"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628800"/>
            <a:ext cx="4569739" cy="3960440"/>
          </a:xfrm>
          <a:prstGeom prst="rect">
            <a:avLst/>
          </a:prstGeom>
        </p:spPr>
      </p:pic>
    </p:spTree>
    <p:extLst>
      <p:ext uri="{BB962C8B-B14F-4D97-AF65-F5344CB8AC3E}">
        <p14:creationId xmlns:p14="http://schemas.microsoft.com/office/powerpoint/2010/main" val="1856081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99992" y="908720"/>
            <a:ext cx="4464496" cy="5616624"/>
          </a:xfrm>
        </p:spPr>
        <p:txBody>
          <a:bodyPr>
            <a:normAutofit fontScale="92500" lnSpcReduction="10000"/>
          </a:bodyPr>
          <a:lstStyle/>
          <a:p>
            <a:pPr marL="18288" indent="0">
              <a:buNone/>
            </a:pPr>
            <a:endParaRPr lang="en-US" dirty="0"/>
          </a:p>
          <a:p>
            <a:pPr marL="18288" indent="0">
              <a:buNone/>
            </a:pPr>
            <a:r>
              <a:rPr lang="en-US" dirty="0"/>
              <a:t>Like most of the world's children, young Swedes love listening to music and spending time with friends. Encouraged private interests of each. Singing and playing a musical instrument - popular extra-curricular activities. 29% of girls and 26% boys, 13-15-year-olds play </a:t>
            </a:r>
            <a:r>
              <a:rPr lang="en-US" dirty="0" smtClean="0"/>
              <a:t>on </a:t>
            </a:r>
            <a:r>
              <a:rPr lang="en-US" dirty="0"/>
              <a:t>any musical instrument. Encourages the employment of children in sports, and 68% of children aged 13-15 years are </a:t>
            </a:r>
            <a:r>
              <a:rPr lang="en-US" dirty="0" smtClean="0"/>
              <a:t>members of sports </a:t>
            </a:r>
            <a:r>
              <a:rPr lang="en-US" dirty="0"/>
              <a:t>clubs. The most popular sport for boys and girls - football. More girls should be riding. Boys prefer to </a:t>
            </a:r>
            <a:r>
              <a:rPr lang="en-US" dirty="0" err="1"/>
              <a:t>floorball</a:t>
            </a:r>
            <a:r>
              <a:rPr lang="en-US" dirty="0"/>
              <a:t>, as well as swimming and hockey. Interest in the sport comes to the highest level - Sweden is ranked seventh in the world in number of received medals.</a:t>
            </a:r>
            <a:endParaRPr lang="uk-UA" dirty="0"/>
          </a:p>
        </p:txBody>
      </p:sp>
      <p:sp>
        <p:nvSpPr>
          <p:cNvPr id="3" name="Заголовок 2"/>
          <p:cNvSpPr>
            <a:spLocks noGrp="1"/>
          </p:cNvSpPr>
          <p:nvPr>
            <p:ph type="title"/>
          </p:nvPr>
        </p:nvSpPr>
        <p:spPr>
          <a:xfrm>
            <a:off x="971600" y="116632"/>
            <a:ext cx="7488832" cy="1656184"/>
          </a:xfrm>
        </p:spPr>
        <p:txBody>
          <a:bodyPr/>
          <a:lstStyle/>
          <a:p>
            <a:pPr algn="ctr"/>
            <a:r>
              <a:rPr lang="en-US" dirty="0" smtClean="0"/>
              <a:t>Hobbies</a:t>
            </a:r>
            <a:r>
              <a:rPr lang="en-US" dirty="0"/>
              <a:t/>
            </a:r>
            <a:br>
              <a:rPr lang="en-US" dirty="0"/>
            </a:br>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56792"/>
            <a:ext cx="4320480" cy="4320480"/>
          </a:xfrm>
          <a:prstGeom prst="rect">
            <a:avLst/>
          </a:prstGeom>
        </p:spPr>
      </p:pic>
    </p:spTree>
    <p:extLst>
      <p:ext uri="{BB962C8B-B14F-4D97-AF65-F5344CB8AC3E}">
        <p14:creationId xmlns:p14="http://schemas.microsoft.com/office/powerpoint/2010/main" val="1260555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764704"/>
            <a:ext cx="4331333" cy="5760640"/>
          </a:xfrm>
        </p:spPr>
        <p:txBody>
          <a:bodyPr>
            <a:normAutofit fontScale="92500"/>
          </a:bodyPr>
          <a:lstStyle/>
          <a:p>
            <a:pPr marL="18288" indent="0">
              <a:buNone/>
            </a:pPr>
            <a:endParaRPr lang="en-US" dirty="0"/>
          </a:p>
          <a:p>
            <a:pPr marL="18288" indent="0">
              <a:buNone/>
            </a:pPr>
            <a:r>
              <a:rPr lang="en-US" dirty="0"/>
              <a:t>Young Swedes </a:t>
            </a:r>
            <a:r>
              <a:rPr lang="en-US" dirty="0" smtClean="0"/>
              <a:t>spend time online as </a:t>
            </a:r>
            <a:r>
              <a:rPr lang="en-US" dirty="0"/>
              <a:t>watching television. Almost a third of 13-5-year-olds are watching TV at least three hours a day. The same number of 12-6-year-olds spend such time on the internet. Half of the children </a:t>
            </a:r>
            <a:r>
              <a:rPr lang="en-US" dirty="0" smtClean="0"/>
              <a:t>of </a:t>
            </a:r>
            <a:r>
              <a:rPr lang="en-US" dirty="0"/>
              <a:t>four years old already have experience of searching for information on the Internet. Live TV and YouTube - are </a:t>
            </a:r>
            <a:r>
              <a:rPr lang="en-US" dirty="0" smtClean="0"/>
              <a:t>the </a:t>
            </a:r>
            <a:r>
              <a:rPr lang="en-US" dirty="0"/>
              <a:t>most popular resources, but what children are doing online, depending on their age and gender. These may be homework, blogging, chat, social networking, applications for smart phones - the most common options for </a:t>
            </a:r>
            <a:r>
              <a:rPr lang="en-US" dirty="0" smtClean="0"/>
              <a:t>children.</a:t>
            </a:r>
            <a:endParaRPr lang="uk-UA" dirty="0"/>
          </a:p>
        </p:txBody>
      </p:sp>
      <p:sp>
        <p:nvSpPr>
          <p:cNvPr id="3" name="Заголовок 2"/>
          <p:cNvSpPr>
            <a:spLocks noGrp="1"/>
          </p:cNvSpPr>
          <p:nvPr>
            <p:ph type="title"/>
          </p:nvPr>
        </p:nvSpPr>
        <p:spPr>
          <a:xfrm>
            <a:off x="1187624" y="404664"/>
            <a:ext cx="7421448" cy="1224136"/>
          </a:xfrm>
        </p:spPr>
        <p:txBody>
          <a:bodyPr/>
          <a:lstStyle/>
          <a:p>
            <a:r>
              <a:rPr lang="en-US" dirty="0"/>
              <a:t>Internet and Television</a:t>
            </a:r>
            <a:br>
              <a:rPr lang="en-US" dirty="0"/>
            </a:b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853" y="1916832"/>
            <a:ext cx="4445000" cy="3606800"/>
          </a:xfrm>
          <a:prstGeom prst="rect">
            <a:avLst/>
          </a:prstGeom>
        </p:spPr>
      </p:pic>
    </p:spTree>
    <p:extLst>
      <p:ext uri="{BB962C8B-B14F-4D97-AF65-F5344CB8AC3E}">
        <p14:creationId xmlns:p14="http://schemas.microsoft.com/office/powerpoint/2010/main" val="4274888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2420888"/>
            <a:ext cx="7920880" cy="2304256"/>
          </a:xfrm>
        </p:spPr>
        <p:style>
          <a:lnRef idx="0">
            <a:schemeClr val="accent4"/>
          </a:lnRef>
          <a:fillRef idx="3">
            <a:schemeClr val="accent4"/>
          </a:fillRef>
          <a:effectRef idx="3">
            <a:schemeClr val="accent4"/>
          </a:effectRef>
          <a:fontRef idx="minor">
            <a:schemeClr val="lt1"/>
          </a:fontRef>
        </p:style>
        <p:txBody>
          <a:bodyPr>
            <a:normAutofit/>
          </a:bodyPr>
          <a:lstStyle/>
          <a:p>
            <a:pPr marL="18288" indent="0">
              <a:buNone/>
            </a:pPr>
            <a:r>
              <a:rPr lang="fr-FR" sz="5400" dirty="0"/>
              <a:t>Thank you </a:t>
            </a:r>
            <a:r>
              <a:rPr lang="fr-FR" sz="5400" dirty="0" smtClean="0"/>
              <a:t>for watching!</a:t>
            </a:r>
            <a:endParaRPr lang="uk-UA" sz="5400" dirty="0"/>
          </a:p>
        </p:txBody>
      </p:sp>
    </p:spTree>
    <p:extLst>
      <p:ext uri="{BB962C8B-B14F-4D97-AF65-F5344CB8AC3E}">
        <p14:creationId xmlns:p14="http://schemas.microsoft.com/office/powerpoint/2010/main" val="2685163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8274" y="188640"/>
            <a:ext cx="8640960" cy="6192688"/>
          </a:xfrm>
        </p:spPr>
        <p:txBody>
          <a:bodyPr/>
          <a:lstStyle/>
          <a:p>
            <a:pPr marL="18288" indent="0">
              <a:buNone/>
            </a:pPr>
            <a:r>
              <a:rPr lang="en-US" dirty="0" smtClean="0"/>
              <a:t>In </a:t>
            </a:r>
            <a:r>
              <a:rPr lang="en-US" dirty="0"/>
              <a:t>Sweden, youth policy is part of a "Swedish model</a:t>
            </a:r>
            <a:r>
              <a:rPr lang="en-US" dirty="0" smtClean="0"/>
              <a:t>". </a:t>
            </a:r>
            <a:r>
              <a:rPr lang="en-US" dirty="0"/>
              <a:t>It is based on the priority of youth in various branches of state activity. </a:t>
            </a:r>
            <a:r>
              <a:rPr lang="en-US" dirty="0" smtClean="0"/>
              <a:t>There </a:t>
            </a:r>
            <a:r>
              <a:rPr lang="en-US" dirty="0"/>
              <a:t>is a Minister of Youth, which is responsible for </a:t>
            </a:r>
            <a:r>
              <a:rPr lang="en-US" dirty="0" smtClean="0"/>
              <a:t>supporting </a:t>
            </a:r>
            <a:r>
              <a:rPr lang="en-US" dirty="0"/>
              <a:t>of youth organizations. </a:t>
            </a:r>
          </a:p>
          <a:p>
            <a:pPr marL="18288" indent="0">
              <a:buNone/>
            </a:pPr>
            <a:r>
              <a:rPr lang="en-US" dirty="0"/>
              <a:t>In Sweden, the Minister of Youth even has the right to stop taking any decision of government if it does not comply with the principles and objectives of </a:t>
            </a:r>
            <a:r>
              <a:rPr lang="en-US" dirty="0" smtClean="0"/>
              <a:t>youth policy</a:t>
            </a:r>
            <a:r>
              <a:rPr lang="en-US" dirty="0"/>
              <a:t>. If the discussion of such issues does not give the desired result, the minister of youth may appeal to the Prime </a:t>
            </a:r>
            <a:r>
              <a:rPr lang="en-US" dirty="0" smtClean="0"/>
              <a:t>Minister. Youth </a:t>
            </a:r>
            <a:r>
              <a:rPr lang="en-US" dirty="0"/>
              <a:t>policy in Sweden have to solve </a:t>
            </a:r>
            <a:endParaRPr lang="en-US" dirty="0" smtClean="0"/>
          </a:p>
          <a:p>
            <a:pPr marL="18288" indent="0">
              <a:buNone/>
            </a:pPr>
            <a:r>
              <a:rPr lang="en-US" dirty="0" smtClean="0"/>
              <a:t>such problems </a:t>
            </a:r>
            <a:r>
              <a:rPr lang="en-US" dirty="0"/>
              <a:t>of youth as crime, </a:t>
            </a:r>
            <a:endParaRPr lang="en-US" dirty="0" smtClean="0"/>
          </a:p>
          <a:p>
            <a:pPr marL="18288" indent="0">
              <a:buNone/>
            </a:pPr>
            <a:r>
              <a:rPr lang="en-US" dirty="0" smtClean="0"/>
              <a:t>alcoholism </a:t>
            </a:r>
            <a:r>
              <a:rPr lang="en-US" dirty="0"/>
              <a:t>and drug addiction</a:t>
            </a:r>
            <a:r>
              <a:rPr lang="en-US" dirty="0" smtClean="0"/>
              <a:t>.</a:t>
            </a:r>
          </a:p>
          <a:p>
            <a:pPr marL="18288" indent="0">
              <a:buNone/>
            </a:pPr>
            <a:r>
              <a:rPr lang="en-US" dirty="0"/>
              <a:t>All students receive a monthly </a:t>
            </a:r>
            <a:r>
              <a:rPr lang="en-US" dirty="0" smtClean="0"/>
              <a:t>stipend</a:t>
            </a:r>
          </a:p>
          <a:p>
            <a:pPr marL="18288" indent="0">
              <a:buNone/>
            </a:pPr>
            <a:r>
              <a:rPr lang="en-US" dirty="0" smtClean="0"/>
              <a:t>of </a:t>
            </a:r>
            <a:r>
              <a:rPr lang="en-US" dirty="0"/>
              <a:t>about $ 500.</a:t>
            </a:r>
            <a:endParaRPr lang="en-US" dirty="0" smtClean="0"/>
          </a:p>
          <a:p>
            <a:pPr marL="18288" indent="0">
              <a:buNone/>
            </a:pPr>
            <a:endParaRPr lang="uk-UA" dirty="0"/>
          </a:p>
        </p:txBody>
      </p:sp>
      <p:sp>
        <p:nvSpPr>
          <p:cNvPr id="3" name="Заголовок 2"/>
          <p:cNvSpPr>
            <a:spLocks noGrp="1"/>
          </p:cNvSpPr>
          <p:nvPr>
            <p:ph type="title"/>
          </p:nvPr>
        </p:nvSpPr>
        <p:spPr>
          <a:xfrm>
            <a:off x="1403648" y="188640"/>
            <a:ext cx="6696744" cy="620688"/>
          </a:xfrm>
        </p:spPr>
        <p:txBody>
          <a:bodyPr/>
          <a:lstStyle/>
          <a:p>
            <a:pPr algn="ctr"/>
            <a:r>
              <a:rPr lang="fr-FR" dirty="0" smtClean="0"/>
              <a:t>Youth </a:t>
            </a:r>
            <a:r>
              <a:rPr lang="fr-FR" dirty="0"/>
              <a:t>policy</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1" y="3933056"/>
            <a:ext cx="3929203" cy="2635441"/>
          </a:xfrm>
          <a:prstGeom prst="rect">
            <a:avLst/>
          </a:prstGeom>
        </p:spPr>
      </p:pic>
    </p:spTree>
    <p:extLst>
      <p:ext uri="{BB962C8B-B14F-4D97-AF65-F5344CB8AC3E}">
        <p14:creationId xmlns:p14="http://schemas.microsoft.com/office/powerpoint/2010/main" val="1928936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99592" y="476672"/>
            <a:ext cx="7128792" cy="648072"/>
          </a:xfrm>
        </p:spPr>
        <p:txBody>
          <a:bodyPr/>
          <a:lstStyle/>
          <a:p>
            <a:pPr algn="ctr"/>
            <a:r>
              <a:rPr lang="fr-FR" dirty="0"/>
              <a:t>Teens and crime</a:t>
            </a:r>
            <a:endParaRPr lang="uk-UA" dirty="0"/>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12" y="2276872"/>
            <a:ext cx="5254914" cy="3415694"/>
          </a:xfrm>
        </p:spPr>
      </p:pic>
      <p:sp>
        <p:nvSpPr>
          <p:cNvPr id="6" name="Объект 5"/>
          <p:cNvSpPr>
            <a:spLocks noGrp="1"/>
          </p:cNvSpPr>
          <p:nvPr>
            <p:ph sz="quarter" idx="14"/>
          </p:nvPr>
        </p:nvSpPr>
        <p:spPr>
          <a:xfrm>
            <a:off x="5580112" y="1844824"/>
            <a:ext cx="3273552" cy="4176464"/>
          </a:xfrm>
        </p:spPr>
        <p:txBody>
          <a:bodyPr/>
          <a:lstStyle/>
          <a:p>
            <a:pPr marL="18288" indent="0">
              <a:buNone/>
            </a:pPr>
            <a:r>
              <a:rPr lang="en-US" dirty="0"/>
              <a:t>If the offense was committed by teen under 15 years old, he</a:t>
            </a:r>
          </a:p>
          <a:p>
            <a:pPr marL="18288" indent="0">
              <a:buNone/>
            </a:pPr>
            <a:r>
              <a:rPr lang="en-US" dirty="0"/>
              <a:t>exempt from criminal liability, from 15 to 18 years - pay a fine of 200-300 crowns without imprisonment. Thus, crime in the country is practically </a:t>
            </a:r>
            <a:r>
              <a:rPr lang="en-US" dirty="0" smtClean="0"/>
              <a:t>absent. </a:t>
            </a:r>
            <a:endParaRPr lang="uk-UA" dirty="0"/>
          </a:p>
        </p:txBody>
      </p:sp>
    </p:spTree>
    <p:extLst>
      <p:ext uri="{BB962C8B-B14F-4D97-AF65-F5344CB8AC3E}">
        <p14:creationId xmlns:p14="http://schemas.microsoft.com/office/powerpoint/2010/main" val="2643578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88640"/>
            <a:ext cx="6459056" cy="784448"/>
          </a:xfrm>
        </p:spPr>
        <p:txBody>
          <a:bodyPr/>
          <a:lstStyle/>
          <a:p>
            <a:r>
              <a:rPr lang="en-US" dirty="0" smtClean="0"/>
              <a:t>Teens and leisure</a:t>
            </a:r>
            <a:endParaRPr lang="uk-UA" dirty="0"/>
          </a:p>
        </p:txBody>
      </p:sp>
      <p:sp>
        <p:nvSpPr>
          <p:cNvPr id="4" name="Объект 3"/>
          <p:cNvSpPr>
            <a:spLocks noGrp="1"/>
          </p:cNvSpPr>
          <p:nvPr>
            <p:ph sz="quarter" idx="14"/>
          </p:nvPr>
        </p:nvSpPr>
        <p:spPr>
          <a:xfrm>
            <a:off x="251520" y="1124744"/>
            <a:ext cx="8458128" cy="5328592"/>
          </a:xfrm>
        </p:spPr>
        <p:txBody>
          <a:bodyPr>
            <a:normAutofit fontScale="92500" lnSpcReduction="10000"/>
          </a:bodyPr>
          <a:lstStyle/>
          <a:p>
            <a:pPr marL="18288" indent="0">
              <a:buNone/>
            </a:pPr>
            <a:r>
              <a:rPr lang="en-US" sz="1900" dirty="0"/>
              <a:t>In Stockholm, there are more than seventy teen clubs. Teenage clubs - the most important link in the education and socialization of youth and the formation of active human solidarity on peers. There is a "democratic project". It includes </a:t>
            </a:r>
            <a:r>
              <a:rPr lang="en-US" sz="1900" dirty="0" smtClean="0"/>
              <a:t>ten </a:t>
            </a:r>
            <a:r>
              <a:rPr lang="en-US" sz="1900" dirty="0"/>
              <a:t>teen recreation </a:t>
            </a:r>
            <a:r>
              <a:rPr lang="en-US" sz="1900" dirty="0" smtClean="0"/>
              <a:t>centers. The </a:t>
            </a:r>
            <a:r>
              <a:rPr lang="en-US" sz="1900" dirty="0"/>
              <a:t>basis of the </a:t>
            </a:r>
            <a:r>
              <a:rPr lang="en-US" sz="1900" dirty="0" smtClean="0"/>
              <a:t>experiment </a:t>
            </a:r>
            <a:r>
              <a:rPr lang="en-US" sz="1900" dirty="0"/>
              <a:t>was the </a:t>
            </a:r>
            <a:r>
              <a:rPr lang="en-US" sz="1900" dirty="0" smtClean="0"/>
              <a:t>idea </a:t>
            </a:r>
            <a:r>
              <a:rPr lang="en-US" sz="1900" dirty="0"/>
              <a:t>of the </a:t>
            </a:r>
            <a:r>
              <a:rPr lang="en-US" sz="1900" dirty="0" smtClean="0"/>
              <a:t>cooperation of teachers club members where they have equal rights. The main items are three "no" – no racism, no violence and no drugs.</a:t>
            </a:r>
          </a:p>
          <a:p>
            <a:pPr marL="18288" indent="0">
              <a:buNone/>
            </a:pPr>
            <a:endParaRPr lang="en-US" dirty="0"/>
          </a:p>
          <a:p>
            <a:pPr marL="18288" indent="0">
              <a:buNone/>
            </a:pPr>
            <a:r>
              <a:rPr lang="en-US" sz="1900" dirty="0"/>
              <a:t>This new democratic style of </a:t>
            </a:r>
            <a:endParaRPr lang="en-US" sz="1900" dirty="0" smtClean="0"/>
          </a:p>
          <a:p>
            <a:pPr marL="18288" indent="0">
              <a:buNone/>
            </a:pPr>
            <a:r>
              <a:rPr lang="en-US" sz="1900" dirty="0" smtClean="0"/>
              <a:t>relations </a:t>
            </a:r>
            <a:r>
              <a:rPr lang="en-US" sz="1900" dirty="0"/>
              <a:t>of solidarity and </a:t>
            </a:r>
            <a:endParaRPr lang="en-US" sz="1900" dirty="0" smtClean="0"/>
          </a:p>
          <a:p>
            <a:pPr marL="18288" indent="0">
              <a:buNone/>
            </a:pPr>
            <a:r>
              <a:rPr lang="en-US" sz="1900" dirty="0" smtClean="0"/>
              <a:t>co-operation </a:t>
            </a:r>
            <a:r>
              <a:rPr lang="en-US" sz="1900" dirty="0"/>
              <a:t>does not interfere </a:t>
            </a:r>
            <a:endParaRPr lang="en-US" sz="1900" dirty="0" smtClean="0"/>
          </a:p>
          <a:p>
            <a:pPr marL="18288" indent="0">
              <a:buNone/>
            </a:pPr>
            <a:r>
              <a:rPr lang="en-US" sz="1900" dirty="0" smtClean="0"/>
              <a:t>with </a:t>
            </a:r>
            <a:r>
              <a:rPr lang="en-US" sz="1900" dirty="0"/>
              <a:t>the organization and </a:t>
            </a:r>
            <a:endParaRPr lang="en-US" sz="1900" dirty="0" smtClean="0"/>
          </a:p>
          <a:p>
            <a:pPr marL="18288" indent="0">
              <a:buNone/>
            </a:pPr>
            <a:r>
              <a:rPr lang="en-US" sz="1900" dirty="0" smtClean="0"/>
              <a:t>conduct </a:t>
            </a:r>
            <a:r>
              <a:rPr lang="en-US" sz="1900" dirty="0"/>
              <a:t>of such forms of </a:t>
            </a:r>
            <a:endParaRPr lang="en-US" sz="1900" dirty="0" smtClean="0"/>
          </a:p>
          <a:p>
            <a:pPr marL="18288" indent="0">
              <a:buNone/>
            </a:pPr>
            <a:r>
              <a:rPr lang="en-US" sz="1900" dirty="0" smtClean="0"/>
              <a:t>entertainment </a:t>
            </a:r>
            <a:r>
              <a:rPr lang="en-US" sz="1900" dirty="0"/>
              <a:t>like parties, discos, </a:t>
            </a:r>
            <a:endParaRPr lang="en-US" sz="1900" dirty="0" smtClean="0"/>
          </a:p>
          <a:p>
            <a:pPr marL="18288" indent="0">
              <a:buNone/>
            </a:pPr>
            <a:r>
              <a:rPr lang="en-US" sz="1900" dirty="0" smtClean="0"/>
              <a:t>meeting </a:t>
            </a:r>
            <a:r>
              <a:rPr lang="en-US" sz="1900" dirty="0"/>
              <a:t>interesting people, hiking </a:t>
            </a:r>
            <a:endParaRPr lang="en-US" sz="1900" dirty="0" smtClean="0"/>
          </a:p>
          <a:p>
            <a:pPr marL="18288" indent="0">
              <a:buNone/>
            </a:pPr>
            <a:r>
              <a:rPr lang="en-US" sz="1900" dirty="0" smtClean="0"/>
              <a:t>and </a:t>
            </a:r>
            <a:r>
              <a:rPr lang="en-US" sz="1900" dirty="0"/>
              <a:t>ecological tours, conversely</a:t>
            </a:r>
            <a:r>
              <a:rPr lang="en-US" sz="1900" dirty="0" smtClean="0"/>
              <a:t>,</a:t>
            </a:r>
          </a:p>
          <a:p>
            <a:pPr marL="18288" indent="0">
              <a:buNone/>
            </a:pPr>
            <a:r>
              <a:rPr lang="en-US" sz="1900" dirty="0" smtClean="0"/>
              <a:t>teenagers</a:t>
            </a:r>
            <a:r>
              <a:rPr lang="en-US" sz="1900" dirty="0"/>
              <a:t>’ behave became </a:t>
            </a:r>
            <a:endParaRPr lang="en-US" sz="1900" dirty="0" smtClean="0"/>
          </a:p>
          <a:p>
            <a:pPr marL="18288" indent="0">
              <a:buNone/>
            </a:pPr>
            <a:r>
              <a:rPr lang="en-US" sz="1900" dirty="0" smtClean="0"/>
              <a:t>more </a:t>
            </a:r>
            <a:r>
              <a:rPr lang="en-US" sz="1900" dirty="0"/>
              <a:t>relaxed.</a:t>
            </a:r>
            <a:endParaRPr lang="uk-UA" sz="19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2986356"/>
            <a:ext cx="4978330" cy="3528392"/>
          </a:xfrm>
          <a:prstGeom prst="rect">
            <a:avLst/>
          </a:prstGeom>
        </p:spPr>
      </p:pic>
    </p:spTree>
    <p:extLst>
      <p:ext uri="{BB962C8B-B14F-4D97-AF65-F5344CB8AC3E}">
        <p14:creationId xmlns:p14="http://schemas.microsoft.com/office/powerpoint/2010/main" val="1289741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11560" y="404664"/>
            <a:ext cx="7687816" cy="1535088"/>
          </a:xfrm>
        </p:spPr>
        <p:txBody>
          <a:bodyPr/>
          <a:lstStyle/>
          <a:p>
            <a:pPr algn="ctr"/>
            <a:r>
              <a:rPr lang="en-US" dirty="0" smtClean="0"/>
              <a:t>Students on the labor market</a:t>
            </a:r>
            <a:endParaRPr lang="uk-UA" dirty="0"/>
          </a:p>
        </p:txBody>
      </p:sp>
      <p:pic>
        <p:nvPicPr>
          <p:cNvPr id="10" name="Объект 9"/>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51520" y="2132856"/>
            <a:ext cx="5514125" cy="3672408"/>
          </a:xfrm>
        </p:spPr>
      </p:pic>
      <p:sp>
        <p:nvSpPr>
          <p:cNvPr id="9" name="Объект 8"/>
          <p:cNvSpPr>
            <a:spLocks noGrp="1"/>
          </p:cNvSpPr>
          <p:nvPr>
            <p:ph sz="quarter" idx="14"/>
          </p:nvPr>
        </p:nvSpPr>
        <p:spPr>
          <a:xfrm>
            <a:off x="5796136" y="1628800"/>
            <a:ext cx="3347864" cy="5013176"/>
          </a:xfrm>
        </p:spPr>
        <p:txBody>
          <a:bodyPr>
            <a:normAutofit/>
          </a:bodyPr>
          <a:lstStyle/>
          <a:p>
            <a:pPr marL="18288" indent="0">
              <a:buNone/>
            </a:pPr>
            <a:endParaRPr lang="en-US" dirty="0"/>
          </a:p>
          <a:p>
            <a:pPr marL="18288" indent="0">
              <a:buNone/>
            </a:pPr>
            <a:r>
              <a:rPr lang="en-US" dirty="0"/>
              <a:t>Sweden is proud of the professional training innovators for teamwork. Its universities encourages students to disclose and develop their strengths and talents. Many programs offer a close collaboration between research institutions and industry, give students a lot of advantages </a:t>
            </a:r>
            <a:r>
              <a:rPr lang="en-US" dirty="0" smtClean="0"/>
              <a:t>during entering to the </a:t>
            </a:r>
            <a:r>
              <a:rPr lang="en-US" dirty="0"/>
              <a:t>job market.</a:t>
            </a:r>
            <a:endParaRPr lang="uk-UA" dirty="0"/>
          </a:p>
        </p:txBody>
      </p:sp>
    </p:spTree>
    <p:extLst>
      <p:ext uri="{BB962C8B-B14F-4D97-AF65-F5344CB8AC3E}">
        <p14:creationId xmlns:p14="http://schemas.microsoft.com/office/powerpoint/2010/main" val="624729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23528" y="1052736"/>
            <a:ext cx="8424936" cy="5616624"/>
          </a:xfrm>
        </p:spPr>
        <p:txBody>
          <a:bodyPr>
            <a:normAutofit fontScale="70000" lnSpcReduction="20000"/>
          </a:bodyPr>
          <a:lstStyle/>
          <a:p>
            <a:pPr marL="18288" indent="0">
              <a:buNone/>
            </a:pPr>
            <a:r>
              <a:rPr lang="en-US" dirty="0"/>
              <a:t>Swedish universities are the gateway to the w</a:t>
            </a:r>
            <a:r>
              <a:rPr lang="en-US" dirty="0" smtClean="0"/>
              <a:t>ide range </a:t>
            </a:r>
            <a:r>
              <a:rPr lang="en-US" dirty="0"/>
              <a:t>of </a:t>
            </a:r>
            <a:r>
              <a:rPr lang="en-US" dirty="0" smtClean="0"/>
              <a:t>industries</a:t>
            </a:r>
            <a:r>
              <a:rPr lang="uk-UA" dirty="0" smtClean="0"/>
              <a:t>: </a:t>
            </a:r>
            <a:r>
              <a:rPr lang="en-US" dirty="0" smtClean="0"/>
              <a:t> </a:t>
            </a:r>
            <a:r>
              <a:rPr lang="en-US" dirty="0"/>
              <a:t>IT, telecommunications, mining, automotive, forest industry and </a:t>
            </a:r>
            <a:r>
              <a:rPr lang="en-US" dirty="0" smtClean="0"/>
              <a:t>banking.</a:t>
            </a:r>
            <a:endParaRPr lang="en-US" dirty="0"/>
          </a:p>
          <a:p>
            <a:pPr marL="18288" indent="0">
              <a:buNone/>
            </a:pPr>
            <a:r>
              <a:rPr lang="en-US" dirty="0"/>
              <a:t>How can such a small country like Sweden has managed to use innovation and entrepreneurship, to create a world-famous symbol of perfection, as the Nobel Prize? As the 9 millionth country may have the fourth </a:t>
            </a:r>
            <a:r>
              <a:rPr lang="en-US" dirty="0" smtClean="0"/>
              <a:t>place in </a:t>
            </a:r>
            <a:r>
              <a:rPr lang="en-US" dirty="0"/>
              <a:t>competitiveness of the economy?</a:t>
            </a:r>
          </a:p>
          <a:p>
            <a:pPr marL="18288" indent="0">
              <a:buNone/>
            </a:pPr>
            <a:endParaRPr lang="en-US" dirty="0"/>
          </a:p>
          <a:p>
            <a:pPr marL="18288" indent="0">
              <a:buNone/>
            </a:pPr>
            <a:r>
              <a:rPr lang="en-US" dirty="0"/>
              <a:t>Much is explained by the level of education and science in Sweden. The higher education universities in Sweden are always present in the list of the top universities around the world.</a:t>
            </a:r>
          </a:p>
          <a:p>
            <a:pPr marL="18288" indent="0">
              <a:buNone/>
            </a:pPr>
            <a:endParaRPr lang="en-US" dirty="0"/>
          </a:p>
          <a:p>
            <a:pPr marL="18288" indent="0">
              <a:buNone/>
            </a:pPr>
            <a:r>
              <a:rPr lang="en-US" dirty="0" smtClean="0"/>
              <a:t>Education </a:t>
            </a:r>
            <a:r>
              <a:rPr lang="en-US" dirty="0"/>
              <a:t>at all levels - from middle to high school - free of charge. The status of educational institutions belong to the public sector.</a:t>
            </a:r>
          </a:p>
          <a:p>
            <a:pPr marL="18288" indent="0">
              <a:buNone/>
            </a:pPr>
            <a:endParaRPr lang="en-US" dirty="0"/>
          </a:p>
          <a:p>
            <a:pPr marL="18288" indent="0">
              <a:buNone/>
            </a:pPr>
            <a:r>
              <a:rPr lang="en-US" dirty="0"/>
              <a:t>Education school level starts at the age of 7 years. Secondary school education lasts 9 years at three levels - junior, middle and senior. After completing secondary education is the opportunity to continue education in the high school, or start a career and further education combined with work.</a:t>
            </a:r>
          </a:p>
          <a:p>
            <a:pPr marL="18288" indent="0">
              <a:buNone/>
            </a:pPr>
            <a:endParaRPr lang="en-US" dirty="0"/>
          </a:p>
          <a:p>
            <a:pPr marL="18288" indent="0">
              <a:buNone/>
            </a:pPr>
            <a:r>
              <a:rPr lang="en-US" dirty="0"/>
              <a:t>In fact, now almost 100% of Swedish students continue schooling in high school.</a:t>
            </a:r>
          </a:p>
          <a:p>
            <a:pPr marL="18288" indent="0">
              <a:buNone/>
            </a:pPr>
            <a:r>
              <a:rPr lang="en-US" dirty="0"/>
              <a:t>There aren’t any exams after 9 years. Continuing education is based on the skills and aptitudes of pupils.</a:t>
            </a:r>
          </a:p>
          <a:p>
            <a:pPr marL="18288" indent="0">
              <a:buNone/>
            </a:pPr>
            <a:r>
              <a:rPr lang="en-US" dirty="0"/>
              <a:t>Sweden takes an active part in international educational projects, such as ERASMUS, TEMPUS, COMETT, both at the state. Swedish universities have large autonomy in choosing partners and determining its foreign policy.</a:t>
            </a:r>
          </a:p>
          <a:p>
            <a:pPr marL="18288" indent="0">
              <a:buNone/>
            </a:pPr>
            <a:r>
              <a:rPr lang="en-US" dirty="0"/>
              <a:t>Many universities have special international program where the language of education is English.</a:t>
            </a:r>
            <a:endParaRPr lang="uk-UA" dirty="0"/>
          </a:p>
        </p:txBody>
      </p:sp>
      <p:sp>
        <p:nvSpPr>
          <p:cNvPr id="5" name="Заголовок 4"/>
          <p:cNvSpPr>
            <a:spLocks noGrp="1"/>
          </p:cNvSpPr>
          <p:nvPr>
            <p:ph type="title"/>
          </p:nvPr>
        </p:nvSpPr>
        <p:spPr>
          <a:xfrm>
            <a:off x="1403648" y="188640"/>
            <a:ext cx="7543800" cy="914400"/>
          </a:xfrm>
        </p:spPr>
        <p:txBody>
          <a:bodyPr/>
          <a:lstStyle/>
          <a:p>
            <a:r>
              <a:rPr lang="en-US" dirty="0" smtClean="0"/>
              <a:t>Education in Sweden</a:t>
            </a:r>
            <a:endParaRPr lang="uk-UA" dirty="0"/>
          </a:p>
        </p:txBody>
      </p:sp>
    </p:spTree>
    <p:extLst>
      <p:ext uri="{BB962C8B-B14F-4D97-AF65-F5344CB8AC3E}">
        <p14:creationId xmlns:p14="http://schemas.microsoft.com/office/powerpoint/2010/main" val="2836803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19572" y="813203"/>
            <a:ext cx="7848872" cy="2952327"/>
          </a:xfrm>
        </p:spPr>
        <p:txBody>
          <a:bodyPr>
            <a:normAutofit fontScale="92500" lnSpcReduction="20000"/>
          </a:bodyPr>
          <a:lstStyle/>
          <a:p>
            <a:pPr marL="18288" indent="0">
              <a:buNone/>
            </a:pPr>
            <a:endParaRPr lang="en-US" dirty="0"/>
          </a:p>
          <a:p>
            <a:pPr marL="18288" indent="0">
              <a:buNone/>
            </a:pPr>
            <a:r>
              <a:rPr lang="en-US" dirty="0"/>
              <a:t>Students of the school </a:t>
            </a:r>
            <a:r>
              <a:rPr lang="en-US" dirty="0" err="1"/>
              <a:t>Vittra</a:t>
            </a:r>
            <a:r>
              <a:rPr lang="en-US" dirty="0"/>
              <a:t> </a:t>
            </a:r>
            <a:r>
              <a:rPr lang="en-US" dirty="0" err="1"/>
              <a:t>Telefonplan</a:t>
            </a:r>
            <a:r>
              <a:rPr lang="en-US" dirty="0"/>
              <a:t> are lucky! Headquartered in Stockholm is the Swedish free school based on the concept of creating a place where "the physical space is  the most important tool for school" in the development of students.</a:t>
            </a:r>
          </a:p>
          <a:p>
            <a:pPr marL="18288" indent="0">
              <a:buNone/>
            </a:pPr>
            <a:endParaRPr lang="en-US" dirty="0"/>
          </a:p>
          <a:p>
            <a:pPr marL="18288" indent="0">
              <a:buNone/>
            </a:pPr>
            <a:r>
              <a:rPr lang="en-US" dirty="0"/>
              <a:t>In light of this, the team of architect Bosch </a:t>
            </a:r>
            <a:r>
              <a:rPr lang="en-US" dirty="0" err="1"/>
              <a:t>Rosan</a:t>
            </a:r>
            <a:r>
              <a:rPr lang="en-US" dirty="0"/>
              <a:t> has created an unconventional space where classroom abolished as such. Instead, the students relax on neon chairs, benches, whimsical art deco, or gather around the giant blue amphitheater that looks like an iceberg, rising middle of the room.</a:t>
            </a:r>
            <a:endParaRPr lang="uk-UA" dirty="0"/>
          </a:p>
        </p:txBody>
      </p:sp>
      <p:sp>
        <p:nvSpPr>
          <p:cNvPr id="3" name="Заголовок 2"/>
          <p:cNvSpPr>
            <a:spLocks noGrp="1"/>
          </p:cNvSpPr>
          <p:nvPr>
            <p:ph type="title"/>
          </p:nvPr>
        </p:nvSpPr>
        <p:spPr>
          <a:xfrm>
            <a:off x="1115616" y="116632"/>
            <a:ext cx="7543800" cy="914400"/>
          </a:xfrm>
        </p:spPr>
        <p:txBody>
          <a:bodyPr/>
          <a:lstStyle/>
          <a:p>
            <a:r>
              <a:rPr lang="en-US" dirty="0" err="1"/>
              <a:t>Vittra</a:t>
            </a:r>
            <a:r>
              <a:rPr lang="en-US" dirty="0"/>
              <a:t> </a:t>
            </a:r>
            <a:r>
              <a:rPr lang="en-US" dirty="0" err="1" smtClean="0"/>
              <a:t>Telefonplan</a:t>
            </a:r>
            <a:r>
              <a:rPr lang="en-US" dirty="0" smtClean="0"/>
              <a:t> School</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65" y="3779594"/>
            <a:ext cx="4313820" cy="288010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765530"/>
            <a:ext cx="4349347" cy="2903829"/>
          </a:xfrm>
          <a:prstGeom prst="rect">
            <a:avLst/>
          </a:prstGeom>
        </p:spPr>
      </p:pic>
    </p:spTree>
    <p:extLst>
      <p:ext uri="{BB962C8B-B14F-4D97-AF65-F5344CB8AC3E}">
        <p14:creationId xmlns:p14="http://schemas.microsoft.com/office/powerpoint/2010/main" val="187786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914" y="404664"/>
            <a:ext cx="4206283" cy="280831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923" y="3593979"/>
            <a:ext cx="4261089" cy="284490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8040" y="404664"/>
            <a:ext cx="4206282" cy="280831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3573016"/>
            <a:ext cx="4261088" cy="2844903"/>
          </a:xfrm>
          <a:prstGeom prst="rect">
            <a:avLst/>
          </a:prstGeom>
        </p:spPr>
      </p:pic>
    </p:spTree>
    <p:extLst>
      <p:ext uri="{BB962C8B-B14F-4D97-AF65-F5344CB8AC3E}">
        <p14:creationId xmlns:p14="http://schemas.microsoft.com/office/powerpoint/2010/main" val="4138308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0" y="889465"/>
            <a:ext cx="4464496" cy="5976664"/>
          </a:xfrm>
        </p:spPr>
        <p:txBody>
          <a:bodyPr>
            <a:normAutofit/>
          </a:bodyPr>
          <a:lstStyle/>
          <a:p>
            <a:pPr marL="18288" indent="0">
              <a:buNone/>
            </a:pPr>
            <a:r>
              <a:rPr lang="en-US" dirty="0" smtClean="0"/>
              <a:t>Stockholm </a:t>
            </a:r>
            <a:r>
              <a:rPr lang="en-US" dirty="0"/>
              <a:t>School of Economics </a:t>
            </a:r>
            <a:r>
              <a:rPr lang="en-US" dirty="0" smtClean="0"/>
              <a:t>- </a:t>
            </a:r>
            <a:r>
              <a:rPr lang="en-US" dirty="0"/>
              <a:t>a specialized institution of higher education in Sweden. The school was founded in 1909 by a group of Swedish entrepreneurs to train qualified managers and executives during the rapid industrialization of the country. It is the oldest private economic university in Sweden. Now 85% of the funding agencies accounts for private contributions.</a:t>
            </a:r>
          </a:p>
          <a:p>
            <a:pPr marL="18288" indent="0">
              <a:buNone/>
            </a:pPr>
            <a:r>
              <a:rPr lang="en-US" dirty="0"/>
              <a:t>Now school has about 1,900 students. The master's program of the school is the second in northern Europe and 13 in Europe rated the Financial Times.</a:t>
            </a:r>
            <a:endParaRPr lang="uk-UA" dirty="0"/>
          </a:p>
        </p:txBody>
      </p:sp>
      <p:sp>
        <p:nvSpPr>
          <p:cNvPr id="3" name="Заголовок 2"/>
          <p:cNvSpPr>
            <a:spLocks noGrp="1"/>
          </p:cNvSpPr>
          <p:nvPr>
            <p:ph type="title"/>
          </p:nvPr>
        </p:nvSpPr>
        <p:spPr>
          <a:xfrm>
            <a:off x="1259632" y="0"/>
            <a:ext cx="7543800" cy="914400"/>
          </a:xfrm>
        </p:spPr>
        <p:txBody>
          <a:bodyPr/>
          <a:lstStyle/>
          <a:p>
            <a:pPr algn="ctr"/>
            <a:r>
              <a:rPr lang="en-US" sz="3600" dirty="0"/>
              <a:t>Stockholm School of Economics</a:t>
            </a:r>
            <a:endParaRPr lang="uk-UA" sz="3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501008"/>
            <a:ext cx="4176464" cy="313234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52734"/>
            <a:ext cx="2084279" cy="2084279"/>
          </a:xfrm>
          <a:prstGeom prst="rect">
            <a:avLst/>
          </a:prstGeom>
        </p:spPr>
      </p:pic>
    </p:spTree>
    <p:extLst>
      <p:ext uri="{BB962C8B-B14F-4D97-AF65-F5344CB8AC3E}">
        <p14:creationId xmlns:p14="http://schemas.microsoft.com/office/powerpoint/2010/main" val="2748293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154</TotalTime>
  <Words>1261</Words>
  <Application>Microsoft Office PowerPoint</Application>
  <PresentationFormat>Экран (4:3)</PresentationFormat>
  <Paragraphs>60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Базовая</vt:lpstr>
      <vt:lpstr>Presentation “Life and education of my peers in Sweden"</vt:lpstr>
      <vt:lpstr>Youth policy</vt:lpstr>
      <vt:lpstr>Teens and crime</vt:lpstr>
      <vt:lpstr>Teens and leisure</vt:lpstr>
      <vt:lpstr>Students on the labor market</vt:lpstr>
      <vt:lpstr>Education in Sweden</vt:lpstr>
      <vt:lpstr>Vittra Telefonplan School</vt:lpstr>
      <vt:lpstr>Презентация PowerPoint</vt:lpstr>
      <vt:lpstr>Stockholm School of Economics</vt:lpstr>
      <vt:lpstr>International School in Stockholm</vt:lpstr>
      <vt:lpstr>“Help me!”</vt:lpstr>
      <vt:lpstr>Hobbies </vt:lpstr>
      <vt:lpstr>Internet and Television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Natalia</dc:creator>
  <cp:lastModifiedBy>Natalia</cp:lastModifiedBy>
  <cp:revision>16</cp:revision>
  <dcterms:created xsi:type="dcterms:W3CDTF">2013-02-14T15:48:26Z</dcterms:created>
  <dcterms:modified xsi:type="dcterms:W3CDTF">2015-01-29T10:02:50Z</dcterms:modified>
</cp:coreProperties>
</file>