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24.10.2014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sha\Desktop\Новая папка\51663.jp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
        <p:nvSpPr>
          <p:cNvPr id="2" name="Заголовок 1"/>
          <p:cNvSpPr>
            <a:spLocks noGrp="1"/>
          </p:cNvSpPr>
          <p:nvPr>
            <p:ph type="ctrTitle"/>
          </p:nvPr>
        </p:nvSpPr>
        <p:spPr>
          <a:xfrm>
            <a:off x="755576" y="116632"/>
            <a:ext cx="7918648" cy="3960439"/>
          </a:xfrm>
        </p:spPr>
        <p:txBody>
          <a:bodyPr>
            <a:normAutofit fontScale="90000"/>
          </a:bodyPr>
          <a:lstStyle/>
          <a:p>
            <a:pPr algn="l"/>
            <a:r>
              <a:rPr lang="ru-RU" sz="1800" b="1" dirty="0" err="1" smtClean="0">
                <a:solidFill>
                  <a:schemeClr val="bg1"/>
                </a:solidFill>
                <a:latin typeface="Times New Roman" pitchFamily="18" charset="0"/>
                <a:cs typeface="Times New Roman" pitchFamily="18" charset="0"/>
              </a:rPr>
              <a:t>Корольо́в</a:t>
            </a:r>
            <a:r>
              <a:rPr lang="ru-RU" sz="1800" b="1" dirty="0" smtClean="0">
                <a:solidFill>
                  <a:schemeClr val="bg1"/>
                </a:solidFill>
                <a:latin typeface="Times New Roman" pitchFamily="18" charset="0"/>
                <a:cs typeface="Times New Roman" pitchFamily="18" charset="0"/>
              </a:rPr>
              <a:t> </a:t>
            </a:r>
            <a:r>
              <a:rPr lang="ru-RU" sz="1800" b="1" dirty="0" err="1" smtClean="0">
                <a:solidFill>
                  <a:schemeClr val="bg1"/>
                </a:solidFill>
                <a:latin typeface="Times New Roman" pitchFamily="18" charset="0"/>
                <a:cs typeface="Times New Roman" pitchFamily="18" charset="0"/>
              </a:rPr>
              <a:t>Сергі́й</a:t>
            </a:r>
            <a:r>
              <a:rPr lang="ru-RU" sz="1800" b="1" dirty="0" smtClean="0">
                <a:solidFill>
                  <a:schemeClr val="bg1"/>
                </a:solidFill>
                <a:latin typeface="Times New Roman" pitchFamily="18" charset="0"/>
                <a:cs typeface="Times New Roman" pitchFamily="18" charset="0"/>
              </a:rPr>
              <a:t> </a:t>
            </a:r>
            <a:r>
              <a:rPr lang="ru-RU" sz="1800" b="1" dirty="0" err="1" smtClean="0">
                <a:solidFill>
                  <a:schemeClr val="bg1"/>
                </a:solidFill>
                <a:latin typeface="Times New Roman" pitchFamily="18" charset="0"/>
                <a:cs typeface="Times New Roman" pitchFamily="18" charset="0"/>
              </a:rPr>
              <a:t>Па́влович</a:t>
            </a:r>
            <a:r>
              <a:rPr lang="ru-RU" sz="1800" dirty="0" smtClean="0">
                <a:solidFill>
                  <a:schemeClr val="bg1"/>
                </a:solidFill>
                <a:latin typeface="Times New Roman" pitchFamily="18" charset="0"/>
                <a:cs typeface="Times New Roman" pitchFamily="18" charset="0"/>
              </a:rPr>
              <a:t> </a:t>
            </a:r>
            <a:r>
              <a:rPr lang="ru-RU" sz="1800" dirty="0" smtClean="0">
                <a:solidFill>
                  <a:schemeClr val="bg1"/>
                </a:solidFill>
                <a:latin typeface="Times New Roman" pitchFamily="18" charset="0"/>
                <a:cs typeface="Times New Roman" pitchFamily="18" charset="0"/>
              </a:rPr>
              <a:t/>
            </a:r>
            <a:br>
              <a:rPr lang="ru-RU" sz="1800" dirty="0" smtClean="0">
                <a:solidFill>
                  <a:schemeClr val="bg1"/>
                </a:solidFill>
                <a:latin typeface="Times New Roman" pitchFamily="18" charset="0"/>
                <a:cs typeface="Times New Roman" pitchFamily="18" charset="0"/>
              </a:rPr>
            </a:br>
            <a:r>
              <a:rPr lang="ru-RU" sz="1800" dirty="0" err="1" smtClean="0">
                <a:solidFill>
                  <a:schemeClr val="bg1"/>
                </a:solidFill>
                <a:latin typeface="Times New Roman" pitchFamily="18" charset="0"/>
                <a:cs typeface="Times New Roman" pitchFamily="18" charset="0"/>
              </a:rPr>
              <a:t>Народився</a:t>
            </a:r>
            <a:r>
              <a:rPr lang="ru-RU" sz="1800" dirty="0" smtClean="0">
                <a:solidFill>
                  <a:schemeClr val="bg1"/>
                </a:solidFill>
                <a:latin typeface="Times New Roman" pitchFamily="18" charset="0"/>
                <a:cs typeface="Times New Roman" pitchFamily="18" charset="0"/>
              </a:rPr>
              <a:t> 12 </a:t>
            </a:r>
            <a:r>
              <a:rPr lang="ru-RU" sz="1800" dirty="0" smtClean="0">
                <a:solidFill>
                  <a:schemeClr val="bg1"/>
                </a:solidFill>
                <a:latin typeface="Times New Roman" pitchFamily="18" charset="0"/>
                <a:cs typeface="Times New Roman" pitchFamily="18" charset="0"/>
              </a:rPr>
              <a:t>січня1907  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Житомирі</a:t>
            </a:r>
            <a:r>
              <a:rPr lang="ru-RU" sz="1800" dirty="0" smtClean="0">
                <a:solidFill>
                  <a:schemeClr val="bg1"/>
                </a:solidFill>
                <a:latin typeface="Times New Roman" pitchFamily="18" charset="0"/>
                <a:cs typeface="Times New Roman" pitchFamily="18" charset="0"/>
              </a:rPr>
              <a:t> в </a:t>
            </a:r>
            <a:r>
              <a:rPr lang="ru-RU" sz="1800" dirty="0" err="1" smtClean="0">
                <a:solidFill>
                  <a:schemeClr val="bg1"/>
                </a:solidFill>
                <a:latin typeface="Times New Roman" pitchFamily="18" charset="0"/>
                <a:cs typeface="Times New Roman" pitchFamily="18" charset="0"/>
              </a:rPr>
              <a:t>сім'ї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викладача</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російської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словесності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який</a:t>
            </a:r>
            <a:r>
              <a:rPr lang="ru-RU" sz="1800" dirty="0" smtClean="0">
                <a:solidFill>
                  <a:schemeClr val="bg1"/>
                </a:solidFill>
                <a:latin typeface="Times New Roman" pitchFamily="18" charset="0"/>
                <a:cs typeface="Times New Roman" pitchFamily="18" charset="0"/>
              </a:rPr>
              <a:t> походив </a:t>
            </a:r>
            <a:r>
              <a:rPr lang="ru-RU" sz="1800" dirty="0" err="1" smtClean="0">
                <a:solidFill>
                  <a:schemeClr val="bg1"/>
                </a:solidFill>
                <a:latin typeface="Times New Roman" pitchFamily="18" charset="0"/>
                <a:cs typeface="Times New Roman" pitchFamily="18" charset="0"/>
              </a:rPr>
              <a:t>із</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Білорусі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й</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доньки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українського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купця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Марії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Миколаївни</a:t>
            </a:r>
            <a:r>
              <a:rPr lang="ru-RU" sz="1800" dirty="0" smtClean="0">
                <a:solidFill>
                  <a:schemeClr val="bg1"/>
                </a:solidFill>
                <a:latin typeface="Times New Roman" pitchFamily="18" charset="0"/>
                <a:cs typeface="Times New Roman" pitchFamily="18" charset="0"/>
              </a:rPr>
              <a:t>.</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Кожен</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хто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закінчував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середній</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навчальний</a:t>
            </a:r>
            <a:r>
              <a:rPr lang="ru-RU" sz="1800" dirty="0" smtClean="0">
                <a:solidFill>
                  <a:schemeClr val="bg1"/>
                </a:solidFill>
                <a:latin typeface="Times New Roman" pitchFamily="18" charset="0"/>
                <a:cs typeface="Times New Roman" pitchFamily="18" charset="0"/>
              </a:rPr>
              <a:t> заклад, повинен </a:t>
            </a:r>
            <a:r>
              <a:rPr lang="ru-RU" sz="1800" dirty="0" err="1" smtClean="0">
                <a:solidFill>
                  <a:schemeClr val="bg1"/>
                </a:solidFill>
                <a:latin typeface="Times New Roman" pitchFamily="18" charset="0"/>
                <a:cs typeface="Times New Roman" pitchFamily="18" charset="0"/>
              </a:rPr>
              <a:t>мати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робітничий</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фах</a:t>
            </a:r>
            <a:r>
              <a:rPr lang="ru-RU" sz="1800" dirty="0" smtClean="0">
                <a:solidFill>
                  <a:schemeClr val="bg1"/>
                </a:solidFill>
                <a:latin typeface="Times New Roman" pitchFamily="18" charset="0"/>
                <a:cs typeface="Times New Roman" pitchFamily="18" charset="0"/>
              </a:rPr>
              <a:t>. 1922 року, </a:t>
            </a:r>
            <a:r>
              <a:rPr lang="ru-RU" sz="1800" dirty="0" err="1" smtClean="0">
                <a:solidFill>
                  <a:schemeClr val="bg1"/>
                </a:solidFill>
                <a:latin typeface="Times New Roman" pitchFamily="18" charset="0"/>
                <a:cs typeface="Times New Roman" pitchFamily="18" charset="0"/>
              </a:rPr>
              <a:t>склавши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екстерном</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усі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іспити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Сергій</a:t>
            </a:r>
            <a:r>
              <a:rPr lang="ru-RU" sz="1800" dirty="0" smtClean="0">
                <a:solidFill>
                  <a:schemeClr val="bg1"/>
                </a:solidFill>
                <a:latin typeface="Times New Roman" pitchFamily="18" charset="0"/>
                <a:cs typeface="Times New Roman" pitchFamily="18" charset="0"/>
              </a:rPr>
              <a:t> вступив до </a:t>
            </a:r>
            <a:r>
              <a:rPr lang="ru-RU" sz="1800" dirty="0" err="1" smtClean="0">
                <a:solidFill>
                  <a:schemeClr val="bg1"/>
                </a:solidFill>
                <a:latin typeface="Times New Roman" pitchFamily="18" charset="0"/>
                <a:cs typeface="Times New Roman" pitchFamily="18" charset="0"/>
              </a:rPr>
              <a:t>передвипускного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класу</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Першої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одеської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будпрофшколи</a:t>
            </a:r>
            <a:r>
              <a:rPr lang="ru-RU" sz="1800" dirty="0" smtClean="0">
                <a:solidFill>
                  <a:schemeClr val="bg1"/>
                </a:solidFill>
                <a:latin typeface="Times New Roman" pitchFamily="18" charset="0"/>
                <a:cs typeface="Times New Roman" pitchFamily="18" charset="0"/>
              </a:rPr>
              <a:t>. Але </a:t>
            </a:r>
            <a:r>
              <a:rPr lang="ru-RU" sz="1800" dirty="0" err="1" smtClean="0">
                <a:solidFill>
                  <a:schemeClr val="bg1"/>
                </a:solidFill>
                <a:latin typeface="Times New Roman" pitchFamily="18" charset="0"/>
                <a:cs typeface="Times New Roman" pitchFamily="18" charset="0"/>
              </a:rPr>
              <a:t>його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стихія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авіація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Сергій</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стає</a:t>
            </a:r>
            <a:r>
              <a:rPr lang="ru-RU" sz="1800" dirty="0" smtClean="0">
                <a:solidFill>
                  <a:schemeClr val="bg1"/>
                </a:solidFill>
                <a:latin typeface="Times New Roman" pitchFamily="18" charset="0"/>
                <a:cs typeface="Times New Roman" pitchFamily="18" charset="0"/>
              </a:rPr>
              <a:t> членом </a:t>
            </a:r>
            <a:r>
              <a:rPr lang="ru-RU" sz="1800" dirty="0" err="1" smtClean="0">
                <a:solidFill>
                  <a:schemeClr val="bg1"/>
                </a:solidFill>
                <a:latin typeface="Times New Roman" pitchFamily="18" charset="0"/>
                <a:cs typeface="Times New Roman" pitchFamily="18" charset="0"/>
              </a:rPr>
              <a:t>щойно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організованого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Товариства</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авіації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повітроплавання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України</a:t>
            </a:r>
            <a:r>
              <a:rPr lang="ru-RU" sz="1800" dirty="0" smtClean="0">
                <a:solidFill>
                  <a:schemeClr val="bg1"/>
                </a:solidFill>
                <a:latin typeface="Times New Roman" pitchFamily="18" charset="0"/>
                <a:cs typeface="Times New Roman" pitchFamily="18" charset="0"/>
              </a:rPr>
              <a:t> та </a:t>
            </a:r>
            <a:r>
              <a:rPr lang="ru-RU" sz="1800" dirty="0" err="1" smtClean="0">
                <a:solidFill>
                  <a:schemeClr val="bg1"/>
                </a:solidFill>
                <a:latin typeface="Times New Roman" pitchFamily="18" charset="0"/>
                <a:cs typeface="Times New Roman" pitchFamily="18" charset="0"/>
              </a:rPr>
              <a:t>Криму</a:t>
            </a:r>
            <a:r>
              <a:rPr lang="ru-RU" sz="1800" dirty="0" smtClean="0">
                <a:solidFill>
                  <a:schemeClr val="bg1"/>
                </a:solidFill>
                <a:latin typeface="Times New Roman" pitchFamily="18" charset="0"/>
                <a:cs typeface="Times New Roman" pitchFamily="18" charset="0"/>
              </a:rPr>
              <a:t> (ТАПУК), </a:t>
            </a:r>
            <a:r>
              <a:rPr lang="ru-RU" sz="1800" dirty="0" err="1" smtClean="0">
                <a:solidFill>
                  <a:schemeClr val="bg1"/>
                </a:solidFill>
                <a:latin typeface="Times New Roman" pitchFamily="18" charset="0"/>
                <a:cs typeface="Times New Roman" pitchFamily="18" charset="0"/>
              </a:rPr>
              <a:t>закінчуючи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спочатку</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курси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пропагандистів</a:t>
            </a:r>
            <a:r>
              <a:rPr lang="ru-RU" sz="1800" dirty="0" smtClean="0">
                <a:solidFill>
                  <a:schemeClr val="bg1"/>
                </a:solidFill>
                <a:latin typeface="Times New Roman" pitchFamily="18" charset="0"/>
                <a:cs typeface="Times New Roman" pitchFamily="18" charset="0"/>
              </a:rPr>
              <a:t>, а </a:t>
            </a:r>
            <a:r>
              <a:rPr lang="ru-RU" sz="1800" dirty="0" err="1" smtClean="0">
                <a:solidFill>
                  <a:schemeClr val="bg1"/>
                </a:solidFill>
                <a:latin typeface="Times New Roman" pitchFamily="18" charset="0"/>
                <a:cs typeface="Times New Roman" pitchFamily="18" charset="0"/>
              </a:rPr>
              <a:t>згодом</a:t>
            </a:r>
            <a:r>
              <a:rPr lang="ru-RU" sz="1800" dirty="0" smtClean="0">
                <a:solidFill>
                  <a:schemeClr val="bg1"/>
                </a:solidFill>
                <a:latin typeface="Times New Roman" pitchFamily="18" charset="0"/>
                <a:cs typeface="Times New Roman" pitchFamily="18" charset="0"/>
              </a:rPr>
              <a:t> — </a:t>
            </a:r>
            <a:r>
              <a:rPr lang="ru-RU" sz="1800" dirty="0" err="1" smtClean="0">
                <a:solidFill>
                  <a:schemeClr val="bg1"/>
                </a:solidFill>
                <a:latin typeface="Times New Roman" pitchFamily="18" charset="0"/>
                <a:cs typeface="Times New Roman" pitchFamily="18" charset="0"/>
              </a:rPr>
              <a:t>теорії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й</a:t>
            </a:r>
            <a:r>
              <a:rPr lang="ru-RU" sz="1800" dirty="0" smtClean="0">
                <a:solidFill>
                  <a:schemeClr val="bg1"/>
                </a:solidFill>
                <a:latin typeface="Times New Roman" pitchFamily="18" charset="0"/>
                <a:cs typeface="Times New Roman" pitchFamily="18" charset="0"/>
              </a:rPr>
              <a:t> практики </a:t>
            </a:r>
            <a:r>
              <a:rPr lang="ru-RU" sz="1800" dirty="0" err="1" smtClean="0">
                <a:solidFill>
                  <a:schemeClr val="bg1"/>
                </a:solidFill>
                <a:latin typeface="Times New Roman" pitchFamily="18" charset="0"/>
                <a:cs typeface="Times New Roman" pitchFamily="18" charset="0"/>
              </a:rPr>
              <a:t>проектування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літальних</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апаратів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Знання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a:t>
            </a:r>
            <a:r>
              <a:rPr lang="ru-RU" sz="1800" dirty="0" smtClean="0">
                <a:solidFill>
                  <a:schemeClr val="bg1"/>
                </a:solidFill>
                <a:latin typeface="Times New Roman" pitchFamily="18" charset="0"/>
                <a:cs typeface="Times New Roman" pitchFamily="18" charset="0"/>
              </a:rPr>
              <a:t> планеризму </a:t>
            </a:r>
            <a:r>
              <a:rPr lang="ru-RU" sz="1800" dirty="0" err="1" smtClean="0">
                <a:solidFill>
                  <a:schemeClr val="bg1"/>
                </a:solidFill>
                <a:latin typeface="Times New Roman" pitchFamily="18" charset="0"/>
                <a:cs typeface="Times New Roman" pitchFamily="18" charset="0"/>
              </a:rPr>
              <a:t>він</a:t>
            </a:r>
            <a:r>
              <a:rPr lang="ru-RU" sz="1800" dirty="0" smtClean="0">
                <a:solidFill>
                  <a:schemeClr val="bg1"/>
                </a:solidFill>
                <a:latin typeface="Times New Roman" pitchFamily="18" charset="0"/>
                <a:cs typeface="Times New Roman" pitchFamily="18" charset="0"/>
              </a:rPr>
              <a:t> черпав </a:t>
            </a:r>
            <a:r>
              <a:rPr lang="ru-RU" sz="1800" dirty="0" err="1" smtClean="0">
                <a:solidFill>
                  <a:schemeClr val="bg1"/>
                </a:solidFill>
                <a:latin typeface="Times New Roman" pitchFamily="18" charset="0"/>
                <a:cs typeface="Times New Roman" pitchFamily="18" charset="0"/>
              </a:rPr>
              <a:t>переважно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a:t>
            </a:r>
            <a:r>
              <a:rPr lang="ru-RU" sz="1800" dirty="0" smtClean="0">
                <a:solidFill>
                  <a:schemeClr val="bg1"/>
                </a:solidFill>
                <a:latin typeface="Times New Roman" pitchFamily="18" charset="0"/>
                <a:cs typeface="Times New Roman" pitchFamily="18" charset="0"/>
              </a:rPr>
              <a:t> книг. </a:t>
            </a:r>
            <a:r>
              <a:rPr lang="ru-RU" sz="1800" dirty="0" err="1" smtClean="0">
                <a:solidFill>
                  <a:schemeClr val="bg1"/>
                </a:solidFill>
                <a:latin typeface="Times New Roman" pitchFamily="18" charset="0"/>
                <a:cs typeface="Times New Roman" pitchFamily="18" charset="0"/>
              </a:rPr>
              <a:t>Він</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вільно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володів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німецькою</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і</a:t>
            </a:r>
            <a:r>
              <a:rPr lang="ru-RU" sz="1800" dirty="0" smtClean="0">
                <a:solidFill>
                  <a:schemeClr val="bg1"/>
                </a:solidFill>
                <a:latin typeface="Times New Roman" pitchFamily="18" charset="0"/>
                <a:cs typeface="Times New Roman" pitchFamily="18" charset="0"/>
              </a:rPr>
              <a:t> прочитав </a:t>
            </a:r>
            <a:r>
              <a:rPr lang="ru-RU" sz="1800" dirty="0" err="1" smtClean="0">
                <a:solidFill>
                  <a:schemeClr val="bg1"/>
                </a:solidFill>
                <a:latin typeface="Times New Roman" pitchFamily="18" charset="0"/>
                <a:cs typeface="Times New Roman" pitchFamily="18" charset="0"/>
              </a:rPr>
              <a:t>десятків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зо</a:t>
            </a:r>
            <a:r>
              <a:rPr lang="ru-RU" sz="1800" dirty="0" smtClean="0">
                <a:solidFill>
                  <a:schemeClr val="bg1"/>
                </a:solidFill>
                <a:latin typeface="Times New Roman" pitchFamily="18" charset="0"/>
                <a:cs typeface="Times New Roman" pitchFamily="18" charset="0"/>
              </a:rPr>
              <a:t> три книг в </a:t>
            </a:r>
            <a:r>
              <a:rPr lang="ru-RU" sz="1800" dirty="0" err="1" smtClean="0">
                <a:solidFill>
                  <a:schemeClr val="bg1"/>
                </a:solidFill>
                <a:latin typeface="Times New Roman" pitchFamily="18" charset="0"/>
                <a:cs typeface="Times New Roman" pitchFamily="18" charset="0"/>
              </a:rPr>
              <a:t>оригіналі</a:t>
            </a:r>
            <a:r>
              <a:rPr lang="ru-RU" sz="1800" dirty="0" smtClean="0">
                <a:solidFill>
                  <a:schemeClr val="bg1"/>
                </a:solidFill>
                <a:latin typeface="Times New Roman" pitchFamily="18" charset="0"/>
                <a:cs typeface="Times New Roman" pitchFamily="18" charset="0"/>
              </a:rPr>
              <a:t>.</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Наприкінці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літа</a:t>
            </a:r>
            <a:r>
              <a:rPr lang="ru-RU" sz="1800" dirty="0" smtClean="0">
                <a:solidFill>
                  <a:schemeClr val="bg1"/>
                </a:solidFill>
                <a:latin typeface="Times New Roman" pitchFamily="18" charset="0"/>
                <a:cs typeface="Times New Roman" pitchFamily="18" charset="0"/>
              </a:rPr>
              <a:t> 1926 року ректор В. Бобров </a:t>
            </a:r>
            <a:r>
              <a:rPr lang="ru-RU" sz="1800" dirty="0" err="1" smtClean="0">
                <a:solidFill>
                  <a:schemeClr val="bg1"/>
                </a:solidFill>
                <a:latin typeface="Times New Roman" pitchFamily="18" charset="0"/>
                <a:cs typeface="Times New Roman" pitchFamily="18" charset="0"/>
              </a:rPr>
              <a:t>визнав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що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його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спроби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відкрити</a:t>
            </a:r>
            <a:r>
              <a:rPr lang="ru-RU" sz="1800" dirty="0" smtClean="0">
                <a:solidFill>
                  <a:schemeClr val="bg1"/>
                </a:solidFill>
                <a:latin typeface="Times New Roman" pitchFamily="18" charset="0"/>
                <a:cs typeface="Times New Roman" pitchFamily="18" charset="0"/>
              </a:rPr>
              <a:t> при </a:t>
            </a:r>
            <a:r>
              <a:rPr lang="ru-RU" sz="1800" dirty="0" err="1" smtClean="0">
                <a:solidFill>
                  <a:schemeClr val="bg1"/>
                </a:solidFill>
                <a:latin typeface="Times New Roman" pitchFamily="18" charset="0"/>
                <a:cs typeface="Times New Roman" pitchFamily="18" charset="0"/>
              </a:rPr>
              <a:t>механічному</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факультеті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авіаційне</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відділення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виявились</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марними</a:t>
            </a:r>
            <a:r>
              <a:rPr lang="ru-RU" sz="1800" dirty="0" smtClean="0">
                <a:solidFill>
                  <a:schemeClr val="bg1"/>
                </a:solidFill>
                <a:latin typeface="Times New Roman" pitchFamily="18" charset="0"/>
                <a:cs typeface="Times New Roman" pitchFamily="18" charset="0"/>
              </a:rPr>
              <a:t>. І </a:t>
            </a:r>
            <a:r>
              <a:rPr lang="ru-RU" sz="1800" dirty="0" err="1" smtClean="0">
                <a:solidFill>
                  <a:schemeClr val="bg1"/>
                </a:solidFill>
                <a:latin typeface="Times New Roman" pitchFamily="18" charset="0"/>
                <a:cs typeface="Times New Roman" pitchFamily="18" charset="0"/>
              </a:rPr>
              <a:t>порадив</a:t>
            </a:r>
            <a:r>
              <a:rPr lang="ru-RU" sz="1800" dirty="0" smtClean="0">
                <a:solidFill>
                  <a:schemeClr val="bg1"/>
                </a:solidFill>
                <a:latin typeface="Times New Roman" pitchFamily="18" charset="0"/>
                <a:cs typeface="Times New Roman" pitchFamily="18" charset="0"/>
              </a:rPr>
              <a:t> охочим </a:t>
            </a:r>
            <a:r>
              <a:rPr lang="ru-RU" sz="1800" dirty="0" err="1" smtClean="0">
                <a:solidFill>
                  <a:schemeClr val="bg1"/>
                </a:solidFill>
                <a:latin typeface="Times New Roman" pitchFamily="18" charset="0"/>
                <a:cs typeface="Times New Roman" pitchFamily="18" charset="0"/>
              </a:rPr>
              <a:t>отримати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цю</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спеціальність</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перевестися</a:t>
            </a:r>
            <a:r>
              <a:rPr lang="ru-RU" sz="1800" dirty="0" smtClean="0">
                <a:solidFill>
                  <a:schemeClr val="bg1"/>
                </a:solidFill>
                <a:latin typeface="Times New Roman" pitchFamily="18" charset="0"/>
                <a:cs typeface="Times New Roman" pitchFamily="18" charset="0"/>
              </a:rPr>
              <a:t> до </a:t>
            </a:r>
            <a:r>
              <a:rPr lang="ru-RU" sz="1800" dirty="0" err="1" smtClean="0">
                <a:solidFill>
                  <a:schemeClr val="bg1"/>
                </a:solidFill>
                <a:latin typeface="Times New Roman" pitchFamily="18" charset="0"/>
                <a:cs typeface="Times New Roman" pitchFamily="18" charset="0"/>
              </a:rPr>
              <a:t>Москви</a:t>
            </a:r>
            <a:r>
              <a:rPr lang="ru-RU" sz="1800" dirty="0" smtClean="0">
                <a:solidFill>
                  <a:schemeClr val="bg1"/>
                </a:solidFill>
                <a:latin typeface="Times New Roman" pitchFamily="18" charset="0"/>
                <a:cs typeface="Times New Roman" pitchFamily="18" charset="0"/>
              </a:rPr>
              <a:t> — у </a:t>
            </a:r>
            <a:r>
              <a:rPr lang="ru-RU" sz="1800" dirty="0" err="1" smtClean="0">
                <a:solidFill>
                  <a:schemeClr val="bg1"/>
                </a:solidFill>
                <a:latin typeface="Times New Roman" pitchFamily="18" charset="0"/>
                <a:cs typeface="Times New Roman" pitchFamily="18" charset="0"/>
              </a:rPr>
              <a:t>Вище</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технічне</a:t>
            </a:r>
            <a:r>
              <a:rPr lang="ru-RU" sz="1800" dirty="0" smtClean="0">
                <a:solidFill>
                  <a:schemeClr val="bg1"/>
                </a:solidFill>
                <a:latin typeface="Times New Roman" pitchFamily="18" charset="0"/>
                <a:cs typeface="Times New Roman" pitchFamily="18" charset="0"/>
              </a:rPr>
              <a:t> училище </a:t>
            </a:r>
            <a:r>
              <a:rPr lang="ru-RU" sz="1800" dirty="0" err="1" smtClean="0">
                <a:solidFill>
                  <a:schemeClr val="bg1"/>
                </a:solidFill>
                <a:latin typeface="Times New Roman" pitchFamily="18" charset="0"/>
                <a:cs typeface="Times New Roman" pitchFamily="18" charset="0"/>
              </a:rPr>
              <a:t>або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Військово-повітряну</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академію</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С.Корольов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вибрав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аеромеханічний</a:t>
            </a:r>
            <a:r>
              <a:rPr lang="ru-RU" sz="1800" dirty="0" smtClean="0">
                <a:solidFill>
                  <a:schemeClr val="bg1"/>
                </a:solidFill>
                <a:latin typeface="Times New Roman" pitchFamily="18" charset="0"/>
                <a:cs typeface="Times New Roman" pitchFamily="18" charset="0"/>
              </a:rPr>
              <a:t> факультет МВТУ </a:t>
            </a:r>
            <a:r>
              <a:rPr lang="ru-RU" sz="1800" dirty="0" err="1" smtClean="0">
                <a:solidFill>
                  <a:schemeClr val="bg1"/>
                </a:solidFill>
                <a:latin typeface="Times New Roman" pitchFamily="18" charset="0"/>
                <a:cs typeface="Times New Roman" pitchFamily="18" charset="0"/>
              </a:rPr>
              <a:t>ім</a:t>
            </a:r>
            <a:r>
              <a:rPr lang="ru-RU" sz="1800" dirty="0" smtClean="0">
                <a:solidFill>
                  <a:schemeClr val="bg1"/>
                </a:solidFill>
                <a:latin typeface="Times New Roman" pitchFamily="18" charset="0"/>
                <a:cs typeface="Times New Roman" pitchFamily="18" charset="0"/>
              </a:rPr>
              <a:t>. М. Баумана (</a:t>
            </a:r>
            <a:r>
              <a:rPr lang="ru-RU" sz="1800" dirty="0" err="1" smtClean="0">
                <a:solidFill>
                  <a:schemeClr val="bg1"/>
                </a:solidFill>
                <a:latin typeface="Times New Roman" pitchFamily="18" charset="0"/>
                <a:cs typeface="Times New Roman" pitchFamily="18" charset="0"/>
              </a:rPr>
              <a:t>згодом</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цей</a:t>
            </a:r>
            <a:r>
              <a:rPr lang="ru-RU" sz="1800" dirty="0" smtClean="0">
                <a:solidFill>
                  <a:schemeClr val="bg1"/>
                </a:solidFill>
                <a:latin typeface="Times New Roman" pitchFamily="18" charset="0"/>
                <a:cs typeface="Times New Roman" pitchFamily="18" charset="0"/>
              </a:rPr>
              <a:t> факультет </a:t>
            </a:r>
            <a:r>
              <a:rPr lang="ru-RU" sz="1800" dirty="0" err="1" smtClean="0">
                <a:solidFill>
                  <a:schemeClr val="bg1"/>
                </a:solidFill>
                <a:latin typeface="Times New Roman" pitchFamily="18" charset="0"/>
                <a:cs typeface="Times New Roman" pitchFamily="18" charset="0"/>
              </a:rPr>
              <a:t>виокремився</a:t>
            </a:r>
            <a:r>
              <a:rPr lang="ru-RU" sz="1800" dirty="0" smtClean="0">
                <a:solidFill>
                  <a:schemeClr val="bg1"/>
                </a:solidFill>
                <a:latin typeface="Times New Roman" pitchFamily="18" charset="0"/>
                <a:cs typeface="Times New Roman" pitchFamily="18" charset="0"/>
              </a:rPr>
              <a:t> в </a:t>
            </a:r>
            <a:r>
              <a:rPr lang="ru-RU" sz="1800" dirty="0" err="1" smtClean="0">
                <a:solidFill>
                  <a:schemeClr val="bg1"/>
                </a:solidFill>
                <a:latin typeface="Times New Roman" pitchFamily="18" charset="0"/>
                <a:cs typeface="Times New Roman" pitchFamily="18" charset="0"/>
              </a:rPr>
              <a:t>самостійний</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авіа-інститут</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Спеціальність</a:t>
            </a:r>
            <a:r>
              <a:rPr lang="ru-RU" sz="1800" dirty="0" smtClean="0">
                <a:solidFill>
                  <a:schemeClr val="bg1"/>
                </a:solidFill>
                <a:latin typeface="Times New Roman" pitchFamily="18" charset="0"/>
                <a:cs typeface="Times New Roman" pitchFamily="18" charset="0"/>
              </a:rPr>
              <a:t> — </a:t>
            </a:r>
            <a:r>
              <a:rPr lang="ru-RU" sz="1800" dirty="0" err="1" smtClean="0">
                <a:solidFill>
                  <a:schemeClr val="bg1"/>
                </a:solidFill>
                <a:latin typeface="Times New Roman" pitchFamily="18" charset="0"/>
                <a:cs typeface="Times New Roman" pitchFamily="18" charset="0"/>
              </a:rPr>
              <a:t>літакобудування</a:t>
            </a:r>
            <a:r>
              <a:rPr lang="ru-RU" sz="1800" dirty="0" smtClean="0">
                <a:solidFill>
                  <a:schemeClr val="bg1"/>
                </a:solidFill>
                <a:latin typeface="Times New Roman" pitchFamily="18" charset="0"/>
                <a:cs typeface="Times New Roman" pitchFamily="18" charset="0"/>
              </a:rPr>
              <a:t>.</a:t>
            </a:r>
            <a:endParaRPr lang="ru-RU" sz="1800" dirty="0">
              <a:solidFill>
                <a:schemeClr val="bg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03648" y="5105400"/>
            <a:ext cx="6400800" cy="1752600"/>
          </a:xfrm>
        </p:spPr>
        <p:txBody>
          <a:bodyPr/>
          <a:lstStyle/>
          <a:p>
            <a:endParaRPr lang="ru-RU" dirty="0"/>
          </a:p>
        </p:txBody>
      </p:sp>
      <p:pic>
        <p:nvPicPr>
          <p:cNvPr id="1027" name="Picture 3" descr="C:\Users\Sasha\Desktop\Новая папка\250px-SKorolow.jpg"/>
          <p:cNvPicPr>
            <a:picLocks noChangeAspect="1" noChangeArrowheads="1"/>
          </p:cNvPicPr>
          <p:nvPr/>
        </p:nvPicPr>
        <p:blipFill>
          <a:blip r:embed="rId3" cstate="print"/>
          <a:srcRect/>
          <a:stretch>
            <a:fillRect/>
          </a:stretch>
        </p:blipFill>
        <p:spPr bwMode="auto">
          <a:xfrm>
            <a:off x="2843808" y="4077072"/>
            <a:ext cx="1728192" cy="2613026"/>
          </a:xfrm>
          <a:prstGeom prst="rect">
            <a:avLst/>
          </a:prstGeom>
          <a:ln>
            <a:noFill/>
          </a:ln>
          <a:effectLst>
            <a:outerShdw blurRad="292100" dist="139700" dir="2700000" algn="tl" rotWithShape="0">
              <a:srgbClr val="333333">
                <a:alpha val="65000"/>
              </a:srgbClr>
            </a:outerShdw>
          </a:effectLst>
        </p:spPr>
      </p:pic>
      <p:pic>
        <p:nvPicPr>
          <p:cNvPr id="1028" name="Picture 4" descr="C:\Users\Sasha\Desktop\Новая папка\Sergey_Korolyov.jpg"/>
          <p:cNvPicPr>
            <a:picLocks noChangeAspect="1" noChangeArrowheads="1"/>
          </p:cNvPicPr>
          <p:nvPr/>
        </p:nvPicPr>
        <p:blipFill>
          <a:blip r:embed="rId4" cstate="print"/>
          <a:srcRect/>
          <a:stretch>
            <a:fillRect/>
          </a:stretch>
        </p:blipFill>
        <p:spPr bwMode="auto">
          <a:xfrm>
            <a:off x="4847940" y="4077072"/>
            <a:ext cx="1578657" cy="258505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asha\Desktop\Новая папка\51663.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67544" y="116632"/>
            <a:ext cx="8229600" cy="3298378"/>
          </a:xfrm>
        </p:spPr>
        <p:txBody>
          <a:bodyPr>
            <a:noAutofit/>
          </a:bodyPr>
          <a:lstStyle/>
          <a:p>
            <a:pPr algn="just"/>
            <a:r>
              <a:rPr lang="ru-RU" sz="1600" dirty="0" smtClean="0">
                <a:solidFill>
                  <a:schemeClr val="bg1"/>
                </a:solidFill>
                <a:latin typeface="Times New Roman" pitchFamily="18" charset="0"/>
                <a:cs typeface="Times New Roman" pitchFamily="18" charset="0"/>
              </a:rPr>
              <a:t>Роки </a:t>
            </a:r>
            <a:r>
              <a:rPr lang="ru-RU" sz="1600" dirty="0" err="1" smtClean="0">
                <a:solidFill>
                  <a:schemeClr val="bg1"/>
                </a:solidFill>
                <a:latin typeface="Times New Roman" pitchFamily="18" charset="0"/>
                <a:cs typeface="Times New Roman" pitchFamily="18" charset="0"/>
              </a:rPr>
              <a:t>навчання</a:t>
            </a:r>
            <a:r>
              <a:rPr lang="ru-RU" sz="1600" dirty="0" smtClean="0">
                <a:solidFill>
                  <a:schemeClr val="bg1"/>
                </a:solidFill>
                <a:latin typeface="Times New Roman" pitchFamily="18" charset="0"/>
                <a:cs typeface="Times New Roman" pitchFamily="18" charset="0"/>
              </a:rPr>
              <a:t> в МВТУ </a:t>
            </a:r>
            <a:r>
              <a:rPr lang="ru-RU" sz="1600" dirty="0" err="1" smtClean="0">
                <a:solidFill>
                  <a:schemeClr val="bg1"/>
                </a:solidFill>
                <a:latin typeface="Times New Roman" pitchFamily="18" charset="0"/>
                <a:cs typeface="Times New Roman" pitchFamily="18" charset="0"/>
              </a:rPr>
              <a:t>Сергій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Корольов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поєднував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із</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роботою</a:t>
            </a:r>
            <a:r>
              <a:rPr lang="ru-RU" sz="1600" dirty="0" smtClean="0">
                <a:solidFill>
                  <a:schemeClr val="bg1"/>
                </a:solidFill>
                <a:latin typeface="Times New Roman" pitchFamily="18" charset="0"/>
                <a:cs typeface="Times New Roman" pitchFamily="18" charset="0"/>
              </a:rPr>
              <a:t> на заводах </a:t>
            </a:r>
            <a:r>
              <a:rPr lang="ru-RU" sz="1600" dirty="0" err="1" smtClean="0">
                <a:solidFill>
                  <a:schemeClr val="bg1"/>
                </a:solidFill>
                <a:latin typeface="Times New Roman" pitchFamily="18" charset="0"/>
                <a:cs typeface="Times New Roman" pitchFamily="18" charset="0"/>
              </a:rPr>
              <a:t>авіаційної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промисловості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Із</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техніка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він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виріс</a:t>
            </a:r>
            <a:r>
              <a:rPr lang="ru-RU" sz="1600" dirty="0" smtClean="0">
                <a:solidFill>
                  <a:schemeClr val="bg1"/>
                </a:solidFill>
                <a:latin typeface="Times New Roman" pitchFamily="18" charset="0"/>
                <a:cs typeface="Times New Roman" pitchFamily="18" charset="0"/>
              </a:rPr>
              <a:t> до </a:t>
            </a:r>
            <a:r>
              <a:rPr lang="ru-RU" sz="1600" dirty="0" err="1" smtClean="0">
                <a:solidFill>
                  <a:schemeClr val="bg1"/>
                </a:solidFill>
                <a:latin typeface="Times New Roman" pitchFamily="18" charset="0"/>
                <a:cs typeface="Times New Roman" pitchFamily="18" charset="0"/>
              </a:rPr>
              <a:t>інженера-конструктора</a:t>
            </a:r>
            <a:r>
              <a:rPr lang="ru-RU" sz="1600" dirty="0" smtClean="0">
                <a:solidFill>
                  <a:schemeClr val="bg1"/>
                </a:solidFill>
                <a:latin typeface="Times New Roman" pitchFamily="18" charset="0"/>
                <a:cs typeface="Times New Roman" pitchFamily="18" charset="0"/>
              </a:rPr>
              <a:t>.</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Восени</a:t>
            </a:r>
            <a:r>
              <a:rPr lang="ru-RU" sz="1600" dirty="0" smtClean="0">
                <a:solidFill>
                  <a:schemeClr val="bg1"/>
                </a:solidFill>
                <a:latin typeface="Times New Roman" pitchFamily="18" charset="0"/>
                <a:cs typeface="Times New Roman" pitchFamily="18" charset="0"/>
              </a:rPr>
              <a:t> 1929 року на VI </a:t>
            </a:r>
            <a:r>
              <a:rPr lang="ru-RU" sz="1600" dirty="0" err="1" smtClean="0">
                <a:solidFill>
                  <a:schemeClr val="bg1"/>
                </a:solidFill>
                <a:latin typeface="Times New Roman" pitchFamily="18" charset="0"/>
                <a:cs typeface="Times New Roman" pitchFamily="18" charset="0"/>
              </a:rPr>
              <a:t>всесоюзних</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планерних</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змаганнях</a:t>
            </a:r>
            <a:r>
              <a:rPr lang="ru-RU" sz="1600" dirty="0" smtClean="0">
                <a:solidFill>
                  <a:schemeClr val="bg1"/>
                </a:solidFill>
                <a:latin typeface="Times New Roman" pitchFamily="18" charset="0"/>
                <a:cs typeface="Times New Roman" pitchFamily="18" charset="0"/>
              </a:rPr>
              <a:t> у </a:t>
            </a:r>
            <a:r>
              <a:rPr lang="ru-RU" sz="1600" dirty="0" err="1" smtClean="0">
                <a:solidFill>
                  <a:schemeClr val="bg1"/>
                </a:solidFill>
                <a:latin typeface="Times New Roman" pitchFamily="18" charset="0"/>
                <a:cs typeface="Times New Roman" pitchFamily="18" charset="0"/>
              </a:rPr>
              <a:t>Криму</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вперше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було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продемонстровано</a:t>
            </a:r>
            <a:r>
              <a:rPr lang="ru-RU" sz="1600" dirty="0" smtClean="0">
                <a:solidFill>
                  <a:schemeClr val="bg1"/>
                </a:solidFill>
                <a:latin typeface="Times New Roman" pitchFamily="18" charset="0"/>
                <a:cs typeface="Times New Roman" pitchFamily="18" charset="0"/>
              </a:rPr>
              <a:t> планер </a:t>
            </a:r>
            <a:r>
              <a:rPr lang="ru-RU" sz="1600" dirty="0" err="1" smtClean="0">
                <a:solidFill>
                  <a:schemeClr val="bg1"/>
                </a:solidFill>
                <a:latin typeface="Times New Roman" pitchFamily="18" charset="0"/>
                <a:cs typeface="Times New Roman" pitchFamily="18" charset="0"/>
              </a:rPr>
              <a:t>конструкції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двох</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Сергіїв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Корольова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Іллюшина</a:t>
            </a:r>
            <a:r>
              <a:rPr lang="ru-RU" sz="1600" dirty="0" smtClean="0">
                <a:solidFill>
                  <a:schemeClr val="bg1"/>
                </a:solidFill>
                <a:latin typeface="Times New Roman" pitchFamily="18" charset="0"/>
                <a:cs typeface="Times New Roman" pitchFamily="18" charset="0"/>
              </a:rPr>
              <a:t>, названий ними на честь </a:t>
            </a:r>
            <a:r>
              <a:rPr lang="ru-RU" sz="1600" dirty="0" err="1" smtClean="0">
                <a:solidFill>
                  <a:schemeClr val="bg1"/>
                </a:solidFill>
                <a:latin typeface="Times New Roman" pitchFamily="18" charset="0"/>
                <a:cs typeface="Times New Roman" pitchFamily="18" charset="0"/>
              </a:rPr>
              <a:t>місця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проведення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польотів</a:t>
            </a:r>
            <a:r>
              <a:rPr lang="ru-RU" sz="1600" dirty="0" smtClean="0">
                <a:solidFill>
                  <a:schemeClr val="bg1"/>
                </a:solidFill>
                <a:latin typeface="Times New Roman" pitchFamily="18" charset="0"/>
                <a:cs typeface="Times New Roman" pitchFamily="18" charset="0"/>
              </a:rPr>
              <a:t> «Коктебель». </a:t>
            </a:r>
            <a:r>
              <a:rPr lang="ru-RU" sz="1600" dirty="0" err="1" smtClean="0">
                <a:solidFill>
                  <a:schemeClr val="bg1"/>
                </a:solidFill>
                <a:latin typeface="Times New Roman" pitchFamily="18" charset="0"/>
                <a:cs typeface="Times New Roman" pitchFamily="18" charset="0"/>
              </a:rPr>
              <a:t>Випробував</a:t>
            </a:r>
            <a:r>
              <a:rPr lang="ru-RU" sz="1600" dirty="0" smtClean="0">
                <a:solidFill>
                  <a:schemeClr val="bg1"/>
                </a:solidFill>
                <a:latin typeface="Times New Roman" pitchFamily="18" charset="0"/>
                <a:cs typeface="Times New Roman" pitchFamily="18" charset="0"/>
              </a:rPr>
              <a:t> планер </a:t>
            </a:r>
            <a:r>
              <a:rPr lang="ru-RU" sz="1600" dirty="0" err="1" smtClean="0">
                <a:solidFill>
                  <a:schemeClr val="bg1"/>
                </a:solidFill>
                <a:latin typeface="Times New Roman" pitchFamily="18" charset="0"/>
                <a:cs typeface="Times New Roman" pitchFamily="18" charset="0"/>
              </a:rPr>
              <a:t>К.Арцеулов</a:t>
            </a:r>
            <a:r>
              <a:rPr lang="ru-RU" sz="1600" dirty="0" smtClean="0">
                <a:solidFill>
                  <a:schemeClr val="bg1"/>
                </a:solidFill>
                <a:latin typeface="Times New Roman" pitchFamily="18" charset="0"/>
                <a:cs typeface="Times New Roman" pitchFamily="18" charset="0"/>
              </a:rPr>
              <a:t>. 15 </a:t>
            </a:r>
            <a:r>
              <a:rPr lang="ru-RU" sz="1600" dirty="0" err="1" smtClean="0">
                <a:solidFill>
                  <a:schemeClr val="bg1"/>
                </a:solidFill>
                <a:latin typeface="Times New Roman" pitchFamily="18" charset="0"/>
                <a:cs typeface="Times New Roman" pitchFamily="18" charset="0"/>
              </a:rPr>
              <a:t>жовтня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підніме</a:t>
            </a:r>
            <a:r>
              <a:rPr lang="ru-RU" sz="1600" dirty="0" smtClean="0">
                <a:solidFill>
                  <a:schemeClr val="bg1"/>
                </a:solidFill>
                <a:latin typeface="Times New Roman" pitchFamily="18" charset="0"/>
                <a:cs typeface="Times New Roman" pitchFamily="18" charset="0"/>
              </a:rPr>
              <a:t> «Коктебель» у небо </a:t>
            </a:r>
            <a:r>
              <a:rPr lang="ru-RU" sz="1600" dirty="0" err="1" smtClean="0">
                <a:solidFill>
                  <a:schemeClr val="bg1"/>
                </a:solidFill>
                <a:latin typeface="Times New Roman" pitchFamily="18" charset="0"/>
                <a:cs typeface="Times New Roman" pitchFamily="18" charset="0"/>
              </a:rPr>
              <a:t>й</a:t>
            </a:r>
            <a:r>
              <a:rPr lang="ru-RU" sz="1600" dirty="0" smtClean="0">
                <a:solidFill>
                  <a:schemeClr val="bg1"/>
                </a:solidFill>
                <a:latin typeface="Times New Roman" pitchFamily="18" charset="0"/>
                <a:cs typeface="Times New Roman" pitchFamily="18" charset="0"/>
              </a:rPr>
              <a:t> сам </a:t>
            </a:r>
            <a:r>
              <a:rPr lang="ru-RU" sz="1600" dirty="0" err="1" smtClean="0">
                <a:solidFill>
                  <a:schemeClr val="bg1"/>
                </a:solidFill>
                <a:latin typeface="Times New Roman" pitchFamily="18" charset="0"/>
                <a:cs typeface="Times New Roman" pitchFamily="18" charset="0"/>
              </a:rPr>
              <a:t>Корольов</a:t>
            </a:r>
            <a:r>
              <a:rPr lang="ru-RU" sz="1600" dirty="0" smtClean="0">
                <a:solidFill>
                  <a:schemeClr val="bg1"/>
                </a:solidFill>
                <a:latin typeface="Times New Roman" pitchFamily="18" charset="0"/>
                <a:cs typeface="Times New Roman" pitchFamily="18" charset="0"/>
              </a:rPr>
              <a:t>.</a:t>
            </a:r>
            <a:r>
              <a:rPr lang="ru-RU" sz="1600" dirty="0" smtClean="0">
                <a:solidFill>
                  <a:schemeClr val="bg1"/>
                </a:solidFill>
                <a:latin typeface="Times New Roman" pitchFamily="18" charset="0"/>
                <a:cs typeface="Times New Roman" pitchFamily="18" charset="0"/>
              </a:rPr>
              <a:t> У </a:t>
            </a:r>
            <a:r>
              <a:rPr lang="ru-RU" sz="1600" dirty="0" err="1" smtClean="0">
                <a:solidFill>
                  <a:schemeClr val="bg1"/>
                </a:solidFill>
                <a:latin typeface="Times New Roman" pitchFamily="18" charset="0"/>
                <a:cs typeface="Times New Roman" pitchFamily="18" charset="0"/>
              </a:rPr>
              <a:t>жовтні</a:t>
            </a:r>
            <a:r>
              <a:rPr lang="ru-RU" sz="1600" dirty="0" smtClean="0">
                <a:solidFill>
                  <a:schemeClr val="bg1"/>
                </a:solidFill>
                <a:latin typeface="Times New Roman" pitchFamily="18" charset="0"/>
                <a:cs typeface="Times New Roman" pitchFamily="18" charset="0"/>
              </a:rPr>
              <a:t> 1930-го, </a:t>
            </a:r>
            <a:r>
              <a:rPr lang="ru-RU" sz="1600" dirty="0" err="1" smtClean="0">
                <a:solidFill>
                  <a:schemeClr val="bg1"/>
                </a:solidFill>
                <a:latin typeface="Times New Roman" pitchFamily="18" charset="0"/>
                <a:cs typeface="Times New Roman" pitchFamily="18" charset="0"/>
              </a:rPr>
              <a:t>Корольов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виступає</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новим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своїм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дітищем</a:t>
            </a:r>
            <a:r>
              <a:rPr lang="ru-RU" sz="1600" dirty="0" smtClean="0">
                <a:solidFill>
                  <a:schemeClr val="bg1"/>
                </a:solidFill>
                <a:latin typeface="Times New Roman" pitchFamily="18" charset="0"/>
                <a:cs typeface="Times New Roman" pitchFamily="18" charset="0"/>
              </a:rPr>
              <a:t> — планером "СК-3 «</a:t>
            </a:r>
            <a:r>
              <a:rPr lang="ru-RU" sz="1600" dirty="0" err="1" smtClean="0">
                <a:solidFill>
                  <a:schemeClr val="bg1"/>
                </a:solidFill>
                <a:latin typeface="Times New Roman" pitchFamily="18" charset="0"/>
                <a:cs typeface="Times New Roman" pitchFamily="18" charset="0"/>
              </a:rPr>
              <a:t>Червона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зірка</a:t>
            </a:r>
            <a:r>
              <a:rPr lang="ru-RU" sz="1600" dirty="0" smtClean="0">
                <a:solidFill>
                  <a:schemeClr val="bg1"/>
                </a:solidFill>
                <a:latin typeface="Times New Roman" pitchFamily="18" charset="0"/>
                <a:cs typeface="Times New Roman" pitchFamily="18" charset="0"/>
              </a:rPr>
              <a:t>».  Тим часом </a:t>
            </a:r>
            <a:r>
              <a:rPr lang="ru-RU" sz="1600" dirty="0" err="1" smtClean="0">
                <a:solidFill>
                  <a:schemeClr val="bg1"/>
                </a:solidFill>
                <a:latin typeface="Times New Roman" pitchFamily="18" charset="0"/>
                <a:cs typeface="Times New Roman" pitchFamily="18" charset="0"/>
              </a:rPr>
              <a:t>Корольов</a:t>
            </a:r>
            <a:r>
              <a:rPr lang="ru-RU" sz="1600" dirty="0" smtClean="0">
                <a:solidFill>
                  <a:schemeClr val="bg1"/>
                </a:solidFill>
                <a:latin typeface="Times New Roman" pitchFamily="18" charset="0"/>
                <a:cs typeface="Times New Roman" pitchFamily="18" charset="0"/>
              </a:rPr>
              <a:t> практично </a:t>
            </a:r>
            <a:r>
              <a:rPr lang="ru-RU" sz="1600" dirty="0" err="1" smtClean="0">
                <a:solidFill>
                  <a:schemeClr val="bg1"/>
                </a:solidFill>
                <a:latin typeface="Times New Roman" pitchFamily="18" charset="0"/>
                <a:cs typeface="Times New Roman" pitchFamily="18" charset="0"/>
              </a:rPr>
              <a:t>переконався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що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гвинтова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авіація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вичерпала</a:t>
            </a:r>
            <a:r>
              <a:rPr lang="ru-RU" sz="1600" dirty="0" smtClean="0">
                <a:solidFill>
                  <a:schemeClr val="bg1"/>
                </a:solidFill>
                <a:latin typeface="Times New Roman" pitchFamily="18" charset="0"/>
                <a:cs typeface="Times New Roman" pitchFamily="18" charset="0"/>
              </a:rPr>
              <a:t> себе. 1931 року в </a:t>
            </a:r>
            <a:r>
              <a:rPr lang="ru-RU" sz="1600" dirty="0" err="1" smtClean="0">
                <a:solidFill>
                  <a:schemeClr val="bg1"/>
                </a:solidFill>
                <a:latin typeface="Times New Roman" pitchFamily="18" charset="0"/>
                <a:cs typeface="Times New Roman" pitchFamily="18" charset="0"/>
              </a:rPr>
              <a:t>Москві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Ленінграді</a:t>
            </a:r>
            <a:r>
              <a:rPr lang="ru-RU" sz="1600" dirty="0" smtClean="0">
                <a:solidFill>
                  <a:schemeClr val="bg1"/>
                </a:solidFill>
                <a:latin typeface="Times New Roman" pitchFamily="18" charset="0"/>
                <a:cs typeface="Times New Roman" pitchFamily="18" charset="0"/>
              </a:rPr>
              <a:t> при </a:t>
            </a:r>
            <a:r>
              <a:rPr lang="ru-RU" sz="1600" dirty="0" err="1" smtClean="0">
                <a:solidFill>
                  <a:schemeClr val="bg1"/>
                </a:solidFill>
                <a:latin typeface="Times New Roman" pitchFamily="18" charset="0"/>
                <a:cs typeface="Times New Roman" pitchFamily="18" charset="0"/>
              </a:rPr>
              <a:t>Тсоавіахімі</a:t>
            </a:r>
            <a:r>
              <a:rPr lang="ru-RU" sz="1600" dirty="0" smtClean="0">
                <a:solidFill>
                  <a:schemeClr val="bg1"/>
                </a:solidFill>
                <a:latin typeface="Times New Roman" pitchFamily="18" charset="0"/>
                <a:cs typeface="Times New Roman" pitchFamily="18" charset="0"/>
              </a:rPr>
              <a:t> створено </a:t>
            </a:r>
            <a:r>
              <a:rPr lang="ru-RU" sz="1600" dirty="0" err="1" smtClean="0">
                <a:solidFill>
                  <a:schemeClr val="bg1"/>
                </a:solidFill>
                <a:latin typeface="Times New Roman" pitchFamily="18" charset="0"/>
                <a:cs typeface="Times New Roman" pitchFamily="18" charset="0"/>
              </a:rPr>
              <a:t>Групи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вивчення</a:t>
            </a:r>
            <a:r>
              <a:rPr lang="ru-RU" sz="1600" dirty="0" smtClean="0">
                <a:solidFill>
                  <a:schemeClr val="bg1"/>
                </a:solidFill>
                <a:latin typeface="Times New Roman" pitchFamily="18" charset="0"/>
                <a:cs typeface="Times New Roman" pitchFamily="18" charset="0"/>
              </a:rPr>
              <a:t> ракетного </a:t>
            </a:r>
            <a:r>
              <a:rPr lang="ru-RU" sz="1600" dirty="0" err="1" smtClean="0">
                <a:solidFill>
                  <a:schemeClr val="bg1"/>
                </a:solidFill>
                <a:latin typeface="Times New Roman" pitchFamily="18" charset="0"/>
                <a:cs typeface="Times New Roman" pitchFamily="18" charset="0"/>
              </a:rPr>
              <a:t>руху</a:t>
            </a:r>
            <a:r>
              <a:rPr lang="ru-RU" sz="1600" dirty="0" smtClean="0">
                <a:solidFill>
                  <a:schemeClr val="bg1"/>
                </a:solidFill>
                <a:latin typeface="Times New Roman" pitchFamily="18" charset="0"/>
                <a:cs typeface="Times New Roman" pitchFamily="18" charset="0"/>
              </a:rPr>
              <a:t> (ГВРР) </a:t>
            </a:r>
            <a:r>
              <a:rPr lang="ru-RU" sz="1600" dirty="0" smtClean="0">
                <a:solidFill>
                  <a:schemeClr val="bg1"/>
                </a:solidFill>
                <a:latin typeface="Times New Roman" pitchFamily="18" charset="0"/>
                <a:cs typeface="Times New Roman" pitchFamily="18" charset="0"/>
              </a:rPr>
              <a:t>.</a:t>
            </a:r>
            <a:r>
              <a:rPr lang="ru-RU" sz="1600" dirty="0" smtClean="0">
                <a:solidFill>
                  <a:schemeClr val="bg1"/>
                </a:solidFill>
                <a:latin typeface="Times New Roman" pitchFamily="18" charset="0"/>
                <a:cs typeface="Times New Roman" pitchFamily="18" charset="0"/>
              </a:rPr>
              <a:t> У </a:t>
            </a:r>
            <a:r>
              <a:rPr lang="ru-RU" sz="1600" dirty="0" err="1" smtClean="0">
                <a:solidFill>
                  <a:schemeClr val="bg1"/>
                </a:solidFill>
                <a:latin typeface="Times New Roman" pitchFamily="18" charset="0"/>
                <a:cs typeface="Times New Roman" pitchFamily="18" charset="0"/>
              </a:rPr>
              <a:t>липні</a:t>
            </a:r>
            <a:r>
              <a:rPr lang="ru-RU" sz="1600" dirty="0" smtClean="0">
                <a:solidFill>
                  <a:schemeClr val="bg1"/>
                </a:solidFill>
                <a:latin typeface="Times New Roman" pitchFamily="18" charset="0"/>
                <a:cs typeface="Times New Roman" pitchFamily="18" charset="0"/>
              </a:rPr>
              <a:t> 1932 року (у 25 </a:t>
            </a:r>
            <a:r>
              <a:rPr lang="ru-RU" sz="1600" dirty="0" err="1" smtClean="0">
                <a:solidFill>
                  <a:schemeClr val="bg1"/>
                </a:solidFill>
                <a:latin typeface="Times New Roman" pitchFamily="18" charset="0"/>
                <a:cs typeface="Times New Roman" pitchFamily="18" charset="0"/>
              </a:rPr>
              <a:t>років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його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призначають</a:t>
            </a:r>
            <a:r>
              <a:rPr lang="ru-RU" sz="1600" dirty="0" smtClean="0">
                <a:solidFill>
                  <a:schemeClr val="bg1"/>
                </a:solidFill>
                <a:latin typeface="Times New Roman" pitchFamily="18" charset="0"/>
                <a:cs typeface="Times New Roman" pitchFamily="18" charset="0"/>
              </a:rPr>
              <a:t> начальником ГВРР на </a:t>
            </a:r>
            <a:r>
              <a:rPr lang="ru-RU" sz="1600" dirty="0" err="1" smtClean="0">
                <a:solidFill>
                  <a:schemeClr val="bg1"/>
                </a:solidFill>
                <a:latin typeface="Times New Roman" pitchFamily="18" charset="0"/>
                <a:cs typeface="Times New Roman" pitchFamily="18" charset="0"/>
              </a:rPr>
              <a:t>громадських</a:t>
            </a:r>
            <a:r>
              <a:rPr lang="ru-RU" sz="1600" dirty="0" smtClean="0">
                <a:solidFill>
                  <a:schemeClr val="bg1"/>
                </a:solidFill>
                <a:latin typeface="Times New Roman" pitchFamily="18" charset="0"/>
                <a:cs typeface="Times New Roman" pitchFamily="18" charset="0"/>
              </a:rPr>
              <a:t> засадах</a:t>
            </a:r>
            <a:r>
              <a:rPr lang="ru-RU" sz="1600" dirty="0" smtClean="0">
                <a:solidFill>
                  <a:schemeClr val="bg1"/>
                </a:solidFill>
                <a:latin typeface="Times New Roman" pitchFamily="18" charset="0"/>
                <a:cs typeface="Times New Roman" pitchFamily="18" charset="0"/>
              </a:rPr>
              <a:t>.</a:t>
            </a:r>
            <a:r>
              <a:rPr lang="ru-RU" sz="1600" dirty="0" smtClean="0">
                <a:solidFill>
                  <a:schemeClr val="bg1"/>
                </a:solidFill>
                <a:latin typeface="Times New Roman" pitchFamily="18" charset="0"/>
                <a:cs typeface="Times New Roman" pitchFamily="18" charset="0"/>
              </a:rPr>
              <a:t> Для </a:t>
            </a:r>
            <a:r>
              <a:rPr lang="ru-RU" sz="1600" dirty="0" err="1" smtClean="0">
                <a:solidFill>
                  <a:schemeClr val="bg1"/>
                </a:solidFill>
                <a:latin typeface="Times New Roman" pitchFamily="18" charset="0"/>
                <a:cs typeface="Times New Roman" pitchFamily="18" charset="0"/>
              </a:rPr>
              <a:t>розширення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досліджень</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зусиль</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однієї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лабораторії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було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замало</a:t>
            </a:r>
            <a:r>
              <a:rPr lang="ru-RU" sz="1600" dirty="0" smtClean="0">
                <a:solidFill>
                  <a:schemeClr val="bg1"/>
                </a:solidFill>
                <a:latin typeface="Times New Roman" pitchFamily="18" charset="0"/>
                <a:cs typeface="Times New Roman" pitchFamily="18" charset="0"/>
              </a:rPr>
              <a:t>. 2 </a:t>
            </a:r>
            <a:r>
              <a:rPr lang="ru-RU" sz="1600" dirty="0" err="1" smtClean="0">
                <a:solidFill>
                  <a:schemeClr val="bg1"/>
                </a:solidFill>
                <a:latin typeface="Times New Roman" pitchFamily="18" charset="0"/>
                <a:cs typeface="Times New Roman" pitchFamily="18" charset="0"/>
              </a:rPr>
              <a:t>вересня</a:t>
            </a:r>
            <a:r>
              <a:rPr lang="ru-RU" sz="1600" dirty="0" smtClean="0">
                <a:solidFill>
                  <a:schemeClr val="bg1"/>
                </a:solidFill>
                <a:latin typeface="Times New Roman" pitchFamily="18" charset="0"/>
                <a:cs typeface="Times New Roman" pitchFamily="18" charset="0"/>
              </a:rPr>
              <a:t> 1933 року у </a:t>
            </a:r>
            <a:r>
              <a:rPr lang="ru-RU" sz="1600" dirty="0" err="1" smtClean="0">
                <a:solidFill>
                  <a:schemeClr val="bg1"/>
                </a:solidFill>
                <a:latin typeface="Times New Roman" pitchFamily="18" charset="0"/>
                <a:cs typeface="Times New Roman" pitchFamily="18" charset="0"/>
              </a:rPr>
              <a:t>Москві</a:t>
            </a:r>
            <a:r>
              <a:rPr lang="ru-RU" sz="1600" dirty="0" smtClean="0">
                <a:solidFill>
                  <a:schemeClr val="bg1"/>
                </a:solidFill>
                <a:latin typeface="Times New Roman" pitchFamily="18" charset="0"/>
                <a:cs typeface="Times New Roman" pitchFamily="18" charset="0"/>
              </a:rPr>
              <a:t> на </a:t>
            </a:r>
            <a:r>
              <a:rPr lang="ru-RU" sz="1600" dirty="0" err="1" smtClean="0">
                <a:solidFill>
                  <a:schemeClr val="bg1"/>
                </a:solidFill>
                <a:latin typeface="Times New Roman" pitchFamily="18" charset="0"/>
                <a:cs typeface="Times New Roman" pitchFamily="18" charset="0"/>
              </a:rPr>
              <a:t>базі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МосГВРР</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газодинамічної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лабораторі</a:t>
            </a:r>
            <a:r>
              <a:rPr lang="ru-RU" sz="1600" dirty="0" smtClean="0">
                <a:solidFill>
                  <a:schemeClr val="bg1"/>
                </a:solidFill>
                <a:latin typeface="Times New Roman" pitchFamily="18" charset="0"/>
                <a:cs typeface="Times New Roman" pitchFamily="18" charset="0"/>
              </a:rPr>
              <a:t> (ГДЛ) </a:t>
            </a:r>
            <a:r>
              <a:rPr lang="ru-RU" sz="1600" dirty="0" err="1" smtClean="0">
                <a:solidFill>
                  <a:schemeClr val="bg1"/>
                </a:solidFill>
                <a:latin typeface="Times New Roman" pitchFamily="18" charset="0"/>
                <a:cs typeface="Times New Roman" pitchFamily="18" charset="0"/>
              </a:rPr>
              <a:t>було</a:t>
            </a:r>
            <a:r>
              <a:rPr lang="ru-RU" sz="1600" dirty="0" smtClean="0">
                <a:solidFill>
                  <a:schemeClr val="bg1"/>
                </a:solidFill>
                <a:latin typeface="Times New Roman" pitchFamily="18" charset="0"/>
                <a:cs typeface="Times New Roman" pitchFamily="18" charset="0"/>
              </a:rPr>
              <a:t> сформовано </a:t>
            </a:r>
            <a:r>
              <a:rPr lang="ru-RU" sz="1600" dirty="0" err="1" smtClean="0">
                <a:solidFill>
                  <a:schemeClr val="bg1"/>
                </a:solidFill>
                <a:latin typeface="Times New Roman" pitchFamily="18" charset="0"/>
                <a:cs typeface="Times New Roman" pitchFamily="18" charset="0"/>
              </a:rPr>
              <a:t>Реактивний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науково-дослідний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інститут</a:t>
            </a:r>
            <a:r>
              <a:rPr lang="ru-RU" sz="1600" dirty="0" smtClean="0">
                <a:solidFill>
                  <a:schemeClr val="bg1"/>
                </a:solidFill>
                <a:latin typeface="Times New Roman" pitchFamily="18" charset="0"/>
                <a:cs typeface="Times New Roman" pitchFamily="18" charset="0"/>
              </a:rPr>
              <a:t> (РНДІ), </a:t>
            </a:r>
            <a:r>
              <a:rPr lang="ru-RU" sz="1600" dirty="0" err="1" smtClean="0">
                <a:solidFill>
                  <a:schemeClr val="bg1"/>
                </a:solidFill>
                <a:latin typeface="Times New Roman" pitchFamily="18" charset="0"/>
                <a:cs typeface="Times New Roman" pitchFamily="18" charset="0"/>
              </a:rPr>
              <a:t>Корольова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було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призначено</a:t>
            </a:r>
            <a:r>
              <a:rPr lang="ru-RU" sz="1600" dirty="0" smtClean="0">
                <a:solidFill>
                  <a:schemeClr val="bg1"/>
                </a:solidFill>
                <a:latin typeface="Times New Roman" pitchFamily="18" charset="0"/>
                <a:cs typeface="Times New Roman" pitchFamily="18" charset="0"/>
              </a:rPr>
              <a:t> заступником начальника. </a:t>
            </a:r>
            <a:r>
              <a:rPr lang="ru-RU" sz="1600" dirty="0" err="1" smtClean="0">
                <a:solidFill>
                  <a:schemeClr val="bg1"/>
                </a:solidFill>
                <a:latin typeface="Times New Roman" pitchFamily="18" charset="0"/>
                <a:cs typeface="Times New Roman" pitchFamily="18" charset="0"/>
              </a:rPr>
              <a:t>Згодом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Сергій</a:t>
            </a:r>
            <a:r>
              <a:rPr lang="ru-RU" sz="1600" dirty="0" smtClean="0">
                <a:solidFill>
                  <a:schemeClr val="bg1"/>
                </a:solidFill>
                <a:latin typeface="Times New Roman" pitchFamily="18" charset="0"/>
                <a:cs typeface="Times New Roman" pitchFamily="18" charset="0"/>
              </a:rPr>
              <a:t> Павлович </a:t>
            </a:r>
            <a:r>
              <a:rPr lang="ru-RU" sz="1600" dirty="0" err="1" smtClean="0">
                <a:solidFill>
                  <a:schemeClr val="bg1"/>
                </a:solidFill>
                <a:latin typeface="Times New Roman" pitchFamily="18" charset="0"/>
                <a:cs typeface="Times New Roman" pitchFamily="18" charset="0"/>
              </a:rPr>
              <a:t>очолив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провідний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відділ</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крилатих</a:t>
            </a:r>
            <a:r>
              <a:rPr lang="ru-RU" sz="1600" dirty="0" smtClean="0">
                <a:solidFill>
                  <a:schemeClr val="bg1"/>
                </a:solidFill>
                <a:latin typeface="Times New Roman" pitchFamily="18" charset="0"/>
                <a:cs typeface="Times New Roman" pitchFamily="18" charset="0"/>
              </a:rPr>
              <a:t> ракет, а в 1937 </a:t>
            </a:r>
            <a:r>
              <a:rPr lang="ru-RU" sz="1600" dirty="0" err="1" smtClean="0">
                <a:solidFill>
                  <a:schemeClr val="bg1"/>
                </a:solidFill>
                <a:latin typeface="Times New Roman" pitchFamily="18" charset="0"/>
                <a:cs typeface="Times New Roman" pitchFamily="18" charset="0"/>
              </a:rPr>
              <a:t>році</a:t>
            </a:r>
            <a:r>
              <a:rPr lang="ru-RU" sz="1600" dirty="0" smtClean="0">
                <a:solidFill>
                  <a:schemeClr val="bg1"/>
                </a:solidFill>
                <a:latin typeface="Times New Roman" pitchFamily="18" charset="0"/>
                <a:cs typeface="Times New Roman" pitchFamily="18" charset="0"/>
              </a:rPr>
              <a:t> став начальником </a:t>
            </a:r>
            <a:r>
              <a:rPr lang="ru-RU" sz="1600" dirty="0" err="1" smtClean="0">
                <a:solidFill>
                  <a:schemeClr val="bg1"/>
                </a:solidFill>
                <a:latin typeface="Times New Roman" pitchFamily="18" charset="0"/>
                <a:cs typeface="Times New Roman" pitchFamily="18" charset="0"/>
              </a:rPr>
              <a:t>групи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ракетних</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апаратів</a:t>
            </a:r>
            <a:r>
              <a:rPr lang="ru-RU" sz="1600" dirty="0" smtClean="0">
                <a:solidFill>
                  <a:schemeClr val="bg1"/>
                </a:solidFill>
                <a:latin typeface="Times New Roman" pitchFamily="18" charset="0"/>
                <a:cs typeface="Times New Roman" pitchFamily="18" charset="0"/>
              </a:rPr>
              <a:t>.</a:t>
            </a:r>
            <a:endParaRPr lang="ru-RU" sz="1600" dirty="0">
              <a:solidFill>
                <a:schemeClr val="bg1"/>
              </a:solidFill>
              <a:latin typeface="Times New Roman" pitchFamily="18" charset="0"/>
              <a:cs typeface="Times New Roman" pitchFamily="18" charset="0"/>
            </a:endParaRPr>
          </a:p>
        </p:txBody>
      </p:sp>
      <p:sp>
        <p:nvSpPr>
          <p:cNvPr id="3" name="Содержимое 2"/>
          <p:cNvSpPr>
            <a:spLocks noGrp="1"/>
          </p:cNvSpPr>
          <p:nvPr>
            <p:ph idx="1"/>
          </p:nvPr>
        </p:nvSpPr>
        <p:spPr>
          <a:xfrm>
            <a:off x="1259632" y="4088829"/>
            <a:ext cx="6923112" cy="2769171"/>
          </a:xfrm>
        </p:spPr>
        <p:txBody>
          <a:bodyPr/>
          <a:lstStyle/>
          <a:p>
            <a:endParaRPr lang="ru-RU" dirty="0"/>
          </a:p>
        </p:txBody>
      </p:sp>
      <p:pic>
        <p:nvPicPr>
          <p:cNvPr id="2051" name="Picture 3" descr="C:\Users\Sasha\Desktop\Новая папка\Korolyov_in_cockpit.jpg"/>
          <p:cNvPicPr>
            <a:picLocks noChangeAspect="1" noChangeArrowheads="1"/>
          </p:cNvPicPr>
          <p:nvPr/>
        </p:nvPicPr>
        <p:blipFill>
          <a:blip r:embed="rId3" cstate="print"/>
          <a:srcRect/>
          <a:stretch>
            <a:fillRect/>
          </a:stretch>
        </p:blipFill>
        <p:spPr bwMode="auto">
          <a:xfrm>
            <a:off x="539552" y="3501008"/>
            <a:ext cx="4076375" cy="3212976"/>
          </a:xfrm>
          <a:prstGeom prst="rect">
            <a:avLst/>
          </a:prstGeom>
          <a:ln>
            <a:noFill/>
          </a:ln>
          <a:effectLst>
            <a:outerShdw blurRad="292100" dist="139700" dir="2700000" algn="tl" rotWithShape="0">
              <a:srgbClr val="333333">
                <a:alpha val="65000"/>
              </a:srgbClr>
            </a:outerShdw>
          </a:effectLst>
        </p:spPr>
      </p:pic>
      <p:pic>
        <p:nvPicPr>
          <p:cNvPr id="2052" name="Picture 4" descr="C:\Users\Sasha\Desktop\Новая папка\062714_2058_7.jpg"/>
          <p:cNvPicPr>
            <a:picLocks noChangeAspect="1" noChangeArrowheads="1"/>
          </p:cNvPicPr>
          <p:nvPr/>
        </p:nvPicPr>
        <p:blipFill>
          <a:blip r:embed="rId4" cstate="print"/>
          <a:srcRect/>
          <a:stretch>
            <a:fillRect/>
          </a:stretch>
        </p:blipFill>
        <p:spPr bwMode="auto">
          <a:xfrm>
            <a:off x="6372200" y="3573016"/>
            <a:ext cx="2088232" cy="304897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Sasha\Desktop\Новая папка\51663.jpg"/>
          <p:cNvPicPr>
            <a:picLocks noChangeAspect="1" noChangeArrowheads="1"/>
          </p:cNvPicPr>
          <p:nvPr/>
        </p:nvPicPr>
        <p:blipFill>
          <a:blip r:embed="rId2" cstate="print"/>
          <a:srcRect/>
          <a:stretch>
            <a:fillRect/>
          </a:stretch>
        </p:blipFill>
        <p:spPr bwMode="auto">
          <a:xfrm>
            <a:off x="0" y="0"/>
            <a:ext cx="9177528" cy="6858000"/>
          </a:xfrm>
          <a:prstGeom prst="rect">
            <a:avLst/>
          </a:prstGeom>
          <a:noFill/>
        </p:spPr>
      </p:pic>
      <p:sp>
        <p:nvSpPr>
          <p:cNvPr id="2" name="Заголовок 1"/>
          <p:cNvSpPr>
            <a:spLocks noGrp="1"/>
          </p:cNvSpPr>
          <p:nvPr>
            <p:ph type="title"/>
          </p:nvPr>
        </p:nvSpPr>
        <p:spPr>
          <a:xfrm>
            <a:off x="467544" y="0"/>
            <a:ext cx="8280920" cy="3960440"/>
          </a:xfrm>
        </p:spPr>
        <p:txBody>
          <a:bodyPr>
            <a:normAutofit fontScale="90000"/>
          </a:bodyPr>
          <a:lstStyle/>
          <a:p>
            <a:pPr algn="just"/>
            <a:r>
              <a:rPr lang="ru-RU" sz="1800" dirty="0" smtClean="0">
                <a:solidFill>
                  <a:schemeClr val="bg1"/>
                </a:solidFill>
                <a:latin typeface="Times New Roman" pitchFamily="18" charset="0"/>
                <a:cs typeface="Times New Roman" pitchFamily="18" charset="0"/>
              </a:rPr>
              <a:t>27 </a:t>
            </a:r>
            <a:r>
              <a:rPr lang="ru-RU" sz="1800" dirty="0" err="1" smtClean="0">
                <a:solidFill>
                  <a:schemeClr val="bg1"/>
                </a:solidFill>
                <a:latin typeface="Times New Roman" pitchFamily="18" charset="0"/>
                <a:cs typeface="Times New Roman" pitchFamily="18" charset="0"/>
              </a:rPr>
              <a:t>червня</a:t>
            </a:r>
            <a:r>
              <a:rPr lang="ru-RU" sz="1800" dirty="0" smtClean="0">
                <a:solidFill>
                  <a:schemeClr val="bg1"/>
                </a:solidFill>
                <a:latin typeface="Times New Roman" pitchFamily="18" charset="0"/>
                <a:cs typeface="Times New Roman" pitchFamily="18" charset="0"/>
              </a:rPr>
              <a:t> 1938 р. у </a:t>
            </a:r>
            <a:r>
              <a:rPr lang="ru-RU" sz="1800" dirty="0" err="1" smtClean="0">
                <a:solidFill>
                  <a:schemeClr val="bg1"/>
                </a:solidFill>
                <a:latin typeface="Times New Roman" pitchFamily="18" charset="0"/>
                <a:cs typeface="Times New Roman" pitchFamily="18" charset="0"/>
              </a:rPr>
              <a:t>біографії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Корольова</a:t>
            </a:r>
            <a:r>
              <a:rPr lang="ru-RU" sz="1800" dirty="0" smtClean="0">
                <a:solidFill>
                  <a:schemeClr val="bg1"/>
                </a:solidFill>
                <a:latin typeface="Times New Roman" pitchFamily="18" charset="0"/>
                <a:cs typeface="Times New Roman" pitchFamily="18" charset="0"/>
              </a:rPr>
              <a:t> — </a:t>
            </a:r>
            <a:r>
              <a:rPr lang="ru-RU" sz="1800" dirty="0" err="1" smtClean="0">
                <a:solidFill>
                  <a:schemeClr val="bg1"/>
                </a:solidFill>
                <a:latin typeface="Times New Roman" pitchFamily="18" charset="0"/>
                <a:cs typeface="Times New Roman" pitchFamily="18" charset="0"/>
              </a:rPr>
              <a:t>чорний</a:t>
            </a:r>
            <a:r>
              <a:rPr lang="ru-RU" sz="1800" dirty="0" smtClean="0">
                <a:solidFill>
                  <a:schemeClr val="bg1"/>
                </a:solidFill>
                <a:latin typeface="Times New Roman" pitchFamily="18" charset="0"/>
                <a:cs typeface="Times New Roman" pitchFamily="18" charset="0"/>
              </a:rPr>
              <a:t> день. </a:t>
            </a:r>
            <a:r>
              <a:rPr lang="ru-RU" sz="1800" dirty="0" err="1" smtClean="0">
                <a:solidFill>
                  <a:schemeClr val="bg1"/>
                </a:solidFill>
                <a:latin typeface="Times New Roman" pitchFamily="18" charset="0"/>
                <a:cs typeface="Times New Roman" pitchFamily="18" charset="0"/>
              </a:rPr>
              <a:t>Арешт</a:t>
            </a:r>
            <a:r>
              <a:rPr lang="ru-RU" sz="1800" dirty="0" smtClean="0">
                <a:solidFill>
                  <a:schemeClr val="bg1"/>
                </a:solidFill>
                <a:latin typeface="Times New Roman" pitchFamily="18" charset="0"/>
                <a:cs typeface="Times New Roman" pitchFamily="18" charset="0"/>
              </a:rPr>
              <a:t>. 27 </a:t>
            </a:r>
            <a:r>
              <a:rPr lang="ru-RU" sz="1800" dirty="0" err="1" smtClean="0">
                <a:solidFill>
                  <a:schemeClr val="bg1"/>
                </a:solidFill>
                <a:latin typeface="Times New Roman" pitchFamily="18" charset="0"/>
                <a:cs typeface="Times New Roman" pitchFamily="18" charset="0"/>
              </a:rPr>
              <a:t>вересня</a:t>
            </a:r>
            <a:r>
              <a:rPr lang="ru-RU" sz="1800" dirty="0" smtClean="0">
                <a:solidFill>
                  <a:schemeClr val="bg1"/>
                </a:solidFill>
                <a:latin typeface="Times New Roman" pitchFamily="18" charset="0"/>
                <a:cs typeface="Times New Roman" pitchFamily="18" charset="0"/>
              </a:rPr>
              <a:t> — </a:t>
            </a:r>
            <a:r>
              <a:rPr lang="ru-RU" sz="1800" dirty="0" err="1" smtClean="0">
                <a:solidFill>
                  <a:schemeClr val="bg1"/>
                </a:solidFill>
                <a:latin typeface="Times New Roman" pitchFamily="18" charset="0"/>
                <a:cs typeface="Times New Roman" pitchFamily="18" charset="0"/>
              </a:rPr>
              <a:t>закрите</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судове</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засідання</a:t>
            </a:r>
            <a:r>
              <a:rPr lang="ru-RU" sz="1800" dirty="0" smtClean="0">
                <a:solidFill>
                  <a:schemeClr val="bg1"/>
                </a:solidFill>
                <a:latin typeface="Times New Roman" pitchFamily="18" charset="0"/>
                <a:cs typeface="Times New Roman" pitchFamily="18" charset="0"/>
              </a:rPr>
              <a:t>. І </a:t>
            </a:r>
            <a:r>
              <a:rPr lang="ru-RU" sz="1800" dirty="0" err="1" smtClean="0">
                <a:solidFill>
                  <a:schemeClr val="bg1"/>
                </a:solidFill>
                <a:latin typeface="Times New Roman" pitchFamily="18" charset="0"/>
                <a:cs typeface="Times New Roman" pitchFamily="18" charset="0"/>
              </a:rPr>
              <a:t>вирок</a:t>
            </a:r>
            <a:r>
              <a:rPr lang="ru-RU" sz="1800" dirty="0" smtClean="0">
                <a:solidFill>
                  <a:schemeClr val="bg1"/>
                </a:solidFill>
                <a:latin typeface="Times New Roman" pitchFamily="18" charset="0"/>
                <a:cs typeface="Times New Roman" pitchFamily="18" charset="0"/>
              </a:rPr>
              <a:t>: десять </a:t>
            </a:r>
            <a:r>
              <a:rPr lang="ru-RU" sz="1800" dirty="0" err="1" smtClean="0">
                <a:solidFill>
                  <a:schemeClr val="bg1"/>
                </a:solidFill>
                <a:latin typeface="Times New Roman" pitchFamily="18" charset="0"/>
                <a:cs typeface="Times New Roman" pitchFamily="18" charset="0"/>
              </a:rPr>
              <a:t>років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виправно-трудових</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таборів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із</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позбавленням</a:t>
            </a:r>
            <a:r>
              <a:rPr lang="ru-RU" sz="1800" dirty="0" smtClean="0">
                <a:solidFill>
                  <a:schemeClr val="bg1"/>
                </a:solidFill>
                <a:latin typeface="Times New Roman" pitchFamily="18" charset="0"/>
                <a:cs typeface="Times New Roman" pitchFamily="18" charset="0"/>
              </a:rPr>
              <a:t> прав на </a:t>
            </a:r>
            <a:r>
              <a:rPr lang="ru-RU" sz="1800" dirty="0" err="1" smtClean="0">
                <a:solidFill>
                  <a:schemeClr val="bg1"/>
                </a:solidFill>
                <a:latin typeface="Times New Roman" pitchFamily="18" charset="0"/>
                <a:cs typeface="Times New Roman" pitchFamily="18" charset="0"/>
              </a:rPr>
              <a:t>п'ять</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років</a:t>
            </a:r>
            <a:r>
              <a:rPr lang="ru-RU" sz="1800" dirty="0" smtClean="0">
                <a:solidFill>
                  <a:schemeClr val="bg1"/>
                </a:solidFill>
                <a:latin typeface="Times New Roman" pitchFamily="18" charset="0"/>
                <a:cs typeface="Times New Roman" pitchFamily="18" charset="0"/>
              </a:rPr>
              <a:t> та </a:t>
            </a:r>
            <a:r>
              <a:rPr lang="ru-RU" sz="1800" dirty="0" err="1" smtClean="0">
                <a:solidFill>
                  <a:schemeClr val="bg1"/>
                </a:solidFill>
                <a:latin typeface="Times New Roman" pitchFamily="18" charset="0"/>
                <a:cs typeface="Times New Roman" pitchFamily="18" charset="0"/>
              </a:rPr>
              <a:t>конфіскаці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Корольов</a:t>
            </a:r>
            <a:r>
              <a:rPr lang="ru-RU" sz="1800" dirty="0" smtClean="0">
                <a:solidFill>
                  <a:schemeClr val="bg1"/>
                </a:solidFill>
                <a:latin typeface="Times New Roman" pitchFamily="18" charset="0"/>
                <a:cs typeface="Times New Roman" pitchFamily="18" charset="0"/>
              </a:rPr>
              <a:t> не </a:t>
            </a:r>
            <a:r>
              <a:rPr lang="ru-RU" sz="1800" dirty="0" err="1" smtClean="0">
                <a:solidFill>
                  <a:schemeClr val="bg1"/>
                </a:solidFill>
                <a:latin typeface="Times New Roman" pitchFamily="18" charset="0"/>
                <a:cs typeface="Times New Roman" pitchFamily="18" charset="0"/>
              </a:rPr>
              <a:t>здавався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Він</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звертається</a:t>
            </a:r>
            <a:r>
              <a:rPr lang="ru-RU" sz="1800" dirty="0" smtClean="0">
                <a:solidFill>
                  <a:schemeClr val="bg1"/>
                </a:solidFill>
                <a:latin typeface="Times New Roman" pitchFamily="18" charset="0"/>
                <a:cs typeface="Times New Roman" pitchFamily="18" charset="0"/>
              </a:rPr>
              <a:t> до </a:t>
            </a:r>
            <a:r>
              <a:rPr lang="ru-RU" sz="1800" dirty="0" err="1" smtClean="0">
                <a:solidFill>
                  <a:schemeClr val="bg1"/>
                </a:solidFill>
                <a:latin typeface="Times New Roman" pitchFamily="18" charset="0"/>
                <a:cs typeface="Times New Roman" pitchFamily="18" charset="0"/>
              </a:rPr>
              <a:t>верховної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прокуратури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особисто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до</a:t>
            </a:r>
            <a:r>
              <a:rPr lang="ru-RU" sz="1800" dirty="0" smtClean="0">
                <a:solidFill>
                  <a:schemeClr val="bg1"/>
                </a:solidFill>
                <a:latin typeface="Times New Roman" pitchFamily="18" charset="0"/>
                <a:cs typeface="Times New Roman" pitchFamily="18" charset="0"/>
              </a:rPr>
              <a:t> Й. </a:t>
            </a:r>
            <a:r>
              <a:rPr lang="ru-RU" sz="1800" dirty="0" err="1" smtClean="0">
                <a:solidFill>
                  <a:schemeClr val="bg1"/>
                </a:solidFill>
                <a:latin typeface="Times New Roman" pitchFamily="18" charset="0"/>
                <a:cs typeface="Times New Roman" pitchFamily="18" charset="0"/>
              </a:rPr>
              <a:t>Сталіна</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проханням</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переглянути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його</a:t>
            </a:r>
            <a:r>
              <a:rPr lang="ru-RU" sz="1800" dirty="0" smtClean="0">
                <a:solidFill>
                  <a:schemeClr val="bg1"/>
                </a:solidFill>
                <a:latin typeface="Times New Roman" pitchFamily="18" charset="0"/>
                <a:cs typeface="Times New Roman" pitchFamily="18" charset="0"/>
              </a:rPr>
              <a:t> справу. 2 </a:t>
            </a:r>
            <a:r>
              <a:rPr lang="ru-RU" sz="1800" dirty="0" err="1" smtClean="0">
                <a:solidFill>
                  <a:schemeClr val="bg1"/>
                </a:solidFill>
                <a:latin typeface="Times New Roman" pitchFamily="18" charset="0"/>
                <a:cs typeface="Times New Roman" pitchFamily="18" charset="0"/>
              </a:rPr>
              <a:t>березня</a:t>
            </a:r>
            <a:r>
              <a:rPr lang="ru-RU" sz="1800" dirty="0" smtClean="0">
                <a:solidFill>
                  <a:schemeClr val="bg1"/>
                </a:solidFill>
                <a:latin typeface="Times New Roman" pitchFamily="18" charset="0"/>
                <a:cs typeface="Times New Roman" pitchFamily="18" charset="0"/>
              </a:rPr>
              <a:t> 1940 року </a:t>
            </a:r>
            <a:r>
              <a:rPr lang="ru-RU" sz="1800" dirty="0" err="1" smtClean="0">
                <a:solidFill>
                  <a:schemeClr val="bg1"/>
                </a:solidFill>
                <a:latin typeface="Times New Roman" pitchFamily="18" charset="0"/>
                <a:cs typeface="Times New Roman" pitchFamily="18" charset="0"/>
              </a:rPr>
              <a:t>Сергія</a:t>
            </a:r>
            <a:r>
              <a:rPr lang="ru-RU" sz="1800" dirty="0" smtClean="0">
                <a:solidFill>
                  <a:schemeClr val="bg1"/>
                </a:solidFill>
                <a:latin typeface="Times New Roman" pitchFamily="18" charset="0"/>
                <a:cs typeface="Times New Roman" pitchFamily="18" charset="0"/>
              </a:rPr>
              <a:t> Павловича </a:t>
            </a:r>
            <a:r>
              <a:rPr lang="ru-RU" sz="1800" dirty="0" err="1" smtClean="0">
                <a:solidFill>
                  <a:schemeClr val="bg1"/>
                </a:solidFill>
                <a:latin typeface="Times New Roman" pitchFamily="18" charset="0"/>
                <a:cs typeface="Times New Roman" pitchFamily="18" charset="0"/>
              </a:rPr>
              <a:t>етапують</a:t>
            </a:r>
            <a:r>
              <a:rPr lang="ru-RU" sz="1800" dirty="0" smtClean="0">
                <a:solidFill>
                  <a:schemeClr val="bg1"/>
                </a:solidFill>
                <a:latin typeface="Times New Roman" pitchFamily="18" charset="0"/>
                <a:cs typeface="Times New Roman" pitchFamily="18" charset="0"/>
              </a:rPr>
              <a:t> до </a:t>
            </a:r>
            <a:r>
              <a:rPr lang="ru-RU" sz="1800" dirty="0" err="1" smtClean="0">
                <a:solidFill>
                  <a:schemeClr val="bg1"/>
                </a:solidFill>
                <a:latin typeface="Times New Roman" pitchFamily="18" charset="0"/>
                <a:cs typeface="Times New Roman" pitchFamily="18" charset="0"/>
              </a:rPr>
              <a:t>Москви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й</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запроторюють</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до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Бутирської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в'язниці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Чотири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місяці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нестерпного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очікування</a:t>
            </a:r>
            <a:r>
              <a:rPr lang="ru-RU" sz="1800" dirty="0" smtClean="0">
                <a:solidFill>
                  <a:schemeClr val="bg1"/>
                </a:solidFill>
                <a:latin typeface="Times New Roman" pitchFamily="18" charset="0"/>
                <a:cs typeface="Times New Roman" pitchFamily="18" charset="0"/>
              </a:rPr>
              <a:t> в </a:t>
            </a:r>
            <a:r>
              <a:rPr lang="ru-RU" sz="1800" dirty="0" err="1" smtClean="0">
                <a:solidFill>
                  <a:schemeClr val="bg1"/>
                </a:solidFill>
                <a:latin typeface="Times New Roman" pitchFamily="18" charset="0"/>
                <a:cs typeface="Times New Roman" pitchFamily="18" charset="0"/>
              </a:rPr>
              <a:t>надії</a:t>
            </a:r>
            <a:r>
              <a:rPr lang="ru-RU" sz="1800" dirty="0" smtClean="0">
                <a:solidFill>
                  <a:schemeClr val="bg1"/>
                </a:solidFill>
                <a:latin typeface="Times New Roman" pitchFamily="18" charset="0"/>
                <a:cs typeface="Times New Roman" pitchFamily="18" charset="0"/>
              </a:rPr>
              <a:t> на </a:t>
            </a:r>
            <a:r>
              <a:rPr lang="ru-RU" sz="1800" dirty="0" err="1" smtClean="0">
                <a:solidFill>
                  <a:schemeClr val="bg1"/>
                </a:solidFill>
                <a:latin typeface="Times New Roman" pitchFamily="18" charset="0"/>
                <a:cs typeface="Times New Roman" pitchFamily="18" charset="0"/>
              </a:rPr>
              <a:t>краще</a:t>
            </a:r>
            <a:r>
              <a:rPr lang="ru-RU" sz="1800" dirty="0" smtClean="0">
                <a:solidFill>
                  <a:schemeClr val="bg1"/>
                </a:solidFill>
                <a:latin typeface="Times New Roman" pitchFamily="18" charset="0"/>
                <a:cs typeface="Times New Roman" pitchFamily="18" charset="0"/>
              </a:rPr>
              <a:t> — </a:t>
            </a:r>
            <a:r>
              <a:rPr lang="ru-RU" sz="1800" dirty="0" err="1" smtClean="0">
                <a:solidFill>
                  <a:schemeClr val="bg1"/>
                </a:solidFill>
                <a:latin typeface="Times New Roman" pitchFamily="18" charset="0"/>
                <a:cs typeface="Times New Roman" pitchFamily="18" charset="0"/>
              </a:rPr>
              <a:t>і</a:t>
            </a:r>
            <a:r>
              <a:rPr lang="ru-RU" sz="1800" dirty="0" smtClean="0">
                <a:solidFill>
                  <a:schemeClr val="bg1"/>
                </a:solidFill>
                <a:latin typeface="Times New Roman" pitchFamily="18" charset="0"/>
                <a:cs typeface="Times New Roman" pitchFamily="18" charset="0"/>
              </a:rPr>
              <a:t> 10 </a:t>
            </a:r>
            <a:r>
              <a:rPr lang="ru-RU" sz="1800" dirty="0" err="1" smtClean="0">
                <a:solidFill>
                  <a:schemeClr val="bg1"/>
                </a:solidFill>
                <a:latin typeface="Times New Roman" pitchFamily="18" charset="0"/>
                <a:cs typeface="Times New Roman" pitchFamily="18" charset="0"/>
              </a:rPr>
              <a:t>липня</a:t>
            </a:r>
            <a:r>
              <a:rPr lang="ru-RU" sz="1800" dirty="0" smtClean="0">
                <a:solidFill>
                  <a:schemeClr val="bg1"/>
                </a:solidFill>
                <a:latin typeface="Times New Roman" pitchFamily="18" charset="0"/>
                <a:cs typeface="Times New Roman" pitchFamily="18" charset="0"/>
              </a:rPr>
              <a:t> 1940-го </a:t>
            </a:r>
            <a:r>
              <a:rPr lang="ru-RU" sz="1800" dirty="0" err="1" smtClean="0">
                <a:solidFill>
                  <a:schemeClr val="bg1"/>
                </a:solidFill>
                <a:latin typeface="Times New Roman" pitchFamily="18" charset="0"/>
                <a:cs typeface="Times New Roman" pitchFamily="18" charset="0"/>
              </a:rPr>
              <a:t>особлива</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нарада</a:t>
            </a:r>
            <a:r>
              <a:rPr lang="ru-RU" sz="1800" dirty="0" smtClean="0">
                <a:solidFill>
                  <a:schemeClr val="bg1"/>
                </a:solidFill>
                <a:latin typeface="Times New Roman" pitchFamily="18" charset="0"/>
                <a:cs typeface="Times New Roman" pitchFamily="18" charset="0"/>
              </a:rPr>
              <a:t> при НКВС </a:t>
            </a:r>
            <a:r>
              <a:rPr lang="ru-RU" sz="1800" dirty="0" err="1" smtClean="0">
                <a:solidFill>
                  <a:schemeClr val="bg1"/>
                </a:solidFill>
                <a:latin typeface="Times New Roman" pitchFamily="18" charset="0"/>
                <a:cs typeface="Times New Roman" pitchFamily="18" charset="0"/>
              </a:rPr>
              <a:t>під</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головуванням</a:t>
            </a:r>
            <a:r>
              <a:rPr lang="ru-RU" sz="1800" dirty="0" smtClean="0">
                <a:solidFill>
                  <a:schemeClr val="bg1"/>
                </a:solidFill>
                <a:latin typeface="Times New Roman" pitchFamily="18" charset="0"/>
                <a:cs typeface="Times New Roman" pitchFamily="18" charset="0"/>
              </a:rPr>
              <a:t> Л. </a:t>
            </a:r>
            <a:r>
              <a:rPr lang="ru-RU" sz="1800" dirty="0" err="1" smtClean="0">
                <a:solidFill>
                  <a:schemeClr val="bg1"/>
                </a:solidFill>
                <a:latin typeface="Times New Roman" pitchFamily="18" charset="0"/>
                <a:cs typeface="Times New Roman" pitchFamily="18" charset="0"/>
              </a:rPr>
              <a:t>Берії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визначає</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йому</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термін</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вісім</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років</a:t>
            </a:r>
            <a:r>
              <a:rPr lang="ru-RU" sz="1800" dirty="0" smtClean="0">
                <a:solidFill>
                  <a:schemeClr val="bg1"/>
                </a:solidFill>
                <a:latin typeface="Times New Roman" pitchFamily="18" charset="0"/>
                <a:cs typeface="Times New Roman" pitchFamily="18" charset="0"/>
              </a:rPr>
              <a:t> тих самих </a:t>
            </a:r>
            <a:r>
              <a:rPr lang="ru-RU" sz="1800" dirty="0" err="1" smtClean="0">
                <a:solidFill>
                  <a:schemeClr val="bg1"/>
                </a:solidFill>
                <a:latin typeface="Times New Roman" pitchFamily="18" charset="0"/>
                <a:cs typeface="Times New Roman" pitchFamily="18" charset="0"/>
              </a:rPr>
              <a:t>виправно-трудових</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таборів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єю</a:t>
            </a:r>
            <a:r>
              <a:rPr lang="ru-RU" sz="1800" dirty="0" smtClean="0">
                <a:solidFill>
                  <a:schemeClr val="bg1"/>
                </a:solidFill>
                <a:latin typeface="Times New Roman" pitchFamily="18" charset="0"/>
                <a:cs typeface="Times New Roman" pitchFamily="18" charset="0"/>
              </a:rPr>
              <a:t> майна. </a:t>
            </a:r>
            <a:r>
              <a:rPr lang="ru-RU" sz="1800" dirty="0" err="1" smtClean="0">
                <a:solidFill>
                  <a:schemeClr val="bg1"/>
                </a:solidFill>
                <a:latin typeface="Times New Roman" pitchFamily="18" charset="0"/>
                <a:cs typeface="Times New Roman" pitchFamily="18" charset="0"/>
              </a:rPr>
              <a:t>Місце</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покарання</a:t>
            </a:r>
            <a:r>
              <a:rPr lang="ru-RU" sz="1800" dirty="0" smtClean="0">
                <a:solidFill>
                  <a:schemeClr val="bg1"/>
                </a:solidFill>
                <a:latin typeface="Times New Roman" pitchFamily="18" charset="0"/>
                <a:cs typeface="Times New Roman" pitchFamily="18" charset="0"/>
              </a:rPr>
              <a:t> — </a:t>
            </a:r>
            <a:r>
              <a:rPr lang="ru-RU" sz="1800" dirty="0" err="1" smtClean="0">
                <a:solidFill>
                  <a:schemeClr val="bg1"/>
                </a:solidFill>
                <a:latin typeface="Times New Roman" pitchFamily="18" charset="0"/>
                <a:cs typeface="Times New Roman" pitchFamily="18" charset="0"/>
              </a:rPr>
              <a:t>Колима</a:t>
            </a:r>
            <a:r>
              <a:rPr lang="ru-RU" sz="1800" dirty="0" smtClean="0">
                <a:solidFill>
                  <a:schemeClr val="bg1"/>
                </a:solidFill>
                <a:latin typeface="Times New Roman" pitchFamily="18" charset="0"/>
                <a:cs typeface="Times New Roman" pitchFamily="18" charset="0"/>
              </a:rPr>
              <a:t>. 13 </a:t>
            </a:r>
            <a:r>
              <a:rPr lang="ru-RU" sz="1800" dirty="0" err="1" smtClean="0">
                <a:solidFill>
                  <a:schemeClr val="bg1"/>
                </a:solidFill>
                <a:latin typeface="Times New Roman" pitchFamily="18" charset="0"/>
                <a:cs typeface="Times New Roman" pitchFamily="18" charset="0"/>
              </a:rPr>
              <a:t>липня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Корольов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удруге</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звертається</a:t>
            </a:r>
            <a:r>
              <a:rPr lang="ru-RU" sz="1800" dirty="0" smtClean="0">
                <a:solidFill>
                  <a:schemeClr val="bg1"/>
                </a:solidFill>
                <a:latin typeface="Times New Roman" pitchFamily="18" charset="0"/>
                <a:cs typeface="Times New Roman" pitchFamily="18" charset="0"/>
              </a:rPr>
              <a:t> до </a:t>
            </a:r>
            <a:r>
              <a:rPr lang="ru-RU" sz="1800" dirty="0" err="1" smtClean="0">
                <a:solidFill>
                  <a:schemeClr val="bg1"/>
                </a:solidFill>
                <a:latin typeface="Times New Roman" pitchFamily="18" charset="0"/>
                <a:cs typeface="Times New Roman" pitchFamily="18" charset="0"/>
              </a:rPr>
              <a:t>Сталіна</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Він</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пише</a:t>
            </a:r>
            <a:r>
              <a:rPr lang="ru-RU" sz="1800" dirty="0" smtClean="0">
                <a:solidFill>
                  <a:schemeClr val="bg1"/>
                </a:solidFill>
                <a:latin typeface="Times New Roman" pitchFamily="18" charset="0"/>
                <a:cs typeface="Times New Roman" pitchFamily="18" charset="0"/>
              </a:rPr>
              <a:t>: «Метою </a:t>
            </a:r>
            <a:r>
              <a:rPr lang="ru-RU" sz="1800" dirty="0" err="1" smtClean="0">
                <a:solidFill>
                  <a:schemeClr val="bg1"/>
                </a:solidFill>
                <a:latin typeface="Times New Roman" pitchFamily="18" charset="0"/>
                <a:cs typeface="Times New Roman" pitchFamily="18" charset="0"/>
              </a:rPr>
              <a:t>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мрією</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мого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життя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було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створення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вперше</a:t>
            </a:r>
            <a:r>
              <a:rPr lang="ru-RU" sz="1800" dirty="0" smtClean="0">
                <a:solidFill>
                  <a:schemeClr val="bg1"/>
                </a:solidFill>
                <a:latin typeface="Times New Roman" pitchFamily="18" charset="0"/>
                <a:cs typeface="Times New Roman" pitchFamily="18" charset="0"/>
              </a:rPr>
              <a:t> в СРСР </a:t>
            </a:r>
            <a:r>
              <a:rPr lang="ru-RU" sz="1800" dirty="0" err="1" smtClean="0">
                <a:solidFill>
                  <a:schemeClr val="bg1"/>
                </a:solidFill>
                <a:latin typeface="Times New Roman" pitchFamily="18" charset="0"/>
                <a:cs typeface="Times New Roman" pitchFamily="18" charset="0"/>
              </a:rPr>
              <a:t>такої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потужної</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зброї</a:t>
            </a:r>
            <a:r>
              <a:rPr lang="ru-RU" sz="1800" dirty="0" smtClean="0">
                <a:solidFill>
                  <a:schemeClr val="bg1"/>
                </a:solidFill>
                <a:latin typeface="Times New Roman" pitchFamily="18" charset="0"/>
                <a:cs typeface="Times New Roman" pitchFamily="18" charset="0"/>
              </a:rPr>
              <a:t>, як </a:t>
            </a:r>
            <a:r>
              <a:rPr lang="ru-RU" sz="1800" dirty="0" err="1" smtClean="0">
                <a:solidFill>
                  <a:schemeClr val="bg1"/>
                </a:solidFill>
                <a:latin typeface="Times New Roman" pitchFamily="18" charset="0"/>
                <a:cs typeface="Times New Roman" pitchFamily="18" charset="0"/>
              </a:rPr>
              <a:t>реактивні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літаки</a:t>
            </a:r>
            <a:r>
              <a:rPr lang="ru-RU" sz="1800" dirty="0" smtClean="0">
                <a:solidFill>
                  <a:schemeClr val="bg1"/>
                </a:solidFill>
                <a:latin typeface="Times New Roman" pitchFamily="18" charset="0"/>
                <a:cs typeface="Times New Roman" pitchFamily="18" charset="0"/>
              </a:rPr>
              <a:t>. Я </a:t>
            </a:r>
            <a:r>
              <a:rPr lang="ru-RU" sz="1800" dirty="0" err="1" smtClean="0">
                <a:solidFill>
                  <a:schemeClr val="bg1"/>
                </a:solidFill>
                <a:latin typeface="Times New Roman" pitchFamily="18" charset="0"/>
                <a:cs typeface="Times New Roman" pitchFamily="18" charset="0"/>
              </a:rPr>
              <a:t>можу</a:t>
            </a:r>
            <a:r>
              <a:rPr lang="ru-RU" sz="1800" dirty="0" smtClean="0">
                <a:solidFill>
                  <a:schemeClr val="bg1"/>
                </a:solidFill>
                <a:latin typeface="Times New Roman" pitchFamily="18" charset="0"/>
                <a:cs typeface="Times New Roman" pitchFamily="18" charset="0"/>
              </a:rPr>
              <a:t> довести мою </a:t>
            </a:r>
            <a:r>
              <a:rPr lang="ru-RU" sz="1800" dirty="0" err="1" smtClean="0">
                <a:solidFill>
                  <a:schemeClr val="bg1"/>
                </a:solidFill>
                <a:latin typeface="Times New Roman" pitchFamily="18" charset="0"/>
                <a:cs typeface="Times New Roman" pitchFamily="18" charset="0"/>
              </a:rPr>
              <a:t>невинність</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і</a:t>
            </a:r>
            <a:r>
              <a:rPr lang="ru-RU" sz="1800" dirty="0" smtClean="0">
                <a:solidFill>
                  <a:schemeClr val="bg1"/>
                </a:solidFill>
                <a:latin typeface="Times New Roman" pitchFamily="18" charset="0"/>
                <a:cs typeface="Times New Roman" pitchFamily="18" charset="0"/>
              </a:rPr>
              <a:t> хочу </a:t>
            </a:r>
            <a:r>
              <a:rPr lang="ru-RU" sz="1800" dirty="0" err="1" smtClean="0">
                <a:solidFill>
                  <a:schemeClr val="bg1"/>
                </a:solidFill>
                <a:latin typeface="Times New Roman" pitchFamily="18" charset="0"/>
                <a:cs typeface="Times New Roman" pitchFamily="18" charset="0"/>
              </a:rPr>
              <a:t>працювати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далі</a:t>
            </a:r>
            <a:r>
              <a:rPr lang="ru-RU" sz="1800" dirty="0" smtClean="0">
                <a:solidFill>
                  <a:schemeClr val="bg1"/>
                </a:solidFill>
                <a:latin typeface="Times New Roman" pitchFamily="18" charset="0"/>
                <a:cs typeface="Times New Roman" pitchFamily="18" charset="0"/>
              </a:rPr>
              <a:t> над </a:t>
            </a:r>
            <a:r>
              <a:rPr lang="ru-RU" sz="1800" dirty="0" err="1" smtClean="0">
                <a:solidFill>
                  <a:schemeClr val="bg1"/>
                </a:solidFill>
                <a:latin typeface="Times New Roman" pitchFamily="18" charset="0"/>
                <a:cs typeface="Times New Roman" pitchFamily="18" charset="0"/>
              </a:rPr>
              <a:t>ракетними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літаками</a:t>
            </a:r>
            <a:r>
              <a:rPr lang="ru-RU" sz="1800" dirty="0" smtClean="0">
                <a:solidFill>
                  <a:schemeClr val="bg1"/>
                </a:solidFill>
                <a:latin typeface="Times New Roman" pitchFamily="18" charset="0"/>
                <a:cs typeface="Times New Roman" pitchFamily="18" charset="0"/>
              </a:rPr>
              <a:t> для оборони СРСР». </a:t>
            </a:r>
            <a:r>
              <a:rPr lang="ru-RU" sz="1800" dirty="0" err="1" smtClean="0">
                <a:solidFill>
                  <a:schemeClr val="bg1"/>
                </a:solidFill>
                <a:latin typeface="Times New Roman" pitchFamily="18" charset="0"/>
                <a:cs typeface="Times New Roman" pitchFamily="18" charset="0"/>
              </a:rPr>
              <a:t>Його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рішучість</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наполегливість</a:t>
            </a:r>
            <a:r>
              <a:rPr lang="ru-RU" sz="1800" dirty="0" smtClean="0">
                <a:solidFill>
                  <a:schemeClr val="bg1"/>
                </a:solidFill>
                <a:latin typeface="Times New Roman" pitchFamily="18" charset="0"/>
                <a:cs typeface="Times New Roman" pitchFamily="18" charset="0"/>
              </a:rPr>
              <a:t> перемогли. У </a:t>
            </a:r>
            <a:r>
              <a:rPr lang="ru-RU" sz="1800" dirty="0" err="1" smtClean="0">
                <a:solidFill>
                  <a:schemeClr val="bg1"/>
                </a:solidFill>
                <a:latin typeface="Times New Roman" pitchFamily="18" charset="0"/>
                <a:cs typeface="Times New Roman" pitchFamily="18" charset="0"/>
              </a:rPr>
              <a:t>вересні</a:t>
            </a:r>
            <a:r>
              <a:rPr lang="ru-RU" sz="1800" dirty="0" smtClean="0">
                <a:solidFill>
                  <a:schemeClr val="bg1"/>
                </a:solidFill>
                <a:latin typeface="Times New Roman" pitchFamily="18" charset="0"/>
                <a:cs typeface="Times New Roman" pitchFamily="18" charset="0"/>
              </a:rPr>
              <a:t> 1940 року так </a:t>
            </a:r>
            <a:r>
              <a:rPr lang="ru-RU" sz="1800" dirty="0" err="1" smtClean="0">
                <a:solidFill>
                  <a:schemeClr val="bg1"/>
                </a:solidFill>
                <a:latin typeface="Times New Roman" pitchFamily="18" charset="0"/>
                <a:cs typeface="Times New Roman" pitchFamily="18" charset="0"/>
              </a:rPr>
              <a:t>звані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запобіжні</a:t>
            </a:r>
            <a:r>
              <a:rPr lang="ru-RU" sz="1800" dirty="0" smtClean="0">
                <a:solidFill>
                  <a:schemeClr val="bg1"/>
                </a:solidFill>
                <a:latin typeface="Times New Roman" pitchFamily="18" charset="0"/>
                <a:cs typeface="Times New Roman" pitchFamily="18" charset="0"/>
              </a:rPr>
              <a:t> заходи </a:t>
            </a:r>
            <a:r>
              <a:rPr lang="ru-RU" sz="1800" dirty="0" err="1" smtClean="0">
                <a:solidFill>
                  <a:schemeClr val="bg1"/>
                </a:solidFill>
                <a:latin typeface="Times New Roman" pitchFamily="18" charset="0"/>
                <a:cs typeface="Times New Roman" pitchFamily="18" charset="0"/>
              </a:rPr>
              <a:t>покарання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замінили</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відбуванням</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терміну</a:t>
            </a:r>
            <a:r>
              <a:rPr lang="ru-RU" sz="1800" dirty="0" smtClean="0">
                <a:solidFill>
                  <a:schemeClr val="bg1"/>
                </a:solidFill>
                <a:latin typeface="Times New Roman" pitchFamily="18" charset="0"/>
                <a:cs typeface="Times New Roman" pitchFamily="18" charset="0"/>
              </a:rPr>
              <a:t> в ЦКБ-29, </a:t>
            </a:r>
            <a:r>
              <a:rPr lang="ru-RU" sz="1800" dirty="0" err="1" smtClean="0">
                <a:solidFill>
                  <a:schemeClr val="bg1"/>
                </a:solidFill>
                <a:latin typeface="Times New Roman" pitchFamily="18" charset="0"/>
                <a:cs typeface="Times New Roman" pitchFamily="18" charset="0"/>
              </a:rPr>
              <a:t>яким</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керував</a:t>
            </a:r>
            <a:r>
              <a:rPr lang="ru-RU" sz="1800" dirty="0" smtClean="0">
                <a:solidFill>
                  <a:schemeClr val="bg1"/>
                </a:solidFill>
                <a:latin typeface="Times New Roman" pitchFamily="18" charset="0"/>
                <a:cs typeface="Times New Roman" pitchFamily="18" charset="0"/>
              </a:rPr>
              <a:t> «зек» А. </a:t>
            </a:r>
            <a:r>
              <a:rPr lang="ru-RU" sz="1800" dirty="0" err="1" smtClean="0">
                <a:solidFill>
                  <a:schemeClr val="bg1"/>
                </a:solidFill>
                <a:latin typeface="Times New Roman" pitchFamily="18" charset="0"/>
                <a:cs typeface="Times New Roman" pitchFamily="18" charset="0"/>
              </a:rPr>
              <a:t>Туполєв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Корольов</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був</a:t>
            </a:r>
            <a:r>
              <a:rPr lang="ru-RU" sz="1800" dirty="0" smtClean="0">
                <a:solidFill>
                  <a:schemeClr val="bg1"/>
                </a:solidFill>
                <a:latin typeface="Times New Roman" pitchFamily="18" charset="0"/>
                <a:cs typeface="Times New Roman" pitchFamily="18" charset="0"/>
              </a:rPr>
              <a:t> на </a:t>
            </a:r>
            <a:r>
              <a:rPr lang="ru-RU" sz="1800" dirty="0" err="1" smtClean="0">
                <a:solidFill>
                  <a:schemeClr val="bg1"/>
                </a:solidFill>
                <a:latin typeface="Times New Roman" pitchFamily="18" charset="0"/>
                <a:cs typeface="Times New Roman" pitchFamily="18" charset="0"/>
              </a:rPr>
              <a:t>межі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повного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фізичного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виснаження</a:t>
            </a:r>
            <a:r>
              <a:rPr lang="ru-RU" sz="1800" dirty="0" smtClean="0">
                <a:solidFill>
                  <a:schemeClr val="bg1"/>
                </a:solidFill>
                <a:latin typeface="Times New Roman" pitchFamily="18" charset="0"/>
                <a:cs typeface="Times New Roman" pitchFamily="18" charset="0"/>
              </a:rPr>
              <a:t>. 27 </a:t>
            </a:r>
            <a:r>
              <a:rPr lang="ru-RU" sz="1800" dirty="0" err="1" smtClean="0">
                <a:solidFill>
                  <a:schemeClr val="bg1"/>
                </a:solidFill>
                <a:latin typeface="Times New Roman" pitchFamily="18" charset="0"/>
                <a:cs typeface="Times New Roman" pitchFamily="18" charset="0"/>
              </a:rPr>
              <a:t>липня</a:t>
            </a:r>
            <a:r>
              <a:rPr lang="ru-RU" sz="1800" dirty="0" smtClean="0">
                <a:solidFill>
                  <a:schemeClr val="bg1"/>
                </a:solidFill>
                <a:latin typeface="Times New Roman" pitchFamily="18" charset="0"/>
                <a:cs typeface="Times New Roman" pitchFamily="18" charset="0"/>
              </a:rPr>
              <a:t> 1944 року </a:t>
            </a:r>
            <a:r>
              <a:rPr lang="ru-RU" sz="1800" dirty="0" err="1" smtClean="0">
                <a:solidFill>
                  <a:schemeClr val="bg1"/>
                </a:solidFill>
                <a:latin typeface="Times New Roman" pitchFamily="18" charset="0"/>
                <a:cs typeface="Times New Roman" pitchFamily="18" charset="0"/>
              </a:rPr>
              <a:t>президія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верховної</a:t>
            </a:r>
            <a:r>
              <a:rPr lang="ru-RU" sz="1800" dirty="0" smtClean="0">
                <a:solidFill>
                  <a:schemeClr val="bg1"/>
                </a:solidFill>
                <a:latin typeface="Times New Roman" pitchFamily="18" charset="0"/>
                <a:cs typeface="Times New Roman" pitchFamily="18" charset="0"/>
              </a:rPr>
              <a:t> ради СРСР </a:t>
            </a:r>
            <a:r>
              <a:rPr lang="ru-RU" sz="1800" dirty="0" err="1" smtClean="0">
                <a:solidFill>
                  <a:schemeClr val="bg1"/>
                </a:solidFill>
                <a:latin typeface="Times New Roman" pitchFamily="18" charset="0"/>
                <a:cs typeface="Times New Roman" pitchFamily="18" charset="0"/>
              </a:rPr>
              <a:t>приймає</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рішення</a:t>
            </a:r>
            <a:r>
              <a:rPr lang="ru-RU" sz="1800" dirty="0" smtClean="0">
                <a:solidFill>
                  <a:schemeClr val="bg1"/>
                </a:solidFill>
                <a:latin typeface="Times New Roman" pitchFamily="18" charset="0"/>
                <a:cs typeface="Times New Roman" pitchFamily="18" charset="0"/>
              </a:rPr>
              <a:t> про </a:t>
            </a:r>
            <a:r>
              <a:rPr lang="ru-RU" sz="1800" dirty="0" err="1" smtClean="0">
                <a:solidFill>
                  <a:schemeClr val="bg1"/>
                </a:solidFill>
                <a:latin typeface="Times New Roman" pitchFamily="18" charset="0"/>
                <a:cs typeface="Times New Roman" pitchFamily="18" charset="0"/>
              </a:rPr>
              <a:t>дострокове</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звільнення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Корольова</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з-під</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арешту</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і</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знімає</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з</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нього</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судимість</a:t>
            </a:r>
            <a:r>
              <a:rPr lang="ru-RU" sz="1800" dirty="0" smtClean="0">
                <a:solidFill>
                  <a:schemeClr val="bg1"/>
                </a:solidFill>
                <a:latin typeface="Times New Roman" pitchFamily="18" charset="0"/>
                <a:cs typeface="Times New Roman" pitchFamily="18" charset="0"/>
              </a:rPr>
              <a:t>. 15 </a:t>
            </a:r>
            <a:r>
              <a:rPr lang="ru-RU" sz="1800" dirty="0" err="1" smtClean="0">
                <a:solidFill>
                  <a:schemeClr val="bg1"/>
                </a:solidFill>
                <a:latin typeface="Times New Roman" pitchFamily="18" charset="0"/>
                <a:cs typeface="Times New Roman" pitchFamily="18" charset="0"/>
              </a:rPr>
              <a:t>серпня</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він</a:t>
            </a:r>
            <a:r>
              <a:rPr lang="ru-RU" sz="1800" dirty="0" smtClean="0">
                <a:solidFill>
                  <a:schemeClr val="bg1"/>
                </a:solidFill>
                <a:latin typeface="Times New Roman" pitchFamily="18" charset="0"/>
                <a:cs typeface="Times New Roman" pitchFamily="18" charset="0"/>
              </a:rPr>
              <a:t> </a:t>
            </a:r>
            <a:r>
              <a:rPr lang="ru-RU" sz="1800" dirty="0" err="1" smtClean="0">
                <a:solidFill>
                  <a:schemeClr val="bg1"/>
                </a:solidFill>
                <a:latin typeface="Times New Roman" pitchFamily="18" charset="0"/>
                <a:cs typeface="Times New Roman" pitchFamily="18" charset="0"/>
              </a:rPr>
              <a:t>одержує</a:t>
            </a:r>
            <a:r>
              <a:rPr lang="ru-RU" sz="1800" dirty="0" smtClean="0">
                <a:solidFill>
                  <a:schemeClr val="bg1"/>
                </a:solidFill>
                <a:latin typeface="Times New Roman" pitchFamily="18" charset="0"/>
                <a:cs typeface="Times New Roman" pitchFamily="18" charset="0"/>
              </a:rPr>
              <a:t> паспорт. </a:t>
            </a:r>
            <a:endParaRPr lang="ru-RU" sz="1600" dirty="0">
              <a:solidFill>
                <a:schemeClr val="bg1"/>
              </a:solidFill>
              <a:latin typeface="Times New Roman" pitchFamily="18" charset="0"/>
              <a:cs typeface="Times New Roman" pitchFamily="18" charset="0"/>
            </a:endParaRPr>
          </a:p>
        </p:txBody>
      </p:sp>
      <p:sp>
        <p:nvSpPr>
          <p:cNvPr id="3" name="Содержимое 2"/>
          <p:cNvSpPr>
            <a:spLocks noGrp="1"/>
          </p:cNvSpPr>
          <p:nvPr>
            <p:ph idx="1"/>
          </p:nvPr>
        </p:nvSpPr>
        <p:spPr>
          <a:xfrm>
            <a:off x="8460432" y="6237312"/>
            <a:ext cx="236712" cy="620688"/>
          </a:xfrm>
        </p:spPr>
        <p:txBody>
          <a:bodyPr/>
          <a:lstStyle/>
          <a:p>
            <a:pPr>
              <a:buNone/>
            </a:pPr>
            <a:endParaRPr lang="ru-RU" dirty="0"/>
          </a:p>
        </p:txBody>
      </p:sp>
      <p:pic>
        <p:nvPicPr>
          <p:cNvPr id="3075" name="Picture 3" descr="C:\Users\Sasha\Desktop\Новая папка\img4019_korolev.jpg"/>
          <p:cNvPicPr>
            <a:picLocks noChangeAspect="1" noChangeArrowheads="1"/>
          </p:cNvPicPr>
          <p:nvPr/>
        </p:nvPicPr>
        <p:blipFill>
          <a:blip r:embed="rId3" cstate="print"/>
          <a:srcRect/>
          <a:stretch>
            <a:fillRect/>
          </a:stretch>
        </p:blipFill>
        <p:spPr bwMode="auto">
          <a:xfrm>
            <a:off x="2555776" y="3717032"/>
            <a:ext cx="4688012" cy="314096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Sasha\Desktop\Новая папка\51663.jpg"/>
          <p:cNvPicPr>
            <a:picLocks noChangeAspect="1" noChangeArrowheads="1"/>
          </p:cNvPicPr>
          <p:nvPr/>
        </p:nvPicPr>
        <p:blipFill>
          <a:blip r:embed="rId2" cstate="print"/>
          <a:srcRect/>
          <a:stretch>
            <a:fillRect/>
          </a:stretch>
        </p:blipFill>
        <p:spPr bwMode="auto">
          <a:xfrm>
            <a:off x="0" y="0"/>
            <a:ext cx="9177528" cy="6858000"/>
          </a:xfrm>
          <a:prstGeom prst="rect">
            <a:avLst/>
          </a:prstGeom>
          <a:noFill/>
        </p:spPr>
      </p:pic>
      <p:sp>
        <p:nvSpPr>
          <p:cNvPr id="2" name="Заголовок 1"/>
          <p:cNvSpPr>
            <a:spLocks noGrp="1"/>
          </p:cNvSpPr>
          <p:nvPr>
            <p:ph type="title"/>
          </p:nvPr>
        </p:nvSpPr>
        <p:spPr>
          <a:xfrm>
            <a:off x="395536" y="0"/>
            <a:ext cx="8291264" cy="3816424"/>
          </a:xfrm>
        </p:spPr>
        <p:txBody>
          <a:bodyPr>
            <a:normAutofit fontScale="90000"/>
          </a:bodyPr>
          <a:lstStyle/>
          <a:p>
            <a:pPr algn="just"/>
            <a:r>
              <a:rPr lang="ru-RU" sz="1600" dirty="0" smtClean="0">
                <a:solidFill>
                  <a:schemeClr val="bg1"/>
                </a:solidFill>
                <a:latin typeface="Times New Roman" pitchFamily="18" charset="0"/>
                <a:cs typeface="Times New Roman" pitchFamily="18" charset="0"/>
              </a:rPr>
              <a:t>У 1946 </a:t>
            </a:r>
            <a:r>
              <a:rPr lang="ru-RU" sz="1600" dirty="0" err="1" smtClean="0">
                <a:solidFill>
                  <a:schemeClr val="bg1"/>
                </a:solidFill>
                <a:latin typeface="Times New Roman" pitchFamily="18" charset="0"/>
                <a:cs typeface="Times New Roman" pitchFamily="18" charset="0"/>
              </a:rPr>
              <a:t>році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Корольова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призначають</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головним</a:t>
            </a:r>
            <a:r>
              <a:rPr lang="ru-RU" sz="1600" dirty="0" smtClean="0">
                <a:solidFill>
                  <a:schemeClr val="bg1"/>
                </a:solidFill>
                <a:latin typeface="Times New Roman" pitchFamily="18" charset="0"/>
                <a:cs typeface="Times New Roman" pitchFamily="18" charset="0"/>
              </a:rPr>
              <a:t> конструктором </a:t>
            </a:r>
            <a:r>
              <a:rPr lang="ru-RU" sz="1600" dirty="0" err="1" smtClean="0">
                <a:solidFill>
                  <a:schemeClr val="bg1"/>
                </a:solidFill>
                <a:latin typeface="Times New Roman" pitchFamily="18" charset="0"/>
                <a:cs typeface="Times New Roman" pitchFamily="18" charset="0"/>
              </a:rPr>
              <a:t>балістичних</a:t>
            </a:r>
            <a:r>
              <a:rPr lang="ru-RU" sz="1600" dirty="0" smtClean="0">
                <a:solidFill>
                  <a:schemeClr val="bg1"/>
                </a:solidFill>
                <a:latin typeface="Times New Roman" pitchFamily="18" charset="0"/>
                <a:cs typeface="Times New Roman" pitchFamily="18" charset="0"/>
              </a:rPr>
              <a:t> ракет </a:t>
            </a:r>
            <a:r>
              <a:rPr lang="ru-RU" sz="1600" dirty="0" err="1" smtClean="0">
                <a:solidFill>
                  <a:schemeClr val="bg1"/>
                </a:solidFill>
                <a:latin typeface="Times New Roman" pitchFamily="18" charset="0"/>
                <a:cs typeface="Times New Roman" pitchFamily="18" charset="0"/>
              </a:rPr>
              <a:t>і</a:t>
            </a:r>
            <a:r>
              <a:rPr lang="ru-RU" sz="1600" dirty="0" smtClean="0">
                <a:solidFill>
                  <a:schemeClr val="bg1"/>
                </a:solidFill>
                <a:latin typeface="Times New Roman" pitchFamily="18" charset="0"/>
                <a:cs typeface="Times New Roman" pitchFamily="18" charset="0"/>
              </a:rPr>
              <a:t> начальником </a:t>
            </a:r>
            <a:r>
              <a:rPr lang="ru-RU" sz="1600" dirty="0" err="1" smtClean="0">
                <a:solidFill>
                  <a:schemeClr val="bg1"/>
                </a:solidFill>
                <a:latin typeface="Times New Roman" pitchFamily="18" charset="0"/>
                <a:cs typeface="Times New Roman" pitchFamily="18" charset="0"/>
              </a:rPr>
              <a:t>відділу</a:t>
            </a:r>
            <a:r>
              <a:rPr lang="ru-RU" sz="1600" dirty="0" smtClean="0">
                <a:solidFill>
                  <a:schemeClr val="bg1"/>
                </a:solidFill>
                <a:latin typeface="Times New Roman" pitchFamily="18" charset="0"/>
                <a:cs typeface="Times New Roman" pitchFamily="18" charset="0"/>
              </a:rPr>
              <a:t> НДІ-88. Десять </a:t>
            </a:r>
            <a:r>
              <a:rPr lang="ru-RU" sz="1600" dirty="0" err="1" smtClean="0">
                <a:solidFill>
                  <a:schemeClr val="bg1"/>
                </a:solidFill>
                <a:latin typeface="Times New Roman" pitchFamily="18" charset="0"/>
                <a:cs typeface="Times New Roman" pitchFamily="18" charset="0"/>
              </a:rPr>
              <a:t>років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праці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творчих</a:t>
            </a:r>
            <a:r>
              <a:rPr lang="ru-RU" sz="1600" dirty="0" smtClean="0">
                <a:solidFill>
                  <a:schemeClr val="bg1"/>
                </a:solidFill>
                <a:latin typeface="Times New Roman" pitchFamily="18" charset="0"/>
                <a:cs typeface="Times New Roman" pitchFamily="18" charset="0"/>
              </a:rPr>
              <a:t> мук, </a:t>
            </a:r>
            <a:r>
              <a:rPr lang="ru-RU" sz="1600" dirty="0" err="1" smtClean="0">
                <a:solidFill>
                  <a:schemeClr val="bg1"/>
                </a:solidFill>
                <a:latin typeface="Times New Roman" pitchFamily="18" charset="0"/>
                <a:cs typeface="Times New Roman" pitchFamily="18" charset="0"/>
              </a:rPr>
              <a:t>радісних</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звершень</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злетів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утім</a:t>
            </a:r>
            <a:r>
              <a:rPr lang="ru-RU" sz="1600" dirty="0" smtClean="0">
                <a:solidFill>
                  <a:schemeClr val="bg1"/>
                </a:solidFill>
                <a:latin typeface="Times New Roman" pitchFamily="18" charset="0"/>
                <a:cs typeface="Times New Roman" pitchFamily="18" charset="0"/>
              </a:rPr>
              <a:t>, мало кому </a:t>
            </a:r>
            <a:r>
              <a:rPr lang="ru-RU" sz="1600" dirty="0" err="1" smtClean="0">
                <a:solidFill>
                  <a:schemeClr val="bg1"/>
                </a:solidFill>
                <a:latin typeface="Times New Roman" pitchFamily="18" charset="0"/>
                <a:cs typeface="Times New Roman" pitchFamily="18" charset="0"/>
              </a:rPr>
              <a:t>відомих</a:t>
            </a:r>
            <a:r>
              <a:rPr lang="ru-RU" sz="1600" dirty="0" smtClean="0">
                <a:solidFill>
                  <a:schemeClr val="bg1"/>
                </a:solidFill>
                <a:latin typeface="Times New Roman" pitchFamily="18" charset="0"/>
                <a:cs typeface="Times New Roman" pitchFamily="18" charset="0"/>
              </a:rPr>
              <a:t>. На все </a:t>
            </a:r>
            <a:r>
              <a:rPr lang="ru-RU" sz="1600" dirty="0" err="1" smtClean="0">
                <a:solidFill>
                  <a:schemeClr val="bg1"/>
                </a:solidFill>
                <a:latin typeface="Times New Roman" pitchFamily="18" charset="0"/>
                <a:cs typeface="Times New Roman" pitchFamily="18" charset="0"/>
              </a:rPr>
              <a:t>накладено</a:t>
            </a:r>
            <a:r>
              <a:rPr lang="ru-RU" sz="1600" dirty="0" smtClean="0">
                <a:solidFill>
                  <a:schemeClr val="bg1"/>
                </a:solidFill>
                <a:latin typeface="Times New Roman" pitchFamily="18" charset="0"/>
                <a:cs typeface="Times New Roman" pitchFamily="18" charset="0"/>
              </a:rPr>
              <a:t> гриф «</a:t>
            </a:r>
            <a:r>
              <a:rPr lang="ru-RU" sz="1600" dirty="0" err="1" smtClean="0">
                <a:solidFill>
                  <a:schemeClr val="bg1"/>
                </a:solidFill>
                <a:latin typeface="Times New Roman" pitchFamily="18" charset="0"/>
                <a:cs typeface="Times New Roman" pitchFamily="18" charset="0"/>
              </a:rPr>
              <a:t>цілком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таємно</a:t>
            </a:r>
            <a:r>
              <a:rPr lang="ru-RU" sz="1600" dirty="0" smtClean="0">
                <a:solidFill>
                  <a:schemeClr val="bg1"/>
                </a:solidFill>
                <a:latin typeface="Times New Roman" pitchFamily="18" charset="0"/>
                <a:cs typeface="Times New Roman" pitchFamily="18" charset="0"/>
              </a:rPr>
              <a:t>». То </a:t>
            </a:r>
            <a:r>
              <a:rPr lang="ru-RU" sz="1600" dirty="0" err="1" smtClean="0">
                <a:solidFill>
                  <a:schemeClr val="bg1"/>
                </a:solidFill>
                <a:latin typeface="Times New Roman" pitchFamily="18" charset="0"/>
                <a:cs typeface="Times New Roman" pitchFamily="18" charset="0"/>
              </a:rPr>
              <a:t>була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справді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державна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таємниця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надзвичайної</a:t>
            </a:r>
            <a:r>
              <a:rPr lang="ru-RU" sz="1600" dirty="0" smtClean="0">
                <a:solidFill>
                  <a:schemeClr val="bg1"/>
                </a:solidFill>
                <a:latin typeface="Times New Roman" pitchFamily="18" charset="0"/>
                <a:cs typeface="Times New Roman" pitchFamily="18" charset="0"/>
              </a:rPr>
              <a:t> ваги </a:t>
            </a:r>
            <a:r>
              <a:rPr lang="ru-RU" sz="1600" dirty="0" err="1" smtClean="0">
                <a:solidFill>
                  <a:schemeClr val="bg1"/>
                </a:solidFill>
                <a:latin typeface="Times New Roman" pitchFamily="18" charset="0"/>
                <a:cs typeface="Times New Roman" pitchFamily="18" charset="0"/>
              </a:rPr>
              <a:t>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значення</a:t>
            </a:r>
            <a:r>
              <a:rPr lang="ru-RU" sz="1600" dirty="0" smtClean="0">
                <a:solidFill>
                  <a:schemeClr val="bg1"/>
                </a:solidFill>
                <a:latin typeface="Times New Roman" pitchFamily="18" charset="0"/>
                <a:cs typeface="Times New Roman" pitchFamily="18" charset="0"/>
              </a:rPr>
              <a:t>.</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Від</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серпня</a:t>
            </a:r>
            <a:r>
              <a:rPr lang="ru-RU" sz="1600" dirty="0" smtClean="0">
                <a:solidFill>
                  <a:schemeClr val="bg1"/>
                </a:solidFill>
                <a:latin typeface="Times New Roman" pitchFamily="18" charset="0"/>
                <a:cs typeface="Times New Roman" pitchFamily="18" charset="0"/>
              </a:rPr>
              <a:t> 1956 року </a:t>
            </a:r>
            <a:r>
              <a:rPr lang="ru-RU" sz="1600" dirty="0" err="1" smtClean="0">
                <a:solidFill>
                  <a:schemeClr val="bg1"/>
                </a:solidFill>
                <a:latin typeface="Times New Roman" pitchFamily="18" charset="0"/>
                <a:cs typeface="Times New Roman" pitchFamily="18" charset="0"/>
              </a:rPr>
              <a:t>Корольов</a:t>
            </a:r>
            <a:r>
              <a:rPr lang="ru-RU" sz="1600" dirty="0" smtClean="0">
                <a:solidFill>
                  <a:schemeClr val="bg1"/>
                </a:solidFill>
                <a:latin typeface="Times New Roman" pitchFamily="18" charset="0"/>
                <a:cs typeface="Times New Roman" pitchFamily="18" charset="0"/>
              </a:rPr>
              <a:t> — </a:t>
            </a:r>
            <a:r>
              <a:rPr lang="ru-RU" sz="1600" dirty="0" err="1" smtClean="0">
                <a:solidFill>
                  <a:schemeClr val="bg1"/>
                </a:solidFill>
                <a:latin typeface="Times New Roman" pitchFamily="18" charset="0"/>
                <a:cs typeface="Times New Roman" pitchFamily="18" charset="0"/>
              </a:rPr>
              <a:t>керівник</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головний</a:t>
            </a:r>
            <a:r>
              <a:rPr lang="ru-RU" sz="1600" dirty="0" smtClean="0">
                <a:solidFill>
                  <a:schemeClr val="bg1"/>
                </a:solidFill>
                <a:latin typeface="Times New Roman" pitchFamily="18" charset="0"/>
                <a:cs typeface="Times New Roman" pitchFamily="18" charset="0"/>
              </a:rPr>
              <a:t> конструктор </a:t>
            </a:r>
            <a:r>
              <a:rPr lang="ru-RU" sz="1600" dirty="0" err="1" smtClean="0">
                <a:solidFill>
                  <a:schemeClr val="bg1"/>
                </a:solidFill>
                <a:latin typeface="Times New Roman" pitchFamily="18" charset="0"/>
                <a:cs typeface="Times New Roman" pitchFamily="18" charset="0"/>
              </a:rPr>
              <a:t>найбільшого</a:t>
            </a:r>
            <a:r>
              <a:rPr lang="ru-RU" sz="1600" dirty="0" smtClean="0">
                <a:solidFill>
                  <a:schemeClr val="bg1"/>
                </a:solidFill>
                <a:latin typeface="Times New Roman" pitchFamily="18" charset="0"/>
                <a:cs typeface="Times New Roman" pitchFamily="18" charset="0"/>
              </a:rPr>
              <a:t> в </a:t>
            </a:r>
            <a:r>
              <a:rPr lang="ru-RU" sz="1600" dirty="0" err="1" smtClean="0">
                <a:solidFill>
                  <a:schemeClr val="bg1"/>
                </a:solidFill>
                <a:latin typeface="Times New Roman" pitchFamily="18" charset="0"/>
                <a:cs typeface="Times New Roman" pitchFamily="18" charset="0"/>
              </a:rPr>
              <a:t>державі</a:t>
            </a:r>
            <a:r>
              <a:rPr lang="ru-RU" sz="1600" dirty="0" smtClean="0">
                <a:solidFill>
                  <a:schemeClr val="bg1"/>
                </a:solidFill>
                <a:latin typeface="Times New Roman" pitchFamily="18" charset="0"/>
                <a:cs typeface="Times New Roman" pitchFamily="18" charset="0"/>
              </a:rPr>
              <a:t> ракетного центру, </a:t>
            </a:r>
            <a:r>
              <a:rPr lang="ru-RU" sz="1600" dirty="0" err="1" smtClean="0">
                <a:solidFill>
                  <a:schemeClr val="bg1"/>
                </a:solidFill>
                <a:latin typeface="Times New Roman" pitchFamily="18" charset="0"/>
                <a:cs typeface="Times New Roman" pitchFamily="18" charset="0"/>
              </a:rPr>
              <a:t>йому</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підпорядковується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діяльність</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багатьох</a:t>
            </a:r>
            <a:r>
              <a:rPr lang="ru-RU" sz="1600" dirty="0" smtClean="0">
                <a:solidFill>
                  <a:schemeClr val="bg1"/>
                </a:solidFill>
                <a:latin typeface="Times New Roman" pitchFamily="18" charset="0"/>
                <a:cs typeface="Times New Roman" pitchFamily="18" charset="0"/>
              </a:rPr>
              <a:t> НДІ та КБ. </a:t>
            </a:r>
            <a:r>
              <a:rPr lang="ru-RU" sz="1600" dirty="0" err="1" smtClean="0">
                <a:solidFill>
                  <a:schemeClr val="bg1"/>
                </a:solidFill>
                <a:latin typeface="Times New Roman" pitchFamily="18" charset="0"/>
                <a:cs typeface="Times New Roman" pitchFamily="18" charset="0"/>
              </a:rPr>
              <a:t>Його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наукові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технічні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ідеї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вимагали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розмаху</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потужної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матеріально-технічної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бази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Наукові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здобутки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вченого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втілені</a:t>
            </a:r>
            <a:r>
              <a:rPr lang="ru-RU" sz="1600" dirty="0" smtClean="0">
                <a:solidFill>
                  <a:schemeClr val="bg1"/>
                </a:solidFill>
                <a:latin typeface="Times New Roman" pitchFamily="18" charset="0"/>
                <a:cs typeface="Times New Roman" pitchFamily="18" charset="0"/>
              </a:rPr>
              <a:t> в </a:t>
            </a:r>
            <a:r>
              <a:rPr lang="ru-RU" sz="1600" dirty="0" err="1" smtClean="0">
                <a:solidFill>
                  <a:schemeClr val="bg1"/>
                </a:solidFill>
                <a:latin typeface="Times New Roman" pitchFamily="18" charset="0"/>
                <a:cs typeface="Times New Roman" pitchFamily="18" charset="0"/>
              </a:rPr>
              <a:t>металі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спочатку</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вражали</a:t>
            </a:r>
            <a:r>
              <a:rPr lang="ru-RU" sz="1600" dirty="0" smtClean="0">
                <a:solidFill>
                  <a:schemeClr val="bg1"/>
                </a:solidFill>
                <a:latin typeface="Times New Roman" pitchFamily="18" charset="0"/>
                <a:cs typeface="Times New Roman" pitchFamily="18" charset="0"/>
              </a:rPr>
              <a:t>, а </a:t>
            </a:r>
            <a:r>
              <a:rPr lang="ru-RU" sz="1600" dirty="0" err="1" smtClean="0">
                <a:solidFill>
                  <a:schemeClr val="bg1"/>
                </a:solidFill>
                <a:latin typeface="Times New Roman" pitchFamily="18" charset="0"/>
                <a:cs typeface="Times New Roman" pitchFamily="18" charset="0"/>
              </a:rPr>
              <a:t>потім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захоплювали</a:t>
            </a:r>
            <a:r>
              <a:rPr lang="ru-RU" sz="1600" dirty="0" smtClean="0">
                <a:solidFill>
                  <a:schemeClr val="bg1"/>
                </a:solidFill>
                <a:latin typeface="Times New Roman" pitchFamily="18" charset="0"/>
                <a:cs typeface="Times New Roman" pitchFamily="18" charset="0"/>
              </a:rPr>
              <a:t> планету</a:t>
            </a:r>
            <a:r>
              <a:rPr lang="ru-RU" sz="1600" dirty="0" smtClean="0">
                <a:solidFill>
                  <a:schemeClr val="bg1"/>
                </a:solidFill>
                <a:latin typeface="Times New Roman" pitchFamily="18" charset="0"/>
                <a:cs typeface="Times New Roman" pitchFamily="18" charset="0"/>
              </a:rPr>
              <a:t>.</a:t>
            </a:r>
            <a:r>
              <a:rPr lang="ru-RU" sz="1600" dirty="0" smtClean="0">
                <a:solidFill>
                  <a:schemeClr val="bg1"/>
                </a:solidFill>
                <a:latin typeface="Times New Roman" pitchFamily="18" charset="0"/>
                <a:cs typeface="Times New Roman" pitchFamily="18" charset="0"/>
              </a:rPr>
              <a:t> 27 </a:t>
            </a:r>
            <a:r>
              <a:rPr lang="ru-RU" sz="1600" dirty="0" err="1" smtClean="0">
                <a:solidFill>
                  <a:schemeClr val="bg1"/>
                </a:solidFill>
                <a:latin typeface="Times New Roman" pitchFamily="18" charset="0"/>
                <a:cs typeface="Times New Roman" pitchFamily="18" charset="0"/>
              </a:rPr>
              <a:t>серпня</a:t>
            </a:r>
            <a:r>
              <a:rPr lang="ru-RU" sz="1600" dirty="0" smtClean="0">
                <a:solidFill>
                  <a:schemeClr val="bg1"/>
                </a:solidFill>
                <a:latin typeface="Times New Roman" pitchFamily="18" charset="0"/>
                <a:cs typeface="Times New Roman" pitchFamily="18" charset="0"/>
              </a:rPr>
              <a:t> 1957 року </a:t>
            </a:r>
            <a:r>
              <a:rPr lang="ru-RU" sz="1600" dirty="0" err="1" smtClean="0">
                <a:solidFill>
                  <a:schemeClr val="bg1"/>
                </a:solidFill>
                <a:latin typeface="Times New Roman" pitchFamily="18" charset="0"/>
                <a:cs typeface="Times New Roman" pitchFamily="18" charset="0"/>
              </a:rPr>
              <a:t>здійснено</a:t>
            </a:r>
            <a:r>
              <a:rPr lang="ru-RU" sz="1600" dirty="0" smtClean="0">
                <a:solidFill>
                  <a:schemeClr val="bg1"/>
                </a:solidFill>
                <a:latin typeface="Times New Roman" pitchFamily="18" charset="0"/>
                <a:cs typeface="Times New Roman" pitchFamily="18" charset="0"/>
              </a:rPr>
              <a:t> запуск </a:t>
            </a:r>
            <a:r>
              <a:rPr lang="ru-RU" sz="1600" dirty="0" err="1" smtClean="0">
                <a:solidFill>
                  <a:schemeClr val="bg1"/>
                </a:solidFill>
                <a:latin typeface="Times New Roman" pitchFamily="18" charset="0"/>
                <a:cs typeface="Times New Roman" pitchFamily="18" charset="0"/>
              </a:rPr>
              <a:t>наддалекої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міжконтинентальної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багатоступінчастої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балістичної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ракети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Людство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аплодує</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повідомленню</a:t>
            </a:r>
            <a:r>
              <a:rPr lang="ru-RU" sz="1600" dirty="0" smtClean="0">
                <a:solidFill>
                  <a:schemeClr val="bg1"/>
                </a:solidFill>
                <a:latin typeface="Times New Roman" pitchFamily="18" charset="0"/>
                <a:cs typeface="Times New Roman" pitchFamily="18" charset="0"/>
              </a:rPr>
              <a:t> про </a:t>
            </a:r>
            <a:r>
              <a:rPr lang="ru-RU" sz="1600" dirty="0" err="1" smtClean="0">
                <a:solidFill>
                  <a:schemeClr val="bg1"/>
                </a:solidFill>
                <a:latin typeface="Times New Roman" pitchFamily="18" charset="0"/>
                <a:cs typeface="Times New Roman" pitchFamily="18" charset="0"/>
              </a:rPr>
              <a:t>виведення</a:t>
            </a:r>
            <a:r>
              <a:rPr lang="ru-RU" sz="1600" dirty="0" smtClean="0">
                <a:solidFill>
                  <a:schemeClr val="bg1"/>
                </a:solidFill>
                <a:latin typeface="Times New Roman" pitchFamily="18" charset="0"/>
                <a:cs typeface="Times New Roman" pitchFamily="18" charset="0"/>
              </a:rPr>
              <a:t> 4 </a:t>
            </a:r>
            <a:r>
              <a:rPr lang="ru-RU" sz="1600" dirty="0" err="1" smtClean="0">
                <a:solidFill>
                  <a:schemeClr val="bg1"/>
                </a:solidFill>
                <a:latin typeface="Times New Roman" pitchFamily="18" charset="0"/>
                <a:cs typeface="Times New Roman" pitchFamily="18" charset="0"/>
              </a:rPr>
              <a:t>жовтня</a:t>
            </a:r>
            <a:r>
              <a:rPr lang="ru-RU" sz="1600" dirty="0" smtClean="0">
                <a:solidFill>
                  <a:schemeClr val="bg1"/>
                </a:solidFill>
                <a:latin typeface="Times New Roman" pitchFamily="18" charset="0"/>
                <a:cs typeface="Times New Roman" pitchFamily="18" charset="0"/>
              </a:rPr>
              <a:t> того ж року </a:t>
            </a:r>
            <a:r>
              <a:rPr lang="ru-RU" sz="1600" dirty="0" err="1" smtClean="0">
                <a:solidFill>
                  <a:schemeClr val="bg1"/>
                </a:solidFill>
                <a:latin typeface="Times New Roman" pitchFamily="18" charset="0"/>
                <a:cs typeface="Times New Roman" pitchFamily="18" charset="0"/>
              </a:rPr>
              <a:t>першого</a:t>
            </a:r>
            <a:r>
              <a:rPr lang="ru-RU" sz="1600" dirty="0" smtClean="0">
                <a:solidFill>
                  <a:schemeClr val="bg1"/>
                </a:solidFill>
                <a:latin typeface="Times New Roman" pitchFamily="18" charset="0"/>
                <a:cs typeface="Times New Roman" pitchFamily="18" charset="0"/>
              </a:rPr>
              <a:t> в </a:t>
            </a:r>
            <a:r>
              <a:rPr lang="ru-RU" sz="1600" dirty="0" err="1" smtClean="0">
                <a:solidFill>
                  <a:schemeClr val="bg1"/>
                </a:solidFill>
                <a:latin typeface="Times New Roman" pitchFamily="18" charset="0"/>
                <a:cs typeface="Times New Roman" pitchFamily="18" charset="0"/>
              </a:rPr>
              <a:t>історії</a:t>
            </a:r>
            <a:r>
              <a:rPr lang="ru-RU" sz="1600" dirty="0" smtClean="0">
                <a:solidFill>
                  <a:schemeClr val="bg1"/>
                </a:solidFill>
                <a:latin typeface="Times New Roman" pitchFamily="18" charset="0"/>
                <a:cs typeface="Times New Roman" pitchFamily="18" charset="0"/>
              </a:rPr>
              <a:t> штучного </a:t>
            </a:r>
            <a:r>
              <a:rPr lang="ru-RU" sz="1600" dirty="0" err="1" smtClean="0">
                <a:solidFill>
                  <a:schemeClr val="bg1"/>
                </a:solidFill>
                <a:latin typeface="Times New Roman" pitchFamily="18" charset="0"/>
                <a:cs typeface="Times New Roman" pitchFamily="18" charset="0"/>
              </a:rPr>
              <a:t>супутника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Землі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Кожен</a:t>
            </a:r>
            <a:r>
              <a:rPr lang="ru-RU" sz="1600" dirty="0" smtClean="0">
                <a:solidFill>
                  <a:schemeClr val="bg1"/>
                </a:solidFill>
                <a:latin typeface="Times New Roman" pitchFamily="18" charset="0"/>
                <a:cs typeface="Times New Roman" pitchFamily="18" charset="0"/>
              </a:rPr>
              <a:t> запуск — </a:t>
            </a:r>
            <a:r>
              <a:rPr lang="ru-RU" sz="1600" dirty="0" err="1" smtClean="0">
                <a:solidFill>
                  <a:schemeClr val="bg1"/>
                </a:solidFill>
                <a:latin typeface="Times New Roman" pitchFamily="18" charset="0"/>
                <a:cs typeface="Times New Roman" pitchFamily="18" charset="0"/>
              </a:rPr>
              <a:t>епохальне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досягнення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Під</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керівництвом</a:t>
            </a:r>
            <a:r>
              <a:rPr lang="ru-RU" sz="1600" dirty="0" smtClean="0">
                <a:solidFill>
                  <a:schemeClr val="bg1"/>
                </a:solidFill>
                <a:latin typeface="Times New Roman" pitchFamily="18" charset="0"/>
                <a:cs typeface="Times New Roman" pitchFamily="18" charset="0"/>
              </a:rPr>
              <a:t> головного конструктора С. </a:t>
            </a:r>
            <a:r>
              <a:rPr lang="ru-RU" sz="1600" dirty="0" err="1" smtClean="0">
                <a:solidFill>
                  <a:schemeClr val="bg1"/>
                </a:solidFill>
                <a:latin typeface="Times New Roman" pitchFamily="18" charset="0"/>
                <a:cs typeface="Times New Roman" pitchFamily="18" charset="0"/>
              </a:rPr>
              <a:t>Корольова</a:t>
            </a:r>
            <a:r>
              <a:rPr lang="ru-RU" sz="1600" dirty="0" smtClean="0">
                <a:solidFill>
                  <a:schemeClr val="bg1"/>
                </a:solidFill>
                <a:latin typeface="Times New Roman" pitchFamily="18" charset="0"/>
                <a:cs typeface="Times New Roman" pitchFamily="18" charset="0"/>
              </a:rPr>
              <a:t> створено </a:t>
            </a:r>
            <a:r>
              <a:rPr lang="ru-RU" sz="1600" dirty="0" err="1" smtClean="0">
                <a:solidFill>
                  <a:schemeClr val="bg1"/>
                </a:solidFill>
                <a:latin typeface="Times New Roman" pitchFamily="18" charset="0"/>
                <a:cs typeface="Times New Roman" pitchFamily="18" charset="0"/>
              </a:rPr>
              <a:t>перші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космічні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апарати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серій</a:t>
            </a:r>
            <a:r>
              <a:rPr lang="ru-RU" sz="1600" dirty="0" smtClean="0">
                <a:solidFill>
                  <a:schemeClr val="bg1"/>
                </a:solidFill>
                <a:latin typeface="Times New Roman" pitchFamily="18" charset="0"/>
                <a:cs typeface="Times New Roman" pitchFamily="18" charset="0"/>
              </a:rPr>
              <a:t> «Луна», «Венера», «Марс», «Зонд», </a:t>
            </a:r>
            <a:r>
              <a:rPr lang="ru-RU" sz="1600" dirty="0" err="1" smtClean="0">
                <a:solidFill>
                  <a:schemeClr val="bg1"/>
                </a:solidFill>
                <a:latin typeface="Times New Roman" pitchFamily="18" charset="0"/>
                <a:cs typeface="Times New Roman" pitchFamily="18" charset="0"/>
              </a:rPr>
              <a:t>деякі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супутники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серії</a:t>
            </a:r>
            <a:r>
              <a:rPr lang="ru-RU" sz="1600" dirty="0" smtClean="0">
                <a:solidFill>
                  <a:schemeClr val="bg1"/>
                </a:solidFill>
                <a:latin typeface="Times New Roman" pitchFamily="18" charset="0"/>
                <a:cs typeface="Times New Roman" pitchFamily="18" charset="0"/>
              </a:rPr>
              <a:t> «Космос», а </a:t>
            </a:r>
            <a:r>
              <a:rPr lang="ru-RU" sz="1600" dirty="0" err="1" smtClean="0">
                <a:solidFill>
                  <a:schemeClr val="bg1"/>
                </a:solidFill>
                <a:latin typeface="Times New Roman" pitchFamily="18" charset="0"/>
                <a:cs typeface="Times New Roman" pitchFamily="18" charset="0"/>
              </a:rPr>
              <a:t>також</a:t>
            </a:r>
            <a:r>
              <a:rPr lang="ru-RU" sz="1600" dirty="0" smtClean="0">
                <a:solidFill>
                  <a:schemeClr val="bg1"/>
                </a:solidFill>
                <a:latin typeface="Times New Roman" pitchFamily="18" charset="0"/>
                <a:cs typeface="Times New Roman" pitchFamily="18" charset="0"/>
              </a:rPr>
              <a:t> проект </a:t>
            </a:r>
            <a:r>
              <a:rPr lang="ru-RU" sz="1600" dirty="0" err="1" smtClean="0">
                <a:solidFill>
                  <a:schemeClr val="bg1"/>
                </a:solidFill>
                <a:latin typeface="Times New Roman" pitchFamily="18" charset="0"/>
                <a:cs typeface="Times New Roman" pitchFamily="18" charset="0"/>
              </a:rPr>
              <a:t>космічного</a:t>
            </a:r>
            <a:r>
              <a:rPr lang="ru-RU" sz="1600" dirty="0" smtClean="0">
                <a:solidFill>
                  <a:schemeClr val="bg1"/>
                </a:solidFill>
                <a:latin typeface="Times New Roman" pitchFamily="18" charset="0"/>
                <a:cs typeface="Times New Roman" pitchFamily="18" charset="0"/>
              </a:rPr>
              <a:t> корабля «Союз». </a:t>
            </a:r>
            <a:r>
              <a:rPr lang="ru-RU" sz="1600" dirty="0" err="1" smtClean="0">
                <a:solidFill>
                  <a:schemeClr val="bg1"/>
                </a:solidFill>
                <a:latin typeface="Times New Roman" pitchFamily="18" charset="0"/>
                <a:cs typeface="Times New Roman" pitchFamily="18" charset="0"/>
              </a:rPr>
              <a:t>Він</a:t>
            </a:r>
            <a:r>
              <a:rPr lang="ru-RU" sz="1600" dirty="0" smtClean="0">
                <a:solidFill>
                  <a:schemeClr val="bg1"/>
                </a:solidFill>
                <a:latin typeface="Times New Roman" pitchFamily="18" charset="0"/>
                <a:cs typeface="Times New Roman" pitchFamily="18" charset="0"/>
              </a:rPr>
              <a:t> не </a:t>
            </a:r>
            <a:r>
              <a:rPr lang="ru-RU" sz="1600" dirty="0" err="1" smtClean="0">
                <a:solidFill>
                  <a:schemeClr val="bg1"/>
                </a:solidFill>
                <a:latin typeface="Times New Roman" pitchFamily="18" charset="0"/>
                <a:cs typeface="Times New Roman" pitchFamily="18" charset="0"/>
              </a:rPr>
              <a:t>обмежував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своєї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діяльності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ракетоносіями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космічними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апаратами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Після</a:t>
            </a:r>
            <a:r>
              <a:rPr lang="ru-RU" sz="1600" dirty="0" smtClean="0">
                <a:solidFill>
                  <a:schemeClr val="bg1"/>
                </a:solidFill>
                <a:latin typeface="Times New Roman" pitchFamily="18" charset="0"/>
                <a:cs typeface="Times New Roman" pitchFamily="18" charset="0"/>
              </a:rPr>
              <a:t> старту другого </a:t>
            </a:r>
            <a:r>
              <a:rPr lang="ru-RU" sz="1600" dirty="0" err="1" smtClean="0">
                <a:solidFill>
                  <a:schemeClr val="bg1"/>
                </a:solidFill>
                <a:latin typeface="Times New Roman" pitchFamily="18" charset="0"/>
                <a:cs typeface="Times New Roman" pitchFamily="18" charset="0"/>
              </a:rPr>
              <a:t>супутника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Сергій</a:t>
            </a:r>
            <a:r>
              <a:rPr lang="ru-RU" sz="1600" dirty="0" smtClean="0">
                <a:solidFill>
                  <a:schemeClr val="bg1"/>
                </a:solidFill>
                <a:latin typeface="Times New Roman" pitchFamily="18" charset="0"/>
                <a:cs typeface="Times New Roman" pitchFamily="18" charset="0"/>
              </a:rPr>
              <a:t> Павлович сказав: «</a:t>
            </a:r>
            <a:r>
              <a:rPr lang="ru-RU" sz="1600" dirty="0" err="1" smtClean="0">
                <a:solidFill>
                  <a:schemeClr val="bg1"/>
                </a:solidFill>
                <a:latin typeface="Times New Roman" pitchFamily="18" charset="0"/>
                <a:cs typeface="Times New Roman" pitchFamily="18" charset="0"/>
              </a:rPr>
              <a:t>Надійний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міст</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із</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Землі</a:t>
            </a:r>
            <a:r>
              <a:rPr lang="ru-RU" sz="1600" dirty="0" smtClean="0">
                <a:solidFill>
                  <a:schemeClr val="bg1"/>
                </a:solidFill>
                <a:latin typeface="Times New Roman" pitchFamily="18" charset="0"/>
                <a:cs typeface="Times New Roman" pitchFamily="18" charset="0"/>
              </a:rPr>
              <a:t> в Космос уже перекинуто запуском </a:t>
            </a:r>
            <a:r>
              <a:rPr lang="ru-RU" sz="1600" dirty="0" err="1" smtClean="0">
                <a:solidFill>
                  <a:schemeClr val="bg1"/>
                </a:solidFill>
                <a:latin typeface="Times New Roman" pitchFamily="18" charset="0"/>
                <a:cs typeface="Times New Roman" pitchFamily="18" charset="0"/>
              </a:rPr>
              <a:t>штучних</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супутників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a:t>
            </a:r>
            <a:r>
              <a:rPr lang="ru-RU" sz="1600" dirty="0" smtClean="0">
                <a:solidFill>
                  <a:schemeClr val="bg1"/>
                </a:solidFill>
                <a:latin typeface="Times New Roman" pitchFamily="18" charset="0"/>
                <a:cs typeface="Times New Roman" pitchFamily="18" charset="0"/>
              </a:rPr>
              <a:t> дорога до </a:t>
            </a:r>
            <a:r>
              <a:rPr lang="ru-RU" sz="1600" dirty="0" err="1" smtClean="0">
                <a:solidFill>
                  <a:schemeClr val="bg1"/>
                </a:solidFill>
                <a:latin typeface="Times New Roman" pitchFamily="18" charset="0"/>
                <a:cs typeface="Times New Roman" pitchFamily="18" charset="0"/>
              </a:rPr>
              <a:t>зірок</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відкрита</a:t>
            </a:r>
            <a:r>
              <a:rPr lang="ru-RU" sz="1600" dirty="0" smtClean="0">
                <a:solidFill>
                  <a:schemeClr val="bg1"/>
                </a:solidFill>
                <a:latin typeface="Times New Roman" pitchFamily="18" charset="0"/>
                <a:cs typeface="Times New Roman" pitchFamily="18" charset="0"/>
              </a:rPr>
              <a:t>». Для практичного </a:t>
            </a:r>
            <a:r>
              <a:rPr lang="ru-RU" sz="1600" dirty="0" err="1" smtClean="0">
                <a:solidFill>
                  <a:schemeClr val="bg1"/>
                </a:solidFill>
                <a:latin typeface="Times New Roman" pitchFamily="18" charset="0"/>
                <a:cs typeface="Times New Roman" pitchFamily="18" charset="0"/>
              </a:rPr>
              <a:t>підтвердження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цієї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тези</a:t>
            </a:r>
            <a:r>
              <a:rPr lang="ru-RU" sz="1600" dirty="0" smtClean="0">
                <a:solidFill>
                  <a:schemeClr val="bg1"/>
                </a:solidFill>
                <a:latin typeface="Times New Roman" pitchFamily="18" charset="0"/>
                <a:cs typeface="Times New Roman" pitchFamily="18" charset="0"/>
              </a:rPr>
              <a:t> та </a:t>
            </a:r>
            <a:r>
              <a:rPr lang="ru-RU" sz="1600" dirty="0" err="1" smtClean="0">
                <a:solidFill>
                  <a:schemeClr val="bg1"/>
                </a:solidFill>
                <a:latin typeface="Times New Roman" pitchFamily="18" charset="0"/>
                <a:cs typeface="Times New Roman" pitchFamily="18" charset="0"/>
              </a:rPr>
              <a:t>перетворення</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її</a:t>
            </a:r>
            <a:r>
              <a:rPr lang="ru-RU" sz="1600" dirty="0" smtClean="0">
                <a:solidFill>
                  <a:schemeClr val="bg1"/>
                </a:solidFill>
                <a:latin typeface="Times New Roman" pitchFamily="18" charset="0"/>
                <a:cs typeface="Times New Roman" pitchFamily="18" charset="0"/>
              </a:rPr>
              <a:t> на </a:t>
            </a:r>
            <a:r>
              <a:rPr lang="ru-RU" sz="1600" dirty="0" err="1" smtClean="0">
                <a:solidFill>
                  <a:schemeClr val="bg1"/>
                </a:solidFill>
                <a:latin typeface="Times New Roman" pitchFamily="18" charset="0"/>
                <a:cs typeface="Times New Roman" pitchFamily="18" charset="0"/>
              </a:rPr>
              <a:t>робочу</a:t>
            </a:r>
            <a:r>
              <a:rPr lang="ru-RU" sz="1600" dirty="0" smtClean="0">
                <a:solidFill>
                  <a:schemeClr val="bg1"/>
                </a:solidFill>
                <a:latin typeface="Times New Roman" pitchFamily="18" charset="0"/>
                <a:cs typeface="Times New Roman" pitchFamily="18" charset="0"/>
              </a:rPr>
              <a:t> формулу </a:t>
            </a:r>
            <a:r>
              <a:rPr lang="ru-RU" sz="1600" dirty="0" err="1" smtClean="0">
                <a:solidFill>
                  <a:schemeClr val="bg1"/>
                </a:solidFill>
                <a:latin typeface="Times New Roman" pitchFamily="18" charset="0"/>
                <a:cs typeface="Times New Roman" pitchFamily="18" charset="0"/>
              </a:rPr>
              <a:t>вчений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продовжував</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розробляти</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принципово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нові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конструкції</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космічних</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кораблів</a:t>
            </a:r>
            <a:r>
              <a:rPr lang="ru-RU" sz="1600" dirty="0" smtClean="0">
                <a:solidFill>
                  <a:schemeClr val="bg1"/>
                </a:solidFill>
                <a:latin typeface="Times New Roman" pitchFamily="18" charset="0"/>
                <a:cs typeface="Times New Roman" pitchFamily="18" charset="0"/>
              </a:rPr>
              <a:t>.</a:t>
            </a:r>
            <a:endParaRPr lang="ru-RU" sz="1600" dirty="0">
              <a:solidFill>
                <a:schemeClr val="bg1"/>
              </a:solidFill>
              <a:latin typeface="Times New Roman" pitchFamily="18" charset="0"/>
              <a:cs typeface="Times New Roman" pitchFamily="18" charset="0"/>
            </a:endParaRPr>
          </a:p>
        </p:txBody>
      </p:sp>
      <p:sp>
        <p:nvSpPr>
          <p:cNvPr id="3" name="Содержимое 2"/>
          <p:cNvSpPr>
            <a:spLocks noGrp="1"/>
          </p:cNvSpPr>
          <p:nvPr>
            <p:ph idx="1"/>
          </p:nvPr>
        </p:nvSpPr>
        <p:spPr>
          <a:xfrm>
            <a:off x="8532440" y="5517232"/>
            <a:ext cx="154360" cy="608931"/>
          </a:xfrm>
        </p:spPr>
        <p:txBody>
          <a:bodyPr/>
          <a:lstStyle/>
          <a:p>
            <a:endParaRPr lang="ru-RU" dirty="0"/>
          </a:p>
        </p:txBody>
      </p:sp>
      <p:pic>
        <p:nvPicPr>
          <p:cNvPr id="4099" name="Picture 3" descr="C:\Users\Sasha\Desktop\Новая папка\732px-Sputnik_asm.jpg"/>
          <p:cNvPicPr>
            <a:picLocks noChangeAspect="1" noChangeArrowheads="1"/>
          </p:cNvPicPr>
          <p:nvPr/>
        </p:nvPicPr>
        <p:blipFill>
          <a:blip r:embed="rId3" cstate="print"/>
          <a:srcRect/>
          <a:stretch>
            <a:fillRect/>
          </a:stretch>
        </p:blipFill>
        <p:spPr bwMode="auto">
          <a:xfrm>
            <a:off x="2987824" y="3717032"/>
            <a:ext cx="3617634" cy="2966203"/>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Sasha\Desktop\Новая папка\51663.jpg"/>
          <p:cNvPicPr>
            <a:picLocks noChangeAspect="1" noChangeArrowheads="1"/>
          </p:cNvPicPr>
          <p:nvPr/>
        </p:nvPicPr>
        <p:blipFill>
          <a:blip r:embed="rId2" cstate="print"/>
          <a:srcRect/>
          <a:stretch>
            <a:fillRect/>
          </a:stretch>
        </p:blipFill>
        <p:spPr bwMode="auto">
          <a:xfrm>
            <a:off x="0" y="0"/>
            <a:ext cx="9177530" cy="6858000"/>
          </a:xfrm>
          <a:prstGeom prst="rect">
            <a:avLst/>
          </a:prstGeom>
          <a:noFill/>
        </p:spPr>
      </p:pic>
      <p:sp>
        <p:nvSpPr>
          <p:cNvPr id="2" name="Заголовок 1"/>
          <p:cNvSpPr>
            <a:spLocks noGrp="1"/>
          </p:cNvSpPr>
          <p:nvPr>
            <p:ph type="title"/>
          </p:nvPr>
        </p:nvSpPr>
        <p:spPr>
          <a:xfrm>
            <a:off x="457200" y="274638"/>
            <a:ext cx="8229600" cy="1426170"/>
          </a:xfrm>
        </p:spPr>
        <p:txBody>
          <a:bodyPr>
            <a:normAutofit/>
          </a:bodyPr>
          <a:lstStyle/>
          <a:p>
            <a:r>
              <a:rPr lang="ru-RU" sz="1600" dirty="0" smtClean="0">
                <a:solidFill>
                  <a:schemeClr val="bg1"/>
                </a:solidFill>
                <a:latin typeface="Times New Roman" pitchFamily="18" charset="0"/>
                <a:cs typeface="Times New Roman" pitchFamily="18" charset="0"/>
              </a:rPr>
              <a:t>В 1970 </a:t>
            </a:r>
            <a:r>
              <a:rPr lang="ru-RU" sz="1600" dirty="0" err="1" smtClean="0">
                <a:solidFill>
                  <a:schemeClr val="bg1"/>
                </a:solidFill>
                <a:latin typeface="Times New Roman" pitchFamily="18" charset="0"/>
                <a:cs typeface="Times New Roman" pitchFamily="18" charset="0"/>
              </a:rPr>
              <a:t>році</a:t>
            </a:r>
            <a:r>
              <a:rPr lang="ru-RU" sz="1600" dirty="0" smtClean="0">
                <a:solidFill>
                  <a:schemeClr val="bg1"/>
                </a:solidFill>
                <a:latin typeface="Times New Roman" pitchFamily="18" charset="0"/>
                <a:cs typeface="Times New Roman" pitchFamily="18" charset="0"/>
              </a:rPr>
              <a:t> в м. </a:t>
            </a:r>
            <a:r>
              <a:rPr lang="ru-RU" sz="1600" dirty="0" err="1" smtClean="0">
                <a:solidFill>
                  <a:schemeClr val="bg1"/>
                </a:solidFill>
                <a:latin typeface="Times New Roman" pitchFamily="18" charset="0"/>
                <a:cs typeface="Times New Roman" pitchFamily="18" charset="0"/>
              </a:rPr>
              <a:t>Житомирі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було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відкрито</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меморіальний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будинок-музей</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академіка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Сергія</a:t>
            </a:r>
            <a:r>
              <a:rPr lang="ru-RU" sz="1600" dirty="0" smtClean="0">
                <a:solidFill>
                  <a:schemeClr val="bg1"/>
                </a:solidFill>
                <a:latin typeface="Times New Roman" pitchFamily="18" charset="0"/>
                <a:cs typeface="Times New Roman" pitchFamily="18" charset="0"/>
              </a:rPr>
              <a:t> Павловича </a:t>
            </a:r>
            <a:r>
              <a:rPr lang="ru-RU" sz="1600" dirty="0" err="1" smtClean="0">
                <a:solidFill>
                  <a:schemeClr val="bg1"/>
                </a:solidFill>
                <a:latin typeface="Times New Roman" pitchFamily="18" charset="0"/>
                <a:cs typeface="Times New Roman" pitchFamily="18" charset="0"/>
              </a:rPr>
              <a:t>Корольова</a:t>
            </a:r>
            <a:r>
              <a:rPr lang="ru-RU" sz="1600" dirty="0" smtClean="0">
                <a:solidFill>
                  <a:schemeClr val="bg1"/>
                </a:solidFill>
                <a:latin typeface="Times New Roman" pitchFamily="18" charset="0"/>
                <a:cs typeface="Times New Roman" pitchFamily="18" charset="0"/>
              </a:rPr>
              <a:t>. А в 1987 </a:t>
            </a:r>
            <a:r>
              <a:rPr lang="ru-RU" sz="1600" dirty="0" err="1" smtClean="0">
                <a:solidFill>
                  <a:schemeClr val="bg1"/>
                </a:solidFill>
                <a:latin typeface="Times New Roman" pitchFamily="18" charset="0"/>
                <a:cs typeface="Times New Roman" pitchFamily="18" charset="0"/>
              </a:rPr>
              <a:t>році</a:t>
            </a:r>
            <a:r>
              <a:rPr lang="ru-RU" sz="1600" dirty="0" smtClean="0">
                <a:solidFill>
                  <a:schemeClr val="bg1"/>
                </a:solidFill>
                <a:latin typeface="Times New Roman" pitchFamily="18" charset="0"/>
                <a:cs typeface="Times New Roman" pitchFamily="18" charset="0"/>
              </a:rPr>
              <a:t> — Музей космонавтики </a:t>
            </a:r>
            <a:r>
              <a:rPr lang="ru-RU" sz="1600" dirty="0" err="1" smtClean="0">
                <a:solidFill>
                  <a:schemeClr val="bg1"/>
                </a:solidFill>
                <a:latin typeface="Times New Roman" pitchFamily="18" charset="0"/>
                <a:cs typeface="Times New Roman" pitchFamily="18" charset="0"/>
              </a:rPr>
              <a:t>імені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Сергія</a:t>
            </a:r>
            <a:r>
              <a:rPr lang="ru-RU" sz="1600" dirty="0" smtClean="0">
                <a:solidFill>
                  <a:schemeClr val="bg1"/>
                </a:solidFill>
                <a:latin typeface="Times New Roman" pitchFamily="18" charset="0"/>
                <a:cs typeface="Times New Roman" pitchFamily="18" charset="0"/>
              </a:rPr>
              <a:t> Павловича </a:t>
            </a:r>
            <a:r>
              <a:rPr lang="ru-RU" sz="1600" dirty="0" err="1" smtClean="0">
                <a:solidFill>
                  <a:schemeClr val="bg1"/>
                </a:solidFill>
                <a:latin typeface="Times New Roman" pitchFamily="18" charset="0"/>
                <a:cs typeface="Times New Roman" pitchFamily="18" charset="0"/>
              </a:rPr>
              <a:t>Корольова</a:t>
            </a:r>
            <a:r>
              <a:rPr lang="ru-RU" sz="1600" dirty="0" smtClean="0">
                <a:solidFill>
                  <a:schemeClr val="bg1"/>
                </a:solidFill>
                <a:latin typeface="Times New Roman" pitchFamily="18" charset="0"/>
                <a:cs typeface="Times New Roman" pitchFamily="18" charset="0"/>
              </a:rPr>
              <a:t>.</a:t>
            </a:r>
            <a:endParaRPr lang="ru-RU" sz="1600" dirty="0">
              <a:solidFill>
                <a:schemeClr val="bg1"/>
              </a:solidFill>
              <a:latin typeface="Times New Roman" pitchFamily="18" charset="0"/>
              <a:cs typeface="Times New Roman" pitchFamily="18" charset="0"/>
            </a:endParaRPr>
          </a:p>
        </p:txBody>
      </p:sp>
      <p:sp>
        <p:nvSpPr>
          <p:cNvPr id="3" name="Содержимое 2"/>
          <p:cNvSpPr>
            <a:spLocks noGrp="1"/>
          </p:cNvSpPr>
          <p:nvPr>
            <p:ph idx="1"/>
          </p:nvPr>
        </p:nvSpPr>
        <p:spPr>
          <a:xfrm flipV="1">
            <a:off x="457200" y="6126163"/>
            <a:ext cx="1954560" cy="45719"/>
          </a:xfrm>
        </p:spPr>
        <p:txBody>
          <a:bodyPr>
            <a:normAutofit fontScale="25000" lnSpcReduction="20000"/>
          </a:bodyPr>
          <a:lstStyle/>
          <a:p>
            <a:endParaRPr lang="ru-RU" dirty="0"/>
          </a:p>
        </p:txBody>
      </p:sp>
      <p:pic>
        <p:nvPicPr>
          <p:cNvPr id="5123" name="Picture 3" descr="C:\Users\Sasha\Desktop\Новая папка\337px-MuseumAstronauticsZhitomir4.JPG"/>
          <p:cNvPicPr>
            <a:picLocks noChangeAspect="1" noChangeArrowheads="1"/>
          </p:cNvPicPr>
          <p:nvPr/>
        </p:nvPicPr>
        <p:blipFill>
          <a:blip r:embed="rId3" cstate="print"/>
          <a:srcRect/>
          <a:stretch>
            <a:fillRect/>
          </a:stretch>
        </p:blipFill>
        <p:spPr bwMode="auto">
          <a:xfrm>
            <a:off x="7596336" y="4077072"/>
            <a:ext cx="1443038" cy="2564904"/>
          </a:xfrm>
          <a:prstGeom prst="rect">
            <a:avLst/>
          </a:prstGeom>
          <a:ln>
            <a:noFill/>
          </a:ln>
          <a:effectLst>
            <a:softEdge rad="112500"/>
          </a:effectLst>
        </p:spPr>
      </p:pic>
      <p:pic>
        <p:nvPicPr>
          <p:cNvPr id="5124" name="Picture 4" descr="C:\Users\Sasha\Desktop\Новая папка\800px-Korolev-museum-zhytomyr.jpg"/>
          <p:cNvPicPr>
            <a:picLocks noChangeAspect="1" noChangeArrowheads="1"/>
          </p:cNvPicPr>
          <p:nvPr/>
        </p:nvPicPr>
        <p:blipFill>
          <a:blip r:embed="rId4" cstate="print"/>
          <a:srcRect/>
          <a:stretch>
            <a:fillRect/>
          </a:stretch>
        </p:blipFill>
        <p:spPr bwMode="auto">
          <a:xfrm>
            <a:off x="107504" y="1412776"/>
            <a:ext cx="4968552" cy="3378140"/>
          </a:xfrm>
          <a:prstGeom prst="rect">
            <a:avLst/>
          </a:prstGeom>
          <a:ln>
            <a:noFill/>
          </a:ln>
          <a:effectLst>
            <a:softEdge rad="112500"/>
          </a:effectLst>
        </p:spPr>
      </p:pic>
      <p:pic>
        <p:nvPicPr>
          <p:cNvPr id="5125" name="Picture 5" descr="C:\Users\Sasha\Desktop\Новая папка\800px-MuseumAstronauticsZhitomir1.JPG"/>
          <p:cNvPicPr>
            <a:picLocks noChangeAspect="1" noChangeArrowheads="1"/>
          </p:cNvPicPr>
          <p:nvPr/>
        </p:nvPicPr>
        <p:blipFill>
          <a:blip r:embed="rId5" cstate="print"/>
          <a:srcRect/>
          <a:stretch>
            <a:fillRect/>
          </a:stretch>
        </p:blipFill>
        <p:spPr bwMode="auto">
          <a:xfrm>
            <a:off x="3923928" y="4910336"/>
            <a:ext cx="3462514" cy="1947664"/>
          </a:xfrm>
          <a:prstGeom prst="rect">
            <a:avLst/>
          </a:prstGeom>
          <a:ln>
            <a:noFill/>
          </a:ln>
          <a:effectLst>
            <a:softEdge rad="112500"/>
          </a:effectLst>
        </p:spPr>
      </p:pic>
      <p:pic>
        <p:nvPicPr>
          <p:cNvPr id="5126" name="Picture 6" descr="C:\Users\Sasha\Desktop\Новая папка\800px-MuseumAstronauticsZhitomir3.JPG"/>
          <p:cNvPicPr>
            <a:picLocks noChangeAspect="1" noChangeArrowheads="1"/>
          </p:cNvPicPr>
          <p:nvPr/>
        </p:nvPicPr>
        <p:blipFill>
          <a:blip r:embed="rId6" cstate="print"/>
          <a:srcRect/>
          <a:stretch>
            <a:fillRect/>
          </a:stretch>
        </p:blipFill>
        <p:spPr bwMode="auto">
          <a:xfrm>
            <a:off x="107504" y="4869160"/>
            <a:ext cx="3168352" cy="1782198"/>
          </a:xfrm>
          <a:prstGeom prst="rect">
            <a:avLst/>
          </a:prstGeom>
          <a:ln>
            <a:noFill/>
          </a:ln>
          <a:effectLst>
            <a:softEdge rad="112500"/>
          </a:effectLst>
        </p:spPr>
      </p:pic>
      <p:pic>
        <p:nvPicPr>
          <p:cNvPr id="5127" name="Picture 7" descr="C:\Users\Sasha\Desktop\Новая папка\The_Sergiy_Korolyov_Astronautics_Museum_in_Zhytomyr_-_Lunoxod.jpg"/>
          <p:cNvPicPr>
            <a:picLocks noChangeAspect="1" noChangeArrowheads="1"/>
          </p:cNvPicPr>
          <p:nvPr/>
        </p:nvPicPr>
        <p:blipFill>
          <a:blip r:embed="rId7" cstate="print"/>
          <a:srcRect/>
          <a:stretch>
            <a:fillRect/>
          </a:stretch>
        </p:blipFill>
        <p:spPr bwMode="auto">
          <a:xfrm>
            <a:off x="5796136" y="1340768"/>
            <a:ext cx="3196833" cy="2592288"/>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29</Words>
  <Application>Microsoft Office PowerPoint</Application>
  <PresentationFormat>Экран (4:3)</PresentationFormat>
  <Paragraphs>5</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Корольо́в Сергі́й Па́влович  Народився 12 січня1907  в Житомирі в сім'ї викладача російської словесності, який походив із Білорусі, й доньки українського купця Марії Миколаївни. Кожен, хто закінчував середній навчальний заклад, повинен мати робітничий фах. 1922 року, склавши екстерном усі іспити, Сергій вступив до передвипускного класу Першої одеської будпрофшколи. Але його стихія —авіація. Сергій стає членом щойно організованого Товариства авіації і повітроплавання України та Криму (ТАПУК), закінчуючи спочатку курси пропагандистів, а згодом — теорії й практики проектування літальних апаратів. Знання з планеризму він черпав переважно з книг. Він вільно володів німецькою і прочитав десятків зо три книг в оригіналі. Наприкінці літа 1926 року ректор В. Бобров визнав, що його спроби відкрити при механічному факультеті авіаційне відділення виявились марними. І порадив охочим отримати цю спеціальність перевестися до Москви — у Вище технічне училище або Військово-повітряну академію. С.Корольов вибрав аеромеханічний факультет МВТУ ім. М. Баумана (згодом цей факультет виокремився в самостійний авіа-інститут). Спеціальність — літакобудування.</vt:lpstr>
      <vt:lpstr>Роки навчання в МВТУ Сергій Корольов поєднував із роботою на заводах авіаційної промисловості. Із техніка він виріс до інженера-конструктора. Восени 1929 року на VI всесоюзних планерних змаганнях у Криму вперше було продемонстровано планер конструкції двох Сергіїв, Корольова й Іллюшина, названий ними на честь місця проведення польотів «Коктебель». Випробував планер К.Арцеулов. 15 жовтня підніме «Коктебель» у небо й сам Корольов. У жовтні 1930-го, Корольов виступає з новим своїм дітищем — планером "СК-3 «Червона зірка».  Тим часом Корольов практично переконався, що гвинтова авіація вичерпала себе. 1931 року в Москві й Ленінграді при Тсоавіахімі створено Групи вивчення ракетного руху (ГВРР) . У липні 1932 року (у 25 років) його призначають начальником ГВРР на громадських засадах. Для розширення досліджень зусиль однієї лабораторії було замало. 2 вересня 1933 року у Москві на базі МосГВРР і газодинамічної лабораторі (ГДЛ) було сформовано Реактивний науково-дослідний інститут (РНДІ), Корольова було призначено заступником начальника. Згодом Сергій Павлович очолив провідний відділ крилатих ракет, а в 1937 році став начальником групи ракетних апаратів.</vt:lpstr>
      <vt:lpstr>27 червня 1938 р. у біографії Корольова — чорний день. Арешт. 27 вересня — закрите судове засідання. І вирок: десять років виправно-трудових таборів із позбавленням прав на п'ять років та конфіскаці Корольов не здавався. Він звертається до верховної прокуратури, особисто до Й. Сталіна з проханням переглянути його справу. 2 березня 1940 року Сергія Павловича етапують до Москви й запроторюють до Бутирської в'язниці. Чотири місяці нестерпного очікування в надії на краще — і 10 липня 1940-го особлива нарада при НКВС під головуванням Л. Берії визначає йому термін… вісім років тих самих виправно-трудових таборів! єю майна. Місце покарання — Колима. 13 липня Корольов удруге звертається до Сталіна. Він пише: «Метою і мрією мого життя було створення вперше в СРСР такої потужної зброї, як реактивні літаки. Я можу довести мою невинність і хочу працювати далі над ракетними літаками для оборони СРСР». Його рішучість і наполегливість перемогли. У вересні 1940 року так звані запобіжні заходи покарання замінили відбуванням терміну в ЦКБ-29, яким керував «зек» А. Туполєв. Корольов був на межі повного фізичного виснаження. 27 липня 1944 року президія верховної ради СРСР приймає рішення про дострокове звільнення Корольова з-під арешту і знімає з нього судимість. 15 серпня він одержує паспорт. </vt:lpstr>
      <vt:lpstr>У 1946 році Корольова призначають головним конструктором балістичних ракет і начальником відділу НДІ-88. Десять років праці, творчих мук, радісних звершень і злетів, утім, мало кому відомих. На все накладено гриф «цілком таємно». То була справді державна таємниця надзвичайної ваги і значення. Від серпня 1956 року Корольов — керівник і головний конструктор найбільшого в державі ракетного центру, йому підпорядковується діяльність багатьох НДІ та КБ. Його наукові й технічні ідеї вимагали розмаху, потужної матеріально-технічної бази. Наукові здобутки вченого, втілені в металі, спочатку вражали, а потім захоплювали планету. 27 серпня 1957 року здійснено запуск наддалекої міжконтинентальної багатоступінчастої балістичної ракети. Людство аплодує повідомленню про виведення 4 жовтня того ж року першого в історії штучного супутника Землі. Кожен запуск — епохальне досягнення. Під керівництвом головного конструктора С. Корольова створено перші космічні апарати серій «Луна», «Венера», «Марс», «Зонд», деякі супутники серії «Космос», а також проект космічного корабля «Союз». Він не обмежував своєї діяльності ракетоносіями й космічними апаратами. Після старту другого супутника Сергій Павлович сказав: «Надійний міст із Землі в Космос уже перекинуто запуском штучних супутників, і дорога до зірок відкрита». Для практичного підтвердження цієї тези та перетворення її на робочу формулу вчений продовжував розробляти принципово нові конструкції космічних кораблів.</vt:lpstr>
      <vt:lpstr>В 1970 році в м. Житомирі було відкрито меморіальний будинок-музей академіка Сергія Павловича Корольова. А в 1987 році — Музей космонавтики імені Сергія Павловича Корольова.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Корольо́Народився в Житомирі в сім'ї викладача російської словесності у гімназії Павла Яковича Корольова, який походив із Білорусі, й доньки українського купця Марії Миколаївни.[4] Їхній шлюб розпався, і з трьох років хлопчик жив у бабусі й діда, Марії Матвіївни й Миколи Яковича Москаленків, у Ніжині (Чернігівська обл.).в Сергі́й Па́влович народився 12 січня1907 в місті Житомирі</dc:title>
  <dc:creator>Sasha</dc:creator>
  <cp:lastModifiedBy>Sasha</cp:lastModifiedBy>
  <cp:revision>4</cp:revision>
  <dcterms:created xsi:type="dcterms:W3CDTF">2014-10-24T04:15:04Z</dcterms:created>
  <dcterms:modified xsi:type="dcterms:W3CDTF">2014-10-24T04:55:47Z</dcterms:modified>
</cp:coreProperties>
</file>