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56" r:id="rId15"/>
    <p:sldId id="257" r:id="rId16"/>
    <p:sldId id="25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9C60E-CC9D-4CCA-AA5A-43DBD111E9EB}" type="datetimeFigureOut">
              <a:rPr lang="ru-RU" smtClean="0"/>
              <a:pPr/>
              <a:t>18.05.2013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019C3-CF91-4B32-9A0C-B74BAD5D3D5F}" type="slidenum">
              <a:rPr lang="ru-RU" smtClean="0"/>
              <a:pPr/>
              <a:t>‹#›</a:t>
            </a:fld>
            <a:endParaRPr lang="ru-RU"/>
          </a:p>
        </p:txBody>
      </p:sp>
    </p:spTree>
    <p:extLst>
      <p:ext uri="{BB962C8B-B14F-4D97-AF65-F5344CB8AC3E}">
        <p14:creationId xmlns="" xmlns:p14="http://schemas.microsoft.com/office/powerpoint/2010/main" val="175190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7C019C3-CF91-4B32-9A0C-B74BAD5D3D5F}" type="slidenum">
              <a:rPr lang="ru-RU" smtClean="0"/>
              <a:pPr/>
              <a:t>15</a:t>
            </a:fld>
            <a:endParaRPr lang="ru-RU"/>
          </a:p>
        </p:txBody>
      </p:sp>
    </p:spTree>
    <p:extLst>
      <p:ext uri="{BB962C8B-B14F-4D97-AF65-F5344CB8AC3E}">
        <p14:creationId xmlns="" xmlns:p14="http://schemas.microsoft.com/office/powerpoint/2010/main" val="959366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gif"/><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 xmlns:a14="http://schemas.microsoft.com/office/drawing/2010/main">
                  <a14:imgLayer r:embed="rId3">
                    <a14:imgEffect>
                      <a14:brightnessContrast bright="10000"/>
                    </a14:imgEffect>
                  </a14:imgLayer>
                </a14:imgProps>
              </a:ext>
              <a:ext uri="{28A0092B-C50C-407E-A947-70E740481C1C}">
                <a14:useLocalDpi xmlns="" xmlns:a14="http://schemas.microsoft.com/office/drawing/2010/main" val="0"/>
              </a:ext>
            </a:extLst>
          </a:blip>
          <a:stretch>
            <a:fillRect/>
          </a:stretch>
        </p:blipFill>
        <p:spPr>
          <a:xfrm>
            <a:off x="0" y="1"/>
            <a:ext cx="9144000" cy="6857999"/>
          </a:xfrm>
          <a:prstGeom prst="rect">
            <a:avLst/>
          </a:prstGeom>
        </p:spPr>
      </p:pic>
      <p:sp>
        <p:nvSpPr>
          <p:cNvPr id="3" name="TextBox 2"/>
          <p:cNvSpPr txBox="1"/>
          <p:nvPr/>
        </p:nvSpPr>
        <p:spPr>
          <a:xfrm>
            <a:off x="323528" y="1788414"/>
            <a:ext cx="9144000" cy="132343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Цивільна</a:t>
            </a: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оборона </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7020272" y="4149080"/>
            <a:ext cx="2123728" cy="369332"/>
          </a:xfrm>
          <a:prstGeom prst="rect">
            <a:avLst/>
          </a:prstGeom>
          <a:effectLst>
            <a:softEdge rad="127000"/>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r"/>
            <a:endParaRPr lang="uk-UA" b="1" dirty="0" smtClean="0">
              <a:solidFill>
                <a:srgbClr val="FF0000"/>
              </a:solidFill>
            </a:endParaRPr>
          </a:p>
        </p:txBody>
      </p:sp>
    </p:spTree>
    <p:extLst>
      <p:ext uri="{BB962C8B-B14F-4D97-AF65-F5344CB8AC3E}">
        <p14:creationId xmlns="" xmlns:p14="http://schemas.microsoft.com/office/powerpoint/2010/main" val="108849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НС </a:t>
            </a:r>
            <a:r>
              <a:rPr lang="ru-RU"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воєнного</a:t>
            </a: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характеру </a:t>
            </a:r>
          </a:p>
        </p:txBody>
      </p:sp>
      <p:sp>
        <p:nvSpPr>
          <p:cNvPr id="4" name="TextBox 3"/>
          <p:cNvSpPr txBox="1"/>
          <p:nvPr/>
        </p:nvSpPr>
        <p:spPr>
          <a:xfrm>
            <a:off x="0" y="836712"/>
            <a:ext cx="914400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000" dirty="0" err="1"/>
              <a:t>пов'язані</a:t>
            </a:r>
            <a:r>
              <a:rPr lang="ru-RU" sz="2000" dirty="0"/>
              <a:t> з </a:t>
            </a:r>
            <a:r>
              <a:rPr lang="ru-RU" sz="2000" dirty="0" err="1"/>
              <a:t>наслідками</a:t>
            </a:r>
            <a:r>
              <a:rPr lang="ru-RU" sz="2000" dirty="0"/>
              <a:t> </a:t>
            </a:r>
            <a:r>
              <a:rPr lang="ru-RU" sz="2000" dirty="0" err="1"/>
              <a:t>застосування</a:t>
            </a:r>
            <a:r>
              <a:rPr lang="ru-RU" sz="2000" dirty="0"/>
              <a:t> </a:t>
            </a:r>
            <a:r>
              <a:rPr lang="ru-RU" sz="2000" dirty="0" err="1"/>
              <a:t>зброї</a:t>
            </a:r>
            <a:r>
              <a:rPr lang="ru-RU" sz="2000" dirty="0"/>
              <a:t> </a:t>
            </a:r>
            <a:r>
              <a:rPr lang="ru-RU" sz="2000" dirty="0" err="1"/>
              <a:t>масового</a:t>
            </a:r>
            <a:r>
              <a:rPr lang="ru-RU" sz="2000" dirty="0"/>
              <a:t> </a:t>
            </a:r>
            <a:r>
              <a:rPr lang="ru-RU" sz="2000" dirty="0" err="1"/>
              <a:t>ураження</a:t>
            </a:r>
            <a:r>
              <a:rPr lang="ru-RU" sz="2000" dirty="0"/>
              <a:t> </a:t>
            </a:r>
            <a:r>
              <a:rPr lang="ru-RU" sz="2000" dirty="0" err="1"/>
              <a:t>або</a:t>
            </a:r>
            <a:r>
              <a:rPr lang="ru-RU" sz="2000" dirty="0"/>
              <a:t> </a:t>
            </a:r>
            <a:r>
              <a:rPr lang="ru-RU" sz="2000" dirty="0" err="1"/>
              <a:t>звичайних</a:t>
            </a:r>
            <a:r>
              <a:rPr lang="ru-RU" sz="2000" dirty="0"/>
              <a:t> </a:t>
            </a:r>
            <a:r>
              <a:rPr lang="ru-RU" sz="2000" dirty="0" err="1"/>
              <a:t>засобів</a:t>
            </a:r>
            <a:r>
              <a:rPr lang="ru-RU" sz="2000" dirty="0"/>
              <a:t> </a:t>
            </a:r>
            <a:r>
              <a:rPr lang="ru-RU" sz="2000" dirty="0" err="1"/>
              <a:t>ураження</a:t>
            </a:r>
            <a:r>
              <a:rPr lang="ru-RU" sz="2000" dirty="0"/>
              <a:t>, </a:t>
            </a:r>
            <a:r>
              <a:rPr lang="ru-RU" sz="2000" dirty="0" err="1"/>
              <a:t>під</a:t>
            </a:r>
            <a:r>
              <a:rPr lang="ru-RU" sz="2000" dirty="0"/>
              <a:t> час </a:t>
            </a:r>
            <a:r>
              <a:rPr lang="ru-RU" sz="2000" dirty="0" err="1"/>
              <a:t>яких</a:t>
            </a:r>
            <a:r>
              <a:rPr lang="ru-RU" sz="2000" dirty="0"/>
              <a:t> </a:t>
            </a:r>
            <a:r>
              <a:rPr lang="ru-RU" sz="2000" dirty="0" err="1"/>
              <a:t>виникають</a:t>
            </a:r>
            <a:r>
              <a:rPr lang="ru-RU" sz="2000" dirty="0"/>
              <a:t> </a:t>
            </a:r>
            <a:r>
              <a:rPr lang="ru-RU" sz="2000" dirty="0" err="1"/>
              <a:t>вторинні</a:t>
            </a:r>
            <a:r>
              <a:rPr lang="ru-RU" sz="2000" dirty="0"/>
              <a:t> </a:t>
            </a:r>
            <a:r>
              <a:rPr lang="ru-RU" sz="2000" dirty="0" err="1"/>
              <a:t>фактори</a:t>
            </a:r>
            <a:r>
              <a:rPr lang="ru-RU" sz="2000" dirty="0"/>
              <a:t> </a:t>
            </a:r>
            <a:r>
              <a:rPr lang="ru-RU" sz="2000" dirty="0" err="1"/>
              <a:t>ураження</a:t>
            </a:r>
            <a:r>
              <a:rPr lang="ru-RU" sz="2000" dirty="0"/>
              <a:t> </a:t>
            </a:r>
            <a:r>
              <a:rPr lang="ru-RU" sz="2000" dirty="0" err="1"/>
              <a:t>населення</a:t>
            </a:r>
            <a:r>
              <a:rPr lang="ru-RU" sz="2000" dirty="0"/>
              <a:t> </a:t>
            </a:r>
            <a:r>
              <a:rPr lang="ru-RU" sz="2000" dirty="0" err="1"/>
              <a:t>внаслідок</a:t>
            </a:r>
            <a:r>
              <a:rPr lang="ru-RU" sz="2000" dirty="0"/>
              <a:t> </a:t>
            </a:r>
            <a:r>
              <a:rPr lang="ru-RU" sz="2000" dirty="0" err="1"/>
              <a:t>руйнування</a:t>
            </a:r>
            <a:r>
              <a:rPr lang="ru-RU" sz="2000" dirty="0"/>
              <a:t> </a:t>
            </a:r>
            <a:r>
              <a:rPr lang="ru-RU" sz="2000" dirty="0" err="1"/>
              <a:t>атомних</a:t>
            </a:r>
            <a:r>
              <a:rPr lang="ru-RU" sz="2000" dirty="0"/>
              <a:t> і </a:t>
            </a:r>
            <a:r>
              <a:rPr lang="ru-RU" sz="2000" dirty="0" err="1"/>
              <a:t>гідроелектростанцій</a:t>
            </a:r>
            <a:r>
              <a:rPr lang="ru-RU" sz="2000" dirty="0"/>
              <a:t>, </a:t>
            </a:r>
            <a:r>
              <a:rPr lang="ru-RU" sz="2000" dirty="0" err="1"/>
              <a:t>складів</a:t>
            </a:r>
            <a:r>
              <a:rPr lang="ru-RU" sz="2000" dirty="0"/>
              <a:t> і </a:t>
            </a:r>
            <a:r>
              <a:rPr lang="ru-RU" sz="2000" dirty="0" err="1"/>
              <a:t>сховищ</a:t>
            </a:r>
            <a:r>
              <a:rPr lang="ru-RU" sz="2000" dirty="0"/>
              <a:t> </a:t>
            </a:r>
            <a:r>
              <a:rPr lang="ru-RU" sz="2000" dirty="0" err="1"/>
              <a:t>радіоактивних</a:t>
            </a:r>
            <a:r>
              <a:rPr lang="ru-RU" sz="2000" dirty="0"/>
              <a:t> і </a:t>
            </a:r>
            <a:r>
              <a:rPr lang="ru-RU" sz="2000" dirty="0" err="1"/>
              <a:t>токсичних</a:t>
            </a:r>
            <a:r>
              <a:rPr lang="ru-RU" sz="2000" dirty="0"/>
              <a:t> </a:t>
            </a:r>
            <a:r>
              <a:rPr lang="ru-RU" sz="2000" dirty="0" err="1"/>
              <a:t>речовин</a:t>
            </a:r>
            <a:r>
              <a:rPr lang="ru-RU" sz="2000" dirty="0"/>
              <a:t> та </a:t>
            </a:r>
            <a:r>
              <a:rPr lang="ru-RU" sz="2000" dirty="0" err="1"/>
              <a:t>відходів</a:t>
            </a:r>
            <a:r>
              <a:rPr lang="ru-RU" sz="2000" dirty="0"/>
              <a:t>, </a:t>
            </a:r>
            <a:r>
              <a:rPr lang="ru-RU" sz="2000" dirty="0" err="1"/>
              <a:t>нафтопродуктів</a:t>
            </a:r>
            <a:r>
              <a:rPr lang="ru-RU" sz="2000" dirty="0"/>
              <a:t>, </a:t>
            </a:r>
            <a:r>
              <a:rPr lang="ru-RU" sz="2000" dirty="0" err="1"/>
              <a:t>вибухівки</a:t>
            </a:r>
            <a:r>
              <a:rPr lang="ru-RU" sz="2000" dirty="0"/>
              <a:t>, </a:t>
            </a:r>
            <a:r>
              <a:rPr lang="ru-RU" sz="2000" dirty="0" err="1"/>
              <a:t>транспортних</a:t>
            </a:r>
            <a:r>
              <a:rPr lang="ru-RU" sz="2000" dirty="0"/>
              <a:t> та </a:t>
            </a:r>
            <a:r>
              <a:rPr lang="ru-RU" sz="2000" dirty="0" err="1"/>
              <a:t>інженерних</a:t>
            </a:r>
            <a:r>
              <a:rPr lang="ru-RU" sz="2000" dirty="0"/>
              <a:t> </a:t>
            </a:r>
            <a:r>
              <a:rPr lang="ru-RU" sz="2000" dirty="0" err="1"/>
              <a:t>комунікацій</a:t>
            </a:r>
            <a:r>
              <a:rPr lang="ru-RU" sz="2000" dirty="0"/>
              <a:t> </a:t>
            </a:r>
            <a:r>
              <a:rPr lang="ru-RU" sz="2000" dirty="0" err="1"/>
              <a:t>тощо</a:t>
            </a:r>
            <a:r>
              <a:rPr lang="ru-RU" sz="2000" dirty="0" smtClean="0"/>
              <a:t>.</a:t>
            </a:r>
            <a:endParaRPr lang="ru-RU" sz="2000"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62525" y="2467928"/>
            <a:ext cx="4181475" cy="4390072"/>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95536" y="3005614"/>
            <a:ext cx="4419600" cy="3314700"/>
          </a:xfrm>
          <a:prstGeom prst="rect">
            <a:avLst/>
          </a:prstGeom>
          <a:ln>
            <a:noFill/>
          </a:ln>
          <a:effectLst>
            <a:softEdge rad="112500"/>
          </a:effectLst>
        </p:spPr>
      </p:pic>
    </p:spTree>
    <p:extLst>
      <p:ext uri="{BB962C8B-B14F-4D97-AF65-F5344CB8AC3E}">
        <p14:creationId xmlns="" xmlns:p14="http://schemas.microsoft.com/office/powerpoint/2010/main" val="70193365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0-#ppt_w/2"/>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50" fill="hold"/>
                                        <p:tgtEl>
                                          <p:spTgt spid="4"/>
                                        </p:tgtEl>
                                        <p:attrNameLst>
                                          <p:attrName>ppt_x</p:attrName>
                                        </p:attrNameLst>
                                      </p:cBhvr>
                                      <p:tavLst>
                                        <p:tav tm="0">
                                          <p:val>
                                            <p:strVal val="1+#ppt_w/2"/>
                                          </p:val>
                                        </p:tav>
                                        <p:tav tm="100000">
                                          <p:val>
                                            <p:strVal val="#ppt_x"/>
                                          </p:val>
                                        </p:tav>
                                      </p:tavLst>
                                    </p:anim>
                                    <p:anim calcmode="lin" valueType="num">
                                      <p:cBhvr additive="base">
                                        <p:cTn id="12" dur="2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50" fill="hold"/>
                                        <p:tgtEl>
                                          <p:spTgt spid="6"/>
                                        </p:tgtEl>
                                        <p:attrNameLst>
                                          <p:attrName>ppt_x</p:attrName>
                                        </p:attrNameLst>
                                      </p:cBhvr>
                                      <p:tavLst>
                                        <p:tav tm="0">
                                          <p:val>
                                            <p:strVal val="1+#ppt_w/2"/>
                                          </p:val>
                                        </p:tav>
                                        <p:tav tm="100000">
                                          <p:val>
                                            <p:strVal val="#ppt_x"/>
                                          </p:val>
                                        </p:tav>
                                      </p:tavLst>
                                    </p:anim>
                                    <p:anim calcmode="lin" valueType="num">
                                      <p:cBhvr additive="base">
                                        <p:cTn id="16" dur="2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0-#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724150" y="3788526"/>
            <a:ext cx="3720058" cy="3135892"/>
          </a:xfrm>
          <a:prstGeom prst="rect">
            <a:avLst/>
          </a:prstGeom>
          <a:ln>
            <a:noFill/>
          </a:ln>
          <a:effectLst>
            <a:softEdge rad="112500"/>
          </a:effectLst>
        </p:spPr>
      </p:pic>
      <p:sp>
        <p:nvSpPr>
          <p:cNvPr id="3" name="TextBox 2"/>
          <p:cNvSpPr txBox="1"/>
          <p:nvPr/>
        </p:nvSpPr>
        <p:spPr>
          <a:xfrm>
            <a:off x="0" y="204731"/>
            <a:ext cx="91440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Захист</a:t>
            </a: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населення</a:t>
            </a: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 </a:t>
            </a:r>
          </a:p>
          <a:p>
            <a:pPr algn="ctr"/>
            <a:r>
              <a:rPr lang="ru-RU" sz="2400" dirty="0" err="1" smtClean="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це</a:t>
            </a:r>
            <a:r>
              <a:rPr lang="ru-RU" sz="2400" dirty="0" smtClean="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створення</a:t>
            </a:r>
            <a:r>
              <a:rPr lang="ru-RU" sz="240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необхідних</a:t>
            </a:r>
            <a:r>
              <a:rPr lang="ru-RU" sz="240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 умов для </a:t>
            </a:r>
            <a:r>
              <a:rPr lang="ru-RU" sz="2400" dirty="0" err="1">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збереження</a:t>
            </a:r>
            <a:r>
              <a:rPr lang="ru-RU" sz="240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життя</a:t>
            </a:r>
            <a:r>
              <a:rPr lang="ru-RU" sz="240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 людей у </a:t>
            </a:r>
            <a:r>
              <a:rPr lang="ru-RU" sz="2400" dirty="0" err="1">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надзвичайних</a:t>
            </a:r>
            <a:r>
              <a:rPr lang="ru-RU" sz="240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ysClr val="windowText" lastClr="000000"/>
                  </a:solidFill>
                  <a:prstDash val="solid"/>
                </a:ln>
                <a:solidFill>
                  <a:schemeClr val="tx1"/>
                </a:solidFill>
                <a:effectLst>
                  <a:outerShdw blurRad="63500" dir="3600000" algn="tl" rotWithShape="0">
                    <a:srgbClr val="000000">
                      <a:alpha val="70000"/>
                    </a:srgbClr>
                  </a:outerShdw>
                </a:effectLst>
              </a:rPr>
              <a:t>ситуаціях</a:t>
            </a:r>
            <a:endParaRPr lang="ru-RU" sz="2400" dirty="0">
              <a:ln w="18415" cmpd="sng">
                <a:solidFill>
                  <a:sysClr val="windowText" lastClr="000000"/>
                </a:solidFill>
                <a:prstDash val="solid"/>
              </a:ln>
              <a:solidFill>
                <a:schemeClr val="tx1"/>
              </a:solidFill>
              <a:effectLst>
                <a:outerShdw blurRad="63500" dir="3600000" algn="tl" rotWithShape="0">
                  <a:srgbClr val="000000">
                    <a:alpha val="70000"/>
                  </a:srgbClr>
                </a:outerShdw>
              </a:effectLst>
            </a:endParaRPr>
          </a:p>
        </p:txBody>
      </p:sp>
      <p:sp>
        <p:nvSpPr>
          <p:cNvPr id="4" name="TextBox 3"/>
          <p:cNvSpPr txBox="1"/>
          <p:nvPr/>
        </p:nvSpPr>
        <p:spPr>
          <a:xfrm>
            <a:off x="0" y="1844824"/>
            <a:ext cx="91440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Головна мета </a:t>
            </a:r>
            <a:r>
              <a:rPr lang="ru-RU" sz="2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захисних</a:t>
            </a: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2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засобів</a:t>
            </a: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 </a:t>
            </a:r>
          </a:p>
          <a:p>
            <a:pPr algn="ctr"/>
            <a:r>
              <a:rPr lang="ru-RU" sz="2400" dirty="0" err="1" smtClean="0">
                <a:ln w="18415" cmpd="sng">
                  <a:solidFill>
                    <a:schemeClr val="tx1"/>
                  </a:solidFill>
                  <a:prstDash val="solid"/>
                </a:ln>
                <a:solidFill>
                  <a:schemeClr val="tx1"/>
                </a:solidFill>
                <a:effectLst>
                  <a:outerShdw blurRad="63500" dir="3600000" algn="tl" rotWithShape="0">
                    <a:srgbClr val="000000">
                      <a:alpha val="70000"/>
                    </a:srgbClr>
                  </a:outerShdw>
                </a:effectLst>
              </a:rPr>
              <a:t>уникнути</a:t>
            </a:r>
            <a:r>
              <a:rPr lang="ru-RU" sz="24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chemeClr val="tx1"/>
                  </a:solidFill>
                  <a:prstDash val="solid"/>
                </a:ln>
                <a:solidFill>
                  <a:schemeClr val="tx1"/>
                </a:solidFill>
                <a:effectLst>
                  <a:outerShdw blurRad="63500" dir="3600000" algn="tl" rotWithShape="0">
                    <a:srgbClr val="000000">
                      <a:alpha val="70000"/>
                    </a:srgbClr>
                  </a:outerShdw>
                </a:effectLst>
              </a:rPr>
              <a:t>чи</a:t>
            </a:r>
            <a:r>
              <a:rPr lang="ru-RU" sz="2400" dirty="0">
                <a:ln w="18415" cmpd="sng">
                  <a:solidFill>
                    <a:schemeClr val="tx1"/>
                  </a:solidFill>
                  <a:prstDash val="solid"/>
                </a:ln>
                <a:solidFill>
                  <a:schemeClr val="tx1"/>
                </a:solidFill>
                <a:effectLst>
                  <a:outerShdw blurRad="63500" dir="3600000" algn="tl" rotWithShape="0">
                    <a:srgbClr val="000000">
                      <a:alpha val="70000"/>
                    </a:srgbClr>
                  </a:outerShdw>
                </a:effectLst>
              </a:rPr>
              <a:t> максимально </a:t>
            </a:r>
            <a:r>
              <a:rPr lang="ru-RU" sz="2400" dirty="0" err="1">
                <a:ln w="18415" cmpd="sng">
                  <a:solidFill>
                    <a:schemeClr val="tx1"/>
                  </a:solidFill>
                  <a:prstDash val="solid"/>
                </a:ln>
                <a:solidFill>
                  <a:schemeClr val="tx1"/>
                </a:solidFill>
                <a:effectLst>
                  <a:outerShdw blurRad="63500" dir="3600000" algn="tl" rotWithShape="0">
                    <a:srgbClr val="000000">
                      <a:alpha val="70000"/>
                    </a:srgbClr>
                  </a:outerShdw>
                </a:effectLst>
              </a:rPr>
              <a:t>знизити</a:t>
            </a:r>
            <a:r>
              <a:rPr lang="ru-RU" sz="2400" dirty="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chemeClr val="tx1"/>
                  </a:solidFill>
                  <a:prstDash val="solid"/>
                </a:ln>
                <a:solidFill>
                  <a:schemeClr val="tx1"/>
                </a:solidFill>
                <a:effectLst>
                  <a:outerShdw blurRad="63500" dir="3600000" algn="tl" rotWithShape="0">
                    <a:srgbClr val="000000">
                      <a:alpha val="70000"/>
                    </a:srgbClr>
                  </a:outerShdw>
                </a:effectLst>
              </a:rPr>
              <a:t>ураження</a:t>
            </a:r>
            <a:r>
              <a:rPr lang="ru-RU" sz="2400" dirty="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ru-RU" sz="2400" dirty="0" err="1">
                <a:ln w="18415" cmpd="sng">
                  <a:solidFill>
                    <a:schemeClr val="tx1"/>
                  </a:solidFill>
                  <a:prstDash val="solid"/>
                </a:ln>
                <a:solidFill>
                  <a:schemeClr val="tx1"/>
                </a:solidFill>
                <a:effectLst>
                  <a:outerShdw blurRad="63500" dir="3600000" algn="tl" rotWithShape="0">
                    <a:srgbClr val="000000">
                      <a:alpha val="70000"/>
                    </a:srgbClr>
                  </a:outerShdw>
                </a:effectLst>
              </a:rPr>
              <a:t>населення</a:t>
            </a:r>
            <a:endParaRPr lang="ru-RU" sz="2400" dirty="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pic>
        <p:nvPicPr>
          <p:cNvPr id="5" name="Рисунок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9202" y="2664042"/>
            <a:ext cx="3223050" cy="2417288"/>
          </a:xfrm>
          <a:prstGeom prst="rect">
            <a:avLst/>
          </a:prstGeom>
          <a:ln>
            <a:noFill/>
          </a:ln>
          <a:effectLst>
            <a:softEdge rad="112500"/>
          </a:effectLst>
        </p:spPr>
      </p:pic>
      <p:pic>
        <p:nvPicPr>
          <p:cNvPr id="7" name="Рисунок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012972" y="2718471"/>
            <a:ext cx="3131028" cy="2402277"/>
          </a:xfrm>
          <a:prstGeom prst="rect">
            <a:avLst/>
          </a:prstGeom>
          <a:ln>
            <a:noFill/>
          </a:ln>
          <a:effectLst>
            <a:softEdge rad="112500"/>
          </a:effectLst>
        </p:spPr>
      </p:pic>
    </p:spTree>
    <p:extLst>
      <p:ext uri="{BB962C8B-B14F-4D97-AF65-F5344CB8AC3E}">
        <p14:creationId xmlns="" xmlns:p14="http://schemas.microsoft.com/office/powerpoint/2010/main" val="2621355063"/>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fltVal val="0"/>
                                          </p:val>
                                        </p:tav>
                                        <p:tav tm="100000">
                                          <p:val>
                                            <p:strVal val="#ppt_w"/>
                                          </p:val>
                                        </p:tav>
                                      </p:tavLst>
                                    </p:anim>
                                    <p:anim calcmode="lin" valueType="num">
                                      <p:cBhvr>
                                        <p:cTn id="13" dur="250" fill="hold"/>
                                        <p:tgtEl>
                                          <p:spTgt spid="5"/>
                                        </p:tgtEl>
                                        <p:attrNameLst>
                                          <p:attrName>ppt_h</p:attrName>
                                        </p:attrNameLst>
                                      </p:cBhvr>
                                      <p:tavLst>
                                        <p:tav tm="0">
                                          <p:val>
                                            <p:fltVal val="0"/>
                                          </p:val>
                                        </p:tav>
                                        <p:tav tm="100000">
                                          <p:val>
                                            <p:strVal val="#ppt_h"/>
                                          </p:val>
                                        </p:tav>
                                      </p:tavLst>
                                    </p:anim>
                                    <p:animEffect transition="in" filter="fade">
                                      <p:cBhvr>
                                        <p:cTn id="14" dur="25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50" fill="hold"/>
                                        <p:tgtEl>
                                          <p:spTgt spid="7"/>
                                        </p:tgtEl>
                                        <p:attrNameLst>
                                          <p:attrName>ppt_w</p:attrName>
                                        </p:attrNameLst>
                                      </p:cBhvr>
                                      <p:tavLst>
                                        <p:tav tm="0">
                                          <p:val>
                                            <p:fltVal val="0"/>
                                          </p:val>
                                        </p:tav>
                                        <p:tav tm="100000">
                                          <p:val>
                                            <p:strVal val="#ppt_w"/>
                                          </p:val>
                                        </p:tav>
                                      </p:tavLst>
                                    </p:anim>
                                    <p:anim calcmode="lin" valueType="num">
                                      <p:cBhvr>
                                        <p:cTn id="18" dur="250" fill="hold"/>
                                        <p:tgtEl>
                                          <p:spTgt spid="7"/>
                                        </p:tgtEl>
                                        <p:attrNameLst>
                                          <p:attrName>ppt_h</p:attrName>
                                        </p:attrNameLst>
                                      </p:cBhvr>
                                      <p:tavLst>
                                        <p:tav tm="0">
                                          <p:val>
                                            <p:fltVal val="0"/>
                                          </p:val>
                                        </p:tav>
                                        <p:tav tm="100000">
                                          <p:val>
                                            <p:strVal val="#ppt_h"/>
                                          </p:val>
                                        </p:tav>
                                      </p:tavLst>
                                    </p:anim>
                                    <p:animEffect transition="in" filter="fade">
                                      <p:cBhvr>
                                        <p:cTn id="19" dur="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50" fill="hold"/>
                                        <p:tgtEl>
                                          <p:spTgt spid="4"/>
                                        </p:tgtEl>
                                        <p:attrNameLst>
                                          <p:attrName>ppt_w</p:attrName>
                                        </p:attrNameLst>
                                      </p:cBhvr>
                                      <p:tavLst>
                                        <p:tav tm="0">
                                          <p:val>
                                            <p:fltVal val="0"/>
                                          </p:val>
                                        </p:tav>
                                        <p:tav tm="100000">
                                          <p:val>
                                            <p:strVal val="#ppt_w"/>
                                          </p:val>
                                        </p:tav>
                                      </p:tavLst>
                                    </p:anim>
                                    <p:anim calcmode="lin" valueType="num">
                                      <p:cBhvr>
                                        <p:cTn id="25" dur="250" fill="hold"/>
                                        <p:tgtEl>
                                          <p:spTgt spid="4"/>
                                        </p:tgtEl>
                                        <p:attrNameLst>
                                          <p:attrName>ppt_h</p:attrName>
                                        </p:attrNameLst>
                                      </p:cBhvr>
                                      <p:tavLst>
                                        <p:tav tm="0">
                                          <p:val>
                                            <p:fltVal val="0"/>
                                          </p:val>
                                        </p:tav>
                                        <p:tav tm="100000">
                                          <p:val>
                                            <p:strVal val="#ppt_h"/>
                                          </p:val>
                                        </p:tav>
                                      </p:tavLst>
                                    </p:anim>
                                    <p:anim calcmode="lin" valueType="num">
                                      <p:cBhvr>
                                        <p:cTn id="26" dur="250" fill="hold"/>
                                        <p:tgtEl>
                                          <p:spTgt spid="4"/>
                                        </p:tgtEl>
                                        <p:attrNameLst>
                                          <p:attrName>style.rotation</p:attrName>
                                        </p:attrNameLst>
                                      </p:cBhvr>
                                      <p:tavLst>
                                        <p:tav tm="0">
                                          <p:val>
                                            <p:fltVal val="90"/>
                                          </p:val>
                                        </p:tav>
                                        <p:tav tm="100000">
                                          <p:val>
                                            <p:fltVal val="0"/>
                                          </p:val>
                                        </p:tav>
                                      </p:tavLst>
                                    </p:anim>
                                    <p:animEffect transition="in" filter="fade">
                                      <p:cBhvr>
                                        <p:cTn id="27" dur="250"/>
                                        <p:tgtEl>
                                          <p:spTgt spid="4"/>
                                        </p:tgtEl>
                                      </p:cBhvr>
                                    </p:animEffect>
                                  </p:childTnLst>
                                </p:cTn>
                              </p:par>
                              <p:par>
                                <p:cTn id="28" presetID="3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250" fill="hold"/>
                                        <p:tgtEl>
                                          <p:spTgt spid="6"/>
                                        </p:tgtEl>
                                        <p:attrNameLst>
                                          <p:attrName>ppt_w</p:attrName>
                                        </p:attrNameLst>
                                      </p:cBhvr>
                                      <p:tavLst>
                                        <p:tav tm="0">
                                          <p:val>
                                            <p:fltVal val="0"/>
                                          </p:val>
                                        </p:tav>
                                        <p:tav tm="100000">
                                          <p:val>
                                            <p:strVal val="#ppt_w"/>
                                          </p:val>
                                        </p:tav>
                                      </p:tavLst>
                                    </p:anim>
                                    <p:anim calcmode="lin" valueType="num">
                                      <p:cBhvr>
                                        <p:cTn id="31" dur="250" fill="hold"/>
                                        <p:tgtEl>
                                          <p:spTgt spid="6"/>
                                        </p:tgtEl>
                                        <p:attrNameLst>
                                          <p:attrName>ppt_h</p:attrName>
                                        </p:attrNameLst>
                                      </p:cBhvr>
                                      <p:tavLst>
                                        <p:tav tm="0">
                                          <p:val>
                                            <p:fltVal val="0"/>
                                          </p:val>
                                        </p:tav>
                                        <p:tav tm="100000">
                                          <p:val>
                                            <p:strVal val="#ppt_h"/>
                                          </p:val>
                                        </p:tav>
                                      </p:tavLst>
                                    </p:anim>
                                    <p:anim calcmode="lin" valueType="num">
                                      <p:cBhvr>
                                        <p:cTn id="32" dur="250" fill="hold"/>
                                        <p:tgtEl>
                                          <p:spTgt spid="6"/>
                                        </p:tgtEl>
                                        <p:attrNameLst>
                                          <p:attrName>style.rotation</p:attrName>
                                        </p:attrNameLst>
                                      </p:cBhvr>
                                      <p:tavLst>
                                        <p:tav tm="0">
                                          <p:val>
                                            <p:fltVal val="90"/>
                                          </p:val>
                                        </p:tav>
                                        <p:tav tm="100000">
                                          <p:val>
                                            <p:fltVal val="0"/>
                                          </p:val>
                                        </p:tav>
                                      </p:tavLst>
                                    </p:anim>
                                    <p:animEffect transition="in" filter="fade">
                                      <p:cBhvr>
                                        <p:cTn id="33"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9168341" cy="6858000"/>
          </a:xfrm>
          <a:prstGeom prst="rect">
            <a:avLst/>
          </a:prstGeom>
        </p:spPr>
      </p:pic>
      <p:sp>
        <p:nvSpPr>
          <p:cNvPr id="3" name="TextBox 2"/>
          <p:cNvSpPr txBox="1"/>
          <p:nvPr/>
        </p:nvSpPr>
        <p:spPr>
          <a:xfrm>
            <a:off x="0" y="116632"/>
            <a:ext cx="9144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3600" b="1" dirty="0" err="1">
                <a:solidFill>
                  <a:schemeClr val="tx1"/>
                </a:solidFill>
              </a:rPr>
              <a:t>Основні</a:t>
            </a:r>
            <a:r>
              <a:rPr lang="ru-RU" sz="3600" b="1" dirty="0">
                <a:solidFill>
                  <a:schemeClr val="tx1"/>
                </a:solidFill>
              </a:rPr>
              <a:t> </a:t>
            </a:r>
            <a:r>
              <a:rPr lang="ru-RU" sz="3600" b="1" dirty="0" err="1">
                <a:solidFill>
                  <a:schemeClr val="tx1"/>
                </a:solidFill>
              </a:rPr>
              <a:t>засоби</a:t>
            </a:r>
            <a:r>
              <a:rPr lang="ru-RU" sz="3600" b="1" dirty="0">
                <a:solidFill>
                  <a:schemeClr val="tx1"/>
                </a:solidFill>
              </a:rPr>
              <a:t> </a:t>
            </a:r>
            <a:r>
              <a:rPr lang="ru-RU" sz="3600" b="1" dirty="0" err="1">
                <a:solidFill>
                  <a:schemeClr val="tx1"/>
                </a:solidFill>
              </a:rPr>
              <a:t>захисту</a:t>
            </a:r>
            <a:r>
              <a:rPr lang="ru-RU" sz="3600" b="1" dirty="0">
                <a:solidFill>
                  <a:schemeClr val="tx1"/>
                </a:solidFill>
              </a:rPr>
              <a:t> </a:t>
            </a:r>
            <a:r>
              <a:rPr lang="ru-RU" sz="3600" b="1" dirty="0" err="1">
                <a:solidFill>
                  <a:schemeClr val="tx1"/>
                </a:solidFill>
              </a:rPr>
              <a:t>населення</a:t>
            </a:r>
            <a:r>
              <a:rPr lang="ru-RU" sz="3600" b="1" dirty="0">
                <a:solidFill>
                  <a:schemeClr val="tx1"/>
                </a:solidFill>
              </a:rPr>
              <a:t>:</a:t>
            </a:r>
          </a:p>
        </p:txBody>
      </p:sp>
      <p:sp>
        <p:nvSpPr>
          <p:cNvPr id="4" name="TextBox 3"/>
          <p:cNvSpPr txBox="1"/>
          <p:nvPr/>
        </p:nvSpPr>
        <p:spPr>
          <a:xfrm>
            <a:off x="0" y="762963"/>
            <a:ext cx="9144000" cy="3170099"/>
          </a:xfrm>
          <a:prstGeom prst="rect">
            <a:avLst/>
          </a:prstGeom>
          <a:solidFill>
            <a:schemeClr val="lt1">
              <a:alpha val="83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Blip>
                <a:blip r:embed="rId3"/>
              </a:buBlip>
            </a:pPr>
            <a:r>
              <a:rPr lang="ru-RU" sz="2000" b="1" dirty="0" err="1"/>
              <a:t>попередження</a:t>
            </a:r>
            <a:r>
              <a:rPr lang="ru-RU" sz="2000" b="1" dirty="0"/>
              <a:t> </a:t>
            </a:r>
            <a:r>
              <a:rPr lang="ru-RU" sz="2000" b="1" dirty="0" err="1"/>
              <a:t>населення</a:t>
            </a:r>
            <a:r>
              <a:rPr lang="ru-RU" sz="2000" b="1" dirty="0"/>
              <a:t> про </a:t>
            </a:r>
            <a:r>
              <a:rPr lang="ru-RU" sz="2000" b="1" dirty="0" err="1"/>
              <a:t>можливу</a:t>
            </a:r>
            <a:r>
              <a:rPr lang="ru-RU" sz="2000" b="1" dirty="0"/>
              <a:t> </a:t>
            </a:r>
            <a:r>
              <a:rPr lang="ru-RU" sz="2000" b="1" dirty="0" err="1"/>
              <a:t>загрозу</a:t>
            </a:r>
            <a:r>
              <a:rPr lang="ru-RU" sz="2000" b="1" dirty="0"/>
              <a:t> </a:t>
            </a:r>
            <a:r>
              <a:rPr lang="ru-RU" sz="2000" b="1" dirty="0" err="1"/>
              <a:t>виникнення</a:t>
            </a:r>
            <a:r>
              <a:rPr lang="ru-RU" sz="2000" b="1" dirty="0"/>
              <a:t> НС;</a:t>
            </a:r>
          </a:p>
          <a:p>
            <a:pPr marL="285750" indent="-285750">
              <a:buBlip>
                <a:blip r:embed="rId3"/>
              </a:buBlip>
            </a:pPr>
            <a:endParaRPr lang="ru-RU" sz="2000" b="1" dirty="0"/>
          </a:p>
          <a:p>
            <a:pPr marL="285750" indent="-285750">
              <a:buBlip>
                <a:blip r:embed="rId3"/>
              </a:buBlip>
            </a:pPr>
            <a:r>
              <a:rPr lang="ru-RU" sz="2000" b="1" dirty="0" err="1"/>
              <a:t>оповіщення</a:t>
            </a:r>
            <a:r>
              <a:rPr lang="ru-RU" sz="2000" b="1" dirty="0"/>
              <a:t> </a:t>
            </a:r>
            <a:r>
              <a:rPr lang="ru-RU" sz="2000" b="1" dirty="0" err="1"/>
              <a:t>населення</a:t>
            </a:r>
            <a:r>
              <a:rPr lang="ru-RU" sz="2000" b="1" dirty="0"/>
              <a:t> про НС;</a:t>
            </a:r>
          </a:p>
          <a:p>
            <a:pPr marL="285750" indent="-285750">
              <a:buBlip>
                <a:blip r:embed="rId3"/>
              </a:buBlip>
            </a:pPr>
            <a:endParaRPr lang="ru-RU" sz="2000" b="1" dirty="0"/>
          </a:p>
          <a:p>
            <a:pPr marL="285750" indent="-285750">
              <a:buBlip>
                <a:blip r:embed="rId3"/>
              </a:buBlip>
            </a:pPr>
            <a:r>
              <a:rPr lang="ru-RU" sz="2000" b="1" dirty="0" err="1"/>
              <a:t>виявлення</a:t>
            </a:r>
            <a:r>
              <a:rPr lang="ru-RU" sz="2000" b="1" dirty="0"/>
              <a:t> обстановки в </a:t>
            </a:r>
            <a:r>
              <a:rPr lang="ru-RU" sz="2000" b="1" dirty="0" err="1"/>
              <a:t>осередку</a:t>
            </a:r>
            <a:r>
              <a:rPr lang="ru-RU" sz="2000" b="1" dirty="0"/>
              <a:t> </a:t>
            </a:r>
            <a:r>
              <a:rPr lang="ru-RU" sz="2000" b="1" dirty="0" err="1"/>
              <a:t>ураження</a:t>
            </a:r>
            <a:r>
              <a:rPr lang="ru-RU" sz="2000" b="1" dirty="0"/>
              <a:t> і </a:t>
            </a:r>
            <a:r>
              <a:rPr lang="ru-RU" sz="2000" b="1" dirty="0" err="1"/>
              <a:t>можливий</a:t>
            </a:r>
            <a:r>
              <a:rPr lang="ru-RU" sz="2000" b="1" dirty="0"/>
              <a:t> </a:t>
            </a:r>
            <a:r>
              <a:rPr lang="ru-RU" sz="2000" b="1" dirty="0" err="1"/>
              <a:t>вплив</a:t>
            </a:r>
            <a:r>
              <a:rPr lang="ru-RU" sz="2000" b="1" dirty="0"/>
              <a:t> на </a:t>
            </a:r>
            <a:r>
              <a:rPr lang="ru-RU" sz="2000" b="1" dirty="0" err="1"/>
              <a:t>населення</a:t>
            </a:r>
            <a:r>
              <a:rPr lang="ru-RU" sz="2000" b="1" dirty="0"/>
              <a:t> </a:t>
            </a:r>
            <a:r>
              <a:rPr lang="ru-RU" sz="2000" b="1" dirty="0" err="1"/>
              <a:t>вражаючих</a:t>
            </a:r>
            <a:r>
              <a:rPr lang="ru-RU" sz="2000" b="1" dirty="0"/>
              <a:t> </a:t>
            </a:r>
            <a:r>
              <a:rPr lang="ru-RU" sz="2000" b="1" dirty="0" err="1"/>
              <a:t>факторів</a:t>
            </a:r>
            <a:r>
              <a:rPr lang="ru-RU" sz="2000" b="1" dirty="0"/>
              <a:t>;</a:t>
            </a:r>
          </a:p>
          <a:p>
            <a:pPr marL="285750" indent="-285750">
              <a:buBlip>
                <a:blip r:embed="rId3"/>
              </a:buBlip>
            </a:pPr>
            <a:endParaRPr lang="ru-RU" sz="2000" b="1" dirty="0"/>
          </a:p>
          <a:p>
            <a:pPr marL="285750" indent="-285750">
              <a:buBlip>
                <a:blip r:embed="rId3"/>
              </a:buBlip>
            </a:pPr>
            <a:r>
              <a:rPr lang="ru-RU" sz="2000" b="1" dirty="0" err="1"/>
              <a:t>укриття</a:t>
            </a:r>
            <a:r>
              <a:rPr lang="ru-RU" sz="2000" b="1" dirty="0"/>
              <a:t> людей в </a:t>
            </a:r>
            <a:r>
              <a:rPr lang="ru-RU" sz="2000" b="1" dirty="0" err="1"/>
              <a:t>пристосованих</a:t>
            </a:r>
            <a:r>
              <a:rPr lang="ru-RU" sz="2000" b="1" dirty="0"/>
              <a:t> для </a:t>
            </a:r>
            <a:r>
              <a:rPr lang="ru-RU" sz="2000" b="1" dirty="0" err="1"/>
              <a:t>захисту</a:t>
            </a:r>
            <a:r>
              <a:rPr lang="ru-RU" sz="2000" b="1" dirty="0"/>
              <a:t> </a:t>
            </a:r>
            <a:r>
              <a:rPr lang="ru-RU" sz="2000" b="1" dirty="0" err="1"/>
              <a:t>населення</a:t>
            </a:r>
            <a:r>
              <a:rPr lang="ru-RU" sz="2000" b="1" dirty="0"/>
              <a:t> </a:t>
            </a:r>
            <a:r>
              <a:rPr lang="ru-RU" sz="2000" b="1" dirty="0" err="1"/>
              <a:t>приміщеннях</a:t>
            </a:r>
            <a:r>
              <a:rPr lang="ru-RU" sz="2000" b="1" dirty="0"/>
              <a:t> </a:t>
            </a:r>
            <a:r>
              <a:rPr lang="ru-RU" sz="2000" b="1" dirty="0" err="1"/>
              <a:t>виробничих</a:t>
            </a:r>
            <a:r>
              <a:rPr lang="ru-RU" sz="2000" b="1" dirty="0"/>
              <a:t>, </a:t>
            </a:r>
            <a:r>
              <a:rPr lang="ru-RU" sz="2000" b="1" dirty="0" err="1"/>
              <a:t>житлових</a:t>
            </a:r>
            <a:r>
              <a:rPr lang="ru-RU" sz="2000" b="1" dirty="0"/>
              <a:t> і </a:t>
            </a:r>
            <a:r>
              <a:rPr lang="ru-RU" sz="2000" b="1" dirty="0" err="1"/>
              <a:t>громадських</a:t>
            </a:r>
            <a:r>
              <a:rPr lang="ru-RU" sz="2000" b="1" dirty="0"/>
              <a:t> </a:t>
            </a:r>
            <a:r>
              <a:rPr lang="ru-RU" sz="2000" b="1" dirty="0" err="1"/>
              <a:t>будівлях</a:t>
            </a:r>
            <a:r>
              <a:rPr lang="ru-RU" sz="2000" b="1" dirty="0"/>
              <a:t>, в </a:t>
            </a:r>
            <a:r>
              <a:rPr lang="ru-RU" sz="2000" b="1" dirty="0" err="1"/>
              <a:t>спеціальних</a:t>
            </a:r>
            <a:r>
              <a:rPr lang="ru-RU" sz="2000" b="1" dirty="0"/>
              <a:t> </a:t>
            </a:r>
            <a:r>
              <a:rPr lang="ru-RU" sz="2000" b="1" dirty="0" err="1"/>
              <a:t>захисних</a:t>
            </a:r>
            <a:r>
              <a:rPr lang="ru-RU" sz="2000" b="1" dirty="0"/>
              <a:t> </a:t>
            </a:r>
            <a:r>
              <a:rPr lang="ru-RU" sz="2000" b="1" dirty="0" err="1"/>
              <a:t>спорудах</a:t>
            </a:r>
            <a:r>
              <a:rPr lang="ru-RU" sz="2000" b="1" dirty="0"/>
              <a:t>;</a:t>
            </a:r>
          </a:p>
        </p:txBody>
      </p:sp>
    </p:spTree>
    <p:extLst>
      <p:ext uri="{BB962C8B-B14F-4D97-AF65-F5344CB8AC3E}">
        <p14:creationId xmlns="" xmlns:p14="http://schemas.microsoft.com/office/powerpoint/2010/main" val="3833882180"/>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116632"/>
            <a:ext cx="91440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3600" b="1" dirty="0" err="1"/>
              <a:t>Основні</a:t>
            </a:r>
            <a:r>
              <a:rPr lang="ru-RU" sz="3600" b="1" dirty="0"/>
              <a:t> </a:t>
            </a:r>
            <a:r>
              <a:rPr lang="ru-RU" sz="3600" b="1" dirty="0" err="1"/>
              <a:t>засоби</a:t>
            </a:r>
            <a:r>
              <a:rPr lang="ru-RU" sz="3600" b="1" dirty="0"/>
              <a:t> </a:t>
            </a:r>
            <a:r>
              <a:rPr lang="ru-RU" sz="3600" b="1" dirty="0" err="1"/>
              <a:t>захисту</a:t>
            </a:r>
            <a:r>
              <a:rPr lang="ru-RU" sz="3600" b="1" dirty="0"/>
              <a:t> </a:t>
            </a:r>
            <a:r>
              <a:rPr lang="ru-RU" sz="3600" b="1" dirty="0" err="1"/>
              <a:t>населення</a:t>
            </a:r>
            <a:r>
              <a:rPr lang="ru-RU" sz="3600" b="1" dirty="0"/>
              <a:t>:</a:t>
            </a:r>
          </a:p>
        </p:txBody>
      </p:sp>
      <p:sp>
        <p:nvSpPr>
          <p:cNvPr id="4" name="TextBox 3"/>
          <p:cNvSpPr txBox="1"/>
          <p:nvPr/>
        </p:nvSpPr>
        <p:spPr>
          <a:xfrm>
            <a:off x="0" y="762963"/>
            <a:ext cx="9144000" cy="3170099"/>
          </a:xfrm>
          <a:prstGeom prst="rect">
            <a:avLst/>
          </a:prstGeom>
          <a:solidFill>
            <a:schemeClr val="lt1">
              <a:alpha val="80000"/>
            </a:schemeClr>
          </a:solidFill>
          <a:effectLst>
            <a:softEdge rad="63500"/>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Blip>
                <a:blip r:embed="rId3"/>
              </a:buBlip>
            </a:pPr>
            <a:r>
              <a:rPr lang="ru-RU" sz="2000" b="1" dirty="0" err="1"/>
              <a:t>використання</a:t>
            </a:r>
            <a:r>
              <a:rPr lang="ru-RU" sz="2000" b="1" dirty="0"/>
              <a:t> </a:t>
            </a:r>
            <a:r>
              <a:rPr lang="ru-RU" sz="2000" b="1" dirty="0" err="1"/>
              <a:t>засобів</a:t>
            </a:r>
            <a:r>
              <a:rPr lang="ru-RU" sz="2000" b="1" dirty="0"/>
              <a:t> </a:t>
            </a:r>
            <a:r>
              <a:rPr lang="ru-RU" sz="2000" b="1" dirty="0" err="1"/>
              <a:t>індивідуального</a:t>
            </a:r>
            <a:r>
              <a:rPr lang="ru-RU" sz="2000" b="1" dirty="0"/>
              <a:t> </a:t>
            </a:r>
            <a:r>
              <a:rPr lang="ru-RU" sz="2000" b="1" dirty="0" err="1"/>
              <a:t>захисту</a:t>
            </a:r>
            <a:r>
              <a:rPr lang="ru-RU" sz="2000" b="1" dirty="0"/>
              <a:t> </a:t>
            </a:r>
            <a:r>
              <a:rPr lang="ru-RU" sz="2000" b="1" dirty="0" err="1"/>
              <a:t>органів</a:t>
            </a:r>
            <a:r>
              <a:rPr lang="ru-RU" sz="2000" b="1" dirty="0"/>
              <a:t> </a:t>
            </a:r>
            <a:r>
              <a:rPr lang="ru-RU" sz="2000" b="1" dirty="0" err="1"/>
              <a:t>дихання</a:t>
            </a:r>
            <a:r>
              <a:rPr lang="ru-RU" sz="2000" b="1" dirty="0"/>
              <a:t> і </a:t>
            </a:r>
            <a:r>
              <a:rPr lang="ru-RU" sz="2000" b="1" dirty="0" err="1"/>
              <a:t>шкірних</a:t>
            </a:r>
            <a:r>
              <a:rPr lang="ru-RU" sz="2000" b="1" dirty="0"/>
              <a:t> </a:t>
            </a:r>
            <a:r>
              <a:rPr lang="ru-RU" sz="2000" b="1" dirty="0" err="1"/>
              <a:t>покривів</a:t>
            </a:r>
            <a:r>
              <a:rPr lang="ru-RU" sz="2000" b="1" dirty="0"/>
              <a:t> (ватно-</a:t>
            </a:r>
            <a:r>
              <a:rPr lang="ru-RU" sz="2000" b="1" dirty="0" err="1"/>
              <a:t>марлеві</a:t>
            </a:r>
            <a:r>
              <a:rPr lang="ru-RU" sz="2000" b="1" dirty="0"/>
              <a:t> </a:t>
            </a:r>
            <a:r>
              <a:rPr lang="ru-RU" sz="2000" b="1" dirty="0" err="1"/>
              <a:t>пов’язки</a:t>
            </a:r>
            <a:r>
              <a:rPr lang="ru-RU" sz="2000" b="1" dirty="0"/>
              <a:t>, </a:t>
            </a:r>
            <a:r>
              <a:rPr lang="ru-RU" sz="2000" b="1" dirty="0" err="1"/>
              <a:t>респіратори</a:t>
            </a:r>
            <a:r>
              <a:rPr lang="ru-RU" sz="2000" b="1" dirty="0"/>
              <a:t>, </a:t>
            </a:r>
            <a:r>
              <a:rPr lang="ru-RU" sz="2000" b="1" dirty="0" err="1"/>
              <a:t>протигази</a:t>
            </a:r>
            <a:r>
              <a:rPr lang="ru-RU" sz="2000" b="1" dirty="0"/>
              <a:t>);</a:t>
            </a:r>
          </a:p>
          <a:p>
            <a:pPr marL="342900" indent="-342900">
              <a:buBlip>
                <a:blip r:embed="rId3"/>
              </a:buBlip>
            </a:pPr>
            <a:endParaRPr lang="ru-RU" sz="2000" b="1" dirty="0"/>
          </a:p>
          <a:p>
            <a:pPr marL="342900" indent="-342900">
              <a:buBlip>
                <a:blip r:embed="rId3"/>
              </a:buBlip>
            </a:pPr>
            <a:r>
              <a:rPr lang="ru-RU" sz="2000" b="1" dirty="0" err="1"/>
              <a:t>регламентування</a:t>
            </a:r>
            <a:r>
              <a:rPr lang="ru-RU" sz="2000" b="1" dirty="0"/>
              <a:t> </a:t>
            </a:r>
            <a:r>
              <a:rPr lang="ru-RU" sz="2000" b="1" dirty="0" err="1"/>
              <a:t>життєдіяльності</a:t>
            </a:r>
            <a:r>
              <a:rPr lang="ru-RU" sz="2000" b="1" dirty="0"/>
              <a:t> </a:t>
            </a:r>
            <a:r>
              <a:rPr lang="ru-RU" sz="2000" b="1" dirty="0" err="1"/>
              <a:t>населення</a:t>
            </a:r>
            <a:r>
              <a:rPr lang="ru-RU" sz="2000" b="1" dirty="0"/>
              <a:t> в </a:t>
            </a:r>
            <a:r>
              <a:rPr lang="ru-RU" sz="2000" b="1" dirty="0" err="1"/>
              <a:t>умовах</a:t>
            </a:r>
            <a:r>
              <a:rPr lang="ru-RU" sz="2000" b="1" dirty="0"/>
              <a:t> </a:t>
            </a:r>
            <a:r>
              <a:rPr lang="ru-RU" sz="2000" b="1" dirty="0" err="1"/>
              <a:t>зараження</a:t>
            </a:r>
            <a:r>
              <a:rPr lang="ru-RU" sz="2000" b="1" dirty="0"/>
              <a:t>;</a:t>
            </a:r>
          </a:p>
          <a:p>
            <a:endParaRPr lang="ru-RU" sz="2000" b="1" dirty="0"/>
          </a:p>
          <a:p>
            <a:pPr marL="342900" indent="-342900">
              <a:buBlip>
                <a:blip r:embed="rId3"/>
              </a:buBlip>
            </a:pPr>
            <a:r>
              <a:rPr lang="ru-RU" sz="2000" b="1" dirty="0" err="1"/>
              <a:t>проведення</a:t>
            </a:r>
            <a:r>
              <a:rPr lang="ru-RU" sz="2000" b="1" dirty="0"/>
              <a:t> </a:t>
            </a:r>
            <a:r>
              <a:rPr lang="ru-RU" sz="2000" b="1" dirty="0" err="1"/>
              <a:t>заходів</a:t>
            </a:r>
            <a:r>
              <a:rPr lang="ru-RU" sz="2000" b="1" dirty="0"/>
              <a:t> </a:t>
            </a:r>
            <a:r>
              <a:rPr lang="ru-RU" sz="2000" b="1" dirty="0" err="1"/>
              <a:t>медичного</a:t>
            </a:r>
            <a:r>
              <a:rPr lang="ru-RU" sz="2000" b="1" dirty="0"/>
              <a:t> </a:t>
            </a:r>
            <a:r>
              <a:rPr lang="ru-RU" sz="2000" b="1" dirty="0" err="1"/>
              <a:t>захисту</a:t>
            </a:r>
            <a:r>
              <a:rPr lang="ru-RU" sz="2000" b="1" dirty="0"/>
              <a:t>;</a:t>
            </a:r>
          </a:p>
          <a:p>
            <a:pPr marL="342900" indent="-342900">
              <a:buBlip>
                <a:blip r:embed="rId3"/>
              </a:buBlip>
            </a:pPr>
            <a:endParaRPr lang="ru-RU" sz="2000" b="1" dirty="0"/>
          </a:p>
          <a:p>
            <a:pPr marL="342900" indent="-342900">
              <a:buBlip>
                <a:blip r:embed="rId3"/>
              </a:buBlip>
            </a:pPr>
            <a:r>
              <a:rPr lang="ru-RU" sz="2000" b="1" dirty="0" err="1"/>
              <a:t>евакуація</a:t>
            </a:r>
            <a:r>
              <a:rPr lang="ru-RU" sz="2000" b="1" dirty="0"/>
              <a:t> </a:t>
            </a:r>
            <a:r>
              <a:rPr lang="ru-RU" sz="2000" b="1" dirty="0" err="1"/>
              <a:t>населення</a:t>
            </a:r>
            <a:r>
              <a:rPr lang="ru-RU" sz="2000" b="1" dirty="0"/>
              <a:t> </a:t>
            </a:r>
            <a:r>
              <a:rPr lang="ru-RU" sz="2000" b="1" dirty="0" err="1"/>
              <a:t>із</a:t>
            </a:r>
            <a:r>
              <a:rPr lang="ru-RU" sz="2000" b="1" dirty="0"/>
              <a:t> зон НС;</a:t>
            </a:r>
          </a:p>
          <a:p>
            <a:pPr marL="342900" indent="-342900">
              <a:buBlip>
                <a:blip r:embed="rId3"/>
              </a:buBlip>
            </a:pPr>
            <a:endParaRPr lang="ru-RU" sz="2000" b="1" dirty="0"/>
          </a:p>
          <a:p>
            <a:pPr marL="342900" indent="-342900">
              <a:buBlip>
                <a:blip r:embed="rId3"/>
              </a:buBlip>
            </a:pPr>
            <a:r>
              <a:rPr lang="ru-RU" sz="2000" b="1" dirty="0" err="1"/>
              <a:t>ліквідація</a:t>
            </a:r>
            <a:r>
              <a:rPr lang="ru-RU" sz="2000" b="1" dirty="0"/>
              <a:t> </a:t>
            </a:r>
            <a:r>
              <a:rPr lang="ru-RU" sz="2000" b="1" dirty="0" err="1"/>
              <a:t>наслідків</a:t>
            </a:r>
            <a:r>
              <a:rPr lang="ru-RU" sz="2000" b="1" dirty="0"/>
              <a:t> НС</a:t>
            </a:r>
          </a:p>
        </p:txBody>
      </p:sp>
    </p:spTree>
    <p:extLst>
      <p:ext uri="{BB962C8B-B14F-4D97-AF65-F5344CB8AC3E}">
        <p14:creationId xmlns="" xmlns:p14="http://schemas.microsoft.com/office/powerpoint/2010/main" val="112067049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69168" y="1268760"/>
            <a:ext cx="4572000" cy="1569660"/>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Не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із</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сторінок</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стародавніх</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літописів</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і не з легенд та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переказів</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увірвалося</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у наше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життя</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це</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лячне</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і </a:t>
            </a:r>
            <a:r>
              <a:rPr lang="ru-RU" sz="2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моторошне</a:t>
            </a:r>
            <a:r>
              <a:rPr lang="ru-RU"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слово – </a:t>
            </a:r>
            <a:r>
              <a:rPr lang="ru-RU" sz="2400"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Чорнобиль</a:t>
            </a:r>
            <a:r>
              <a:rPr lang="ru-R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Прямоугольник 1"/>
          <p:cNvSpPr/>
          <p:nvPr/>
        </p:nvSpPr>
        <p:spPr>
          <a:xfrm>
            <a:off x="169168" y="2838420"/>
            <a:ext cx="4572000" cy="400110"/>
          </a:xfrm>
          <a:prstGeom prst="rect">
            <a:avLst/>
          </a:prstGeom>
        </p:spPr>
        <p:txBody>
          <a:bodyPr>
            <a:spAutoFit/>
          </a:bodyPr>
          <a:lstStyle/>
          <a:p>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 </a:t>
            </a:r>
            <a:endPar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3" name="Прямоугольник 2"/>
          <p:cNvSpPr/>
          <p:nvPr/>
        </p:nvSpPr>
        <p:spPr>
          <a:xfrm>
            <a:off x="199634" y="1182231"/>
            <a:ext cx="4572000" cy="2246769"/>
          </a:xfrm>
          <a:prstGeom prst="rect">
            <a:avLst/>
          </a:prstGeom>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У 1971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році</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неподалік</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від</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Чорнобиля</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розпочали</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будівництво</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потужної</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атомної</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електростанції</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На 1983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рік</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стали до ладу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чотири</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енергоблоки</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приступили до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будівництва</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п’ятого</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Згодом</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за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кілька</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кілометрів</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від</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станції</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виникло</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місто</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Його</a:t>
            </a:r>
            <a:r>
              <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 назвали </a:t>
            </a:r>
            <a:r>
              <a:rPr lang="ru-RU" sz="20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rPr>
              <a:t>Прип’ять</a:t>
            </a:r>
            <a:endParaRPr lang="ru-RU"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onotype Corsiva" pitchFamily="66" charset="0"/>
            </a:endParaRPr>
          </a:p>
        </p:txBody>
      </p:sp>
    </p:spTree>
    <p:extLst>
      <p:ext uri="{BB962C8B-B14F-4D97-AF65-F5344CB8AC3E}">
        <p14:creationId xmlns="" xmlns:p14="http://schemas.microsoft.com/office/powerpoint/2010/main" val="270180920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1028" name="Picture 4" descr="http://franuk.com/images/stories/news/2011/04/A18-45_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710028">
            <a:off x="6162639" y="303157"/>
            <a:ext cx="2635893" cy="1979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26" name="Picture 2" descr="http://sokolschool.pl.ua/img/visred/trag.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rot="20798314">
            <a:off x="360846" y="326543"/>
            <a:ext cx="2267704" cy="31477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843808" y="1988840"/>
            <a:ext cx="3635896" cy="286232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Ти</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відомий</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сьогодні</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кожному –</a:t>
            </a:r>
          </a:p>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Не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ім’ям</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своїм</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бідою</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a:t>
            </a:r>
          </a:p>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Тою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вулицею</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порожньою</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a:p>
            <a:pPr algn="ct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Понад</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прип'ятьскою</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водою…</a:t>
            </a:r>
          </a:p>
          <a:p>
            <a:pPr algn="ct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Мій</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Чорнобиль</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Зелений</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пагорбе</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a:t>
            </a:r>
          </a:p>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У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якому</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ти</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жив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сторіччі</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a:t>
            </a:r>
          </a:p>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Запеклись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перестиглі</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ягоди</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a:t>
            </a:r>
          </a:p>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Наче кров на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твоїм</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обличчі</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 .</a:t>
            </a:r>
          </a:p>
          <a:p>
            <a:pPr algn="ct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І. </a:t>
            </a:r>
            <a:r>
              <a:rPr lang="ru-RU" sz="2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Білий</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endParaRPr>
          </a:p>
        </p:txBody>
      </p:sp>
      <p:pic>
        <p:nvPicPr>
          <p:cNvPr id="1030" name="Picture 6" descr="http://yablunivka.at.ua/chorn1.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3527" y="4300957"/>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1032" name="Picture 8" descr="http://tsdea.archives.gov.ua/img/chaes/ch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64088" y="4653441"/>
            <a:ext cx="3586348" cy="199292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8757295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87541" y="4581128"/>
            <a:ext cx="7272808" cy="1938992"/>
          </a:xfrm>
          <a:prstGeom prst="rect">
            <a:avLst/>
          </a:prstGeom>
        </p:spPr>
        <p:txBody>
          <a:bodyPr wrap="square">
            <a:spAutoFit/>
          </a:bodyPr>
          <a:lstStyle/>
          <a:p>
            <a:pPr algn="ct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Смертоносне</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полум'я</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зловісної</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пожежі</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висвітлило</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кожного,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хто</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там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працював</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і жив,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виділило</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перших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із</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перших — вони,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ризикуючи</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життям</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кинулися</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до реактора,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аби</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своїми</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грудьми</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перестерегти</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4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трагедію</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p:txBody>
      </p:sp>
      <p:pic>
        <p:nvPicPr>
          <p:cNvPr id="2050" name="Picture 2" descr="http://sokolschool.pl.ua/img/visred/licv.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4562" y="404664"/>
            <a:ext cx="4129406" cy="2859806"/>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okolschool.pl.ua/img/visred/sapret.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60032" y="404664"/>
            <a:ext cx="3920214" cy="28407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899592" y="4704238"/>
            <a:ext cx="7605464" cy="1815882"/>
          </a:xfrm>
          <a:prstGeom prst="rect">
            <a:avLst/>
          </a:prstGeom>
        </p:spPr>
        <p:txBody>
          <a:bodyPr wrap="square">
            <a:spAutoFit/>
          </a:bodyPr>
          <a:lstStyle/>
          <a:p>
            <a:pPr algn="ct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28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чоловік</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двох</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караулів</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затулили</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собою не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тільки</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станцію</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а й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Європу</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Шість</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чоловік</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загинули</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майже</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одразу</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Так вони жили,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працювали</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і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увійшли</a:t>
            </a:r>
            <a:r>
              <a:rPr lang="ru-RU"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в </a:t>
            </a:r>
            <a:r>
              <a:rPr lang="ru-RU" sz="2800"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безсмертя</a:t>
            </a:r>
            <a:r>
              <a:rPr lang="ru-RU"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p:txBody>
      </p:sp>
    </p:spTree>
    <p:extLst>
      <p:ext uri="{BB962C8B-B14F-4D97-AF65-F5344CB8AC3E}">
        <p14:creationId xmlns="" xmlns:p14="http://schemas.microsoft.com/office/powerpoint/2010/main" val="9311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55"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699792" y="692696"/>
            <a:ext cx="6444208" cy="1631216"/>
          </a:xfrm>
          <a:prstGeom prst="rect">
            <a:avLst/>
          </a:prstGeom>
          <a:solidFill>
            <a:schemeClr val="lt1">
              <a:alpha val="80000"/>
            </a:schemeClr>
          </a:solidFill>
          <a:effectLst>
            <a:softEdge rad="63500"/>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vi-VN" sz="2000" b="1" dirty="0">
                <a:solidFill>
                  <a:srgbClr val="002060"/>
                </a:solidFill>
              </a:rPr>
              <a:t>Циві́льна оборо́на Украї́ни </a:t>
            </a:r>
            <a:r>
              <a:rPr lang="vi-VN" sz="2000" dirty="0"/>
              <a:t>— державна система органів управління, сил і засобів, що створюється для організації і забезпечення захисту населення від наслідків надзвичайних ситуацій техногенного, екологічного, природного та воєнного характеру</a:t>
            </a:r>
            <a:r>
              <a:rPr lang="vi-VN" sz="2000" dirty="0" smtClean="0"/>
              <a:t>.</a:t>
            </a:r>
            <a:endParaRPr lang="vi-VN" sz="2000" dirty="0"/>
          </a:p>
        </p:txBody>
      </p:sp>
      <p:sp>
        <p:nvSpPr>
          <p:cNvPr id="4" name="TextBox 3"/>
          <p:cNvSpPr txBox="1"/>
          <p:nvPr/>
        </p:nvSpPr>
        <p:spPr>
          <a:xfrm>
            <a:off x="0" y="2852936"/>
            <a:ext cx="9144000" cy="2339102"/>
          </a:xfrm>
          <a:prstGeom prst="rect">
            <a:avLst/>
          </a:prstGeom>
          <a:solidFill>
            <a:schemeClr val="lt1">
              <a:alpha val="72000"/>
            </a:schemeClr>
          </a:solidFill>
          <a:effectLst>
            <a:softEdge rad="127000"/>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000" b="1" dirty="0" smtClean="0">
                <a:effectLst>
                  <a:outerShdw blurRad="38100" dist="38100" dir="2700000" algn="tl">
                    <a:srgbClr val="000000">
                      <a:alpha val="43137"/>
                    </a:srgbClr>
                  </a:outerShdw>
                </a:effectLst>
              </a:rPr>
              <a:t>Цивільна </a:t>
            </a:r>
            <a:r>
              <a:rPr lang="vi-VN" sz="2000" b="1" dirty="0">
                <a:effectLst>
                  <a:outerShdw blurRad="38100" dist="38100" dir="2700000" algn="tl">
                    <a:srgbClr val="000000">
                      <a:alpha val="43137"/>
                    </a:srgbClr>
                  </a:outerShdw>
                </a:effectLst>
              </a:rPr>
              <a:t>оборона </a:t>
            </a:r>
            <a:r>
              <a:rPr lang="vi-VN" dirty="0"/>
              <a:t>— галузь науки, яка вивчає теоретичні, науково-технічні, технологічні, економічні, екологічні, соціально-політичні проблеми, які викликають порушення нормальних умов життя та діяльності людей на окремій території (акваторії) або об'єктів на ній (об'єктів на морі), внаслідок аварій, катастроф, стихійного лиха або небезпечного випадку, що призвели або можуть призвести до неможливості проживання населення на зазначеній території або об'єкті, проведення там господарчої діяльності, загибелі людей або до значних матеріальних збитків.</a:t>
            </a:r>
            <a:endParaRPr lang="ru-RU"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020272" y="4581805"/>
            <a:ext cx="2345477" cy="2345477"/>
          </a:xfrm>
          <a:prstGeom prst="rect">
            <a:avLst/>
          </a:prstGeom>
        </p:spPr>
      </p:pic>
    </p:spTree>
    <p:extLst>
      <p:ext uri="{BB962C8B-B14F-4D97-AF65-F5344CB8AC3E}">
        <p14:creationId xmlns="" xmlns:p14="http://schemas.microsoft.com/office/powerpoint/2010/main" val="240950958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2">
                                          <p:stCondLst>
                                            <p:cond delay="0"/>
                                          </p:stCondLst>
                                        </p:cTn>
                                        <p:tgtEl>
                                          <p:spTgt spid="4"/>
                                        </p:tgtEl>
                                      </p:cBhvr>
                                    </p:animEffect>
                                    <p:anim calcmode="lin" valueType="num">
                                      <p:cBhvr>
                                        <p:cTn id="8" dur="228"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4"/>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6"/>
                                          </p:stCondLst>
                                        </p:cTn>
                                        <p:tgtEl>
                                          <p:spTgt spid="4"/>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4"/>
                                        </p:tgtEl>
                                        <p:attrNameLst>
                                          <p:attrName>ppt_y</p:attrName>
                                        </p:attrNameLst>
                                      </p:cBhvr>
                                      <p:tavLst>
                                        <p:tav tm="0" fmla="#ppt_y-sin(pi*$)/81">
                                          <p:val>
                                            <p:fltVal val="0"/>
                                          </p:val>
                                        </p:tav>
                                        <p:tav tm="100000">
                                          <p:val>
                                            <p:fltVal val="1"/>
                                          </p:val>
                                        </p:tav>
                                      </p:tavLst>
                                    </p:anim>
                                    <p:animScale>
                                      <p:cBhvr>
                                        <p:cTn id="13" dur="3">
                                          <p:stCondLst>
                                            <p:cond delay="81"/>
                                          </p:stCondLst>
                                        </p:cTn>
                                        <p:tgtEl>
                                          <p:spTgt spid="4"/>
                                        </p:tgtEl>
                                      </p:cBhvr>
                                      <p:to x="100000" y="60000"/>
                                    </p:animScale>
                                    <p:animScale>
                                      <p:cBhvr>
                                        <p:cTn id="14" dur="21" decel="50000">
                                          <p:stCondLst>
                                            <p:cond delay="85"/>
                                          </p:stCondLst>
                                        </p:cTn>
                                        <p:tgtEl>
                                          <p:spTgt spid="4"/>
                                        </p:tgtEl>
                                      </p:cBhvr>
                                      <p:to x="100000" y="100000"/>
                                    </p:animScale>
                                    <p:animScale>
                                      <p:cBhvr>
                                        <p:cTn id="15" dur="3">
                                          <p:stCondLst>
                                            <p:cond delay="164"/>
                                          </p:stCondLst>
                                        </p:cTn>
                                        <p:tgtEl>
                                          <p:spTgt spid="4"/>
                                        </p:tgtEl>
                                      </p:cBhvr>
                                      <p:to x="100000" y="80000"/>
                                    </p:animScale>
                                    <p:animScale>
                                      <p:cBhvr>
                                        <p:cTn id="16" dur="21" decel="50000">
                                          <p:stCondLst>
                                            <p:cond delay="167"/>
                                          </p:stCondLst>
                                        </p:cTn>
                                        <p:tgtEl>
                                          <p:spTgt spid="4"/>
                                        </p:tgtEl>
                                      </p:cBhvr>
                                      <p:to x="100000" y="100000"/>
                                    </p:animScale>
                                    <p:animScale>
                                      <p:cBhvr>
                                        <p:cTn id="17" dur="3">
                                          <p:stCondLst>
                                            <p:cond delay="205"/>
                                          </p:stCondLst>
                                        </p:cTn>
                                        <p:tgtEl>
                                          <p:spTgt spid="4"/>
                                        </p:tgtEl>
                                      </p:cBhvr>
                                      <p:to x="100000" y="90000"/>
                                    </p:animScale>
                                    <p:animScale>
                                      <p:cBhvr>
                                        <p:cTn id="18" dur="21" decel="50000">
                                          <p:stCondLst>
                                            <p:cond delay="208"/>
                                          </p:stCondLst>
                                        </p:cTn>
                                        <p:tgtEl>
                                          <p:spTgt spid="4"/>
                                        </p:tgtEl>
                                      </p:cBhvr>
                                      <p:to x="100000" y="100000"/>
                                    </p:animScale>
                                    <p:animScale>
                                      <p:cBhvr>
                                        <p:cTn id="19" dur="3">
                                          <p:stCondLst>
                                            <p:cond delay="226"/>
                                          </p:stCondLst>
                                        </p:cTn>
                                        <p:tgtEl>
                                          <p:spTgt spid="4"/>
                                        </p:tgtEl>
                                      </p:cBhvr>
                                      <p:to x="100000" y="95000"/>
                                    </p:animScale>
                                    <p:animScale>
                                      <p:cBhvr>
                                        <p:cTn id="20" dur="21" decel="50000">
                                          <p:stCondLst>
                                            <p:cond delay="229"/>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72">
                                          <p:stCondLst>
                                            <p:cond delay="0"/>
                                          </p:stCondLst>
                                        </p:cTn>
                                        <p:tgtEl>
                                          <p:spTgt spid="5"/>
                                        </p:tgtEl>
                                      </p:cBhvr>
                                    </p:animEffect>
                                    <p:anim calcmode="lin" valueType="num">
                                      <p:cBhvr>
                                        <p:cTn id="24" dur="228"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83"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83" tmFilter="0, 0; 0.125,0.2665; 0.25,0.4; 0.375,0.465; 0.5,0.5;  0.625,0.535; 0.75,0.6; 0.875,0.7335; 1,1">
                                          <p:stCondLst>
                                            <p:cond delay="83"/>
                                          </p:stCondLst>
                                        </p:cTn>
                                        <p:tgtEl>
                                          <p:spTgt spid="5"/>
                                        </p:tgtEl>
                                        <p:attrNameLst>
                                          <p:attrName>ppt_y</p:attrName>
                                        </p:attrNameLst>
                                      </p:cBhvr>
                                      <p:tavLst>
                                        <p:tav tm="0" fmla="#ppt_y-sin(pi*$)/9">
                                          <p:val>
                                            <p:fltVal val="0"/>
                                          </p:val>
                                        </p:tav>
                                        <p:tav tm="100000">
                                          <p:val>
                                            <p:fltVal val="1"/>
                                          </p:val>
                                        </p:tav>
                                      </p:tavLst>
                                    </p:anim>
                                    <p:anim calcmode="lin" valueType="num">
                                      <p:cBhvr>
                                        <p:cTn id="27" dur="41" tmFilter="0, 0; 0.125,0.2665; 0.25,0.4; 0.375,0.465; 0.5,0.5;  0.625,0.535; 0.75,0.6; 0.875,0.7335; 1,1">
                                          <p:stCondLst>
                                            <p:cond delay="166"/>
                                          </p:stCondLst>
                                        </p:cTn>
                                        <p:tgtEl>
                                          <p:spTgt spid="5"/>
                                        </p:tgtEl>
                                        <p:attrNameLst>
                                          <p:attrName>ppt_y</p:attrName>
                                        </p:attrNameLst>
                                      </p:cBhvr>
                                      <p:tavLst>
                                        <p:tav tm="0" fmla="#ppt_y-sin(pi*$)/27">
                                          <p:val>
                                            <p:fltVal val="0"/>
                                          </p:val>
                                        </p:tav>
                                        <p:tav tm="100000">
                                          <p:val>
                                            <p:fltVal val="1"/>
                                          </p:val>
                                        </p:tav>
                                      </p:tavLst>
                                    </p:anim>
                                    <p:anim calcmode="lin" valueType="num">
                                      <p:cBhvr>
                                        <p:cTn id="28" dur="21" tmFilter="0, 0; 0.125,0.2665; 0.25,0.4; 0.375,0.465; 0.5,0.5;  0.625,0.535; 0.75,0.6; 0.875,0.7335; 1,1">
                                          <p:stCondLst>
                                            <p:cond delay="207"/>
                                          </p:stCondLst>
                                        </p:cTn>
                                        <p:tgtEl>
                                          <p:spTgt spid="5"/>
                                        </p:tgtEl>
                                        <p:attrNameLst>
                                          <p:attrName>ppt_y</p:attrName>
                                        </p:attrNameLst>
                                      </p:cBhvr>
                                      <p:tavLst>
                                        <p:tav tm="0" fmla="#ppt_y-sin(pi*$)/81">
                                          <p:val>
                                            <p:fltVal val="0"/>
                                          </p:val>
                                        </p:tav>
                                        <p:tav tm="100000">
                                          <p:val>
                                            <p:fltVal val="1"/>
                                          </p:val>
                                        </p:tav>
                                      </p:tavLst>
                                    </p:anim>
                                    <p:animScale>
                                      <p:cBhvr>
                                        <p:cTn id="29" dur="3">
                                          <p:stCondLst>
                                            <p:cond delay="81"/>
                                          </p:stCondLst>
                                        </p:cTn>
                                        <p:tgtEl>
                                          <p:spTgt spid="5"/>
                                        </p:tgtEl>
                                      </p:cBhvr>
                                      <p:to x="100000" y="60000"/>
                                    </p:animScale>
                                    <p:animScale>
                                      <p:cBhvr>
                                        <p:cTn id="30" dur="21" decel="50000">
                                          <p:stCondLst>
                                            <p:cond delay="85"/>
                                          </p:stCondLst>
                                        </p:cTn>
                                        <p:tgtEl>
                                          <p:spTgt spid="5"/>
                                        </p:tgtEl>
                                      </p:cBhvr>
                                      <p:to x="100000" y="100000"/>
                                    </p:animScale>
                                    <p:animScale>
                                      <p:cBhvr>
                                        <p:cTn id="31" dur="3">
                                          <p:stCondLst>
                                            <p:cond delay="164"/>
                                          </p:stCondLst>
                                        </p:cTn>
                                        <p:tgtEl>
                                          <p:spTgt spid="5"/>
                                        </p:tgtEl>
                                      </p:cBhvr>
                                      <p:to x="100000" y="80000"/>
                                    </p:animScale>
                                    <p:animScale>
                                      <p:cBhvr>
                                        <p:cTn id="32" dur="21" decel="50000">
                                          <p:stCondLst>
                                            <p:cond delay="167"/>
                                          </p:stCondLst>
                                        </p:cTn>
                                        <p:tgtEl>
                                          <p:spTgt spid="5"/>
                                        </p:tgtEl>
                                      </p:cBhvr>
                                      <p:to x="100000" y="100000"/>
                                    </p:animScale>
                                    <p:animScale>
                                      <p:cBhvr>
                                        <p:cTn id="33" dur="3">
                                          <p:stCondLst>
                                            <p:cond delay="205"/>
                                          </p:stCondLst>
                                        </p:cTn>
                                        <p:tgtEl>
                                          <p:spTgt spid="5"/>
                                        </p:tgtEl>
                                      </p:cBhvr>
                                      <p:to x="100000" y="90000"/>
                                    </p:animScale>
                                    <p:animScale>
                                      <p:cBhvr>
                                        <p:cTn id="34" dur="21" decel="50000">
                                          <p:stCondLst>
                                            <p:cond delay="208"/>
                                          </p:stCondLst>
                                        </p:cTn>
                                        <p:tgtEl>
                                          <p:spTgt spid="5"/>
                                        </p:tgtEl>
                                      </p:cBhvr>
                                      <p:to x="100000" y="100000"/>
                                    </p:animScale>
                                    <p:animScale>
                                      <p:cBhvr>
                                        <p:cTn id="35" dur="3">
                                          <p:stCondLst>
                                            <p:cond delay="226"/>
                                          </p:stCondLst>
                                        </p:cTn>
                                        <p:tgtEl>
                                          <p:spTgt spid="5"/>
                                        </p:tgtEl>
                                      </p:cBhvr>
                                      <p:to x="100000" y="95000"/>
                                    </p:animScale>
                                    <p:animScale>
                                      <p:cBhvr>
                                        <p:cTn id="36" dur="21" decel="50000">
                                          <p:stCondLst>
                                            <p:cond delay="229"/>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72">
                                          <p:stCondLst>
                                            <p:cond delay="0"/>
                                          </p:stCondLst>
                                        </p:cTn>
                                        <p:tgtEl>
                                          <p:spTgt spid="3"/>
                                        </p:tgtEl>
                                      </p:cBhvr>
                                    </p:animEffect>
                                    <p:anim calcmode="lin" valueType="num">
                                      <p:cBhvr>
                                        <p:cTn id="40" dur="228"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83"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83" tmFilter="0, 0; 0.125,0.2665; 0.25,0.4; 0.375,0.465; 0.5,0.5;  0.625,0.535; 0.75,0.6; 0.875,0.7335; 1,1">
                                          <p:stCondLst>
                                            <p:cond delay="83"/>
                                          </p:stCondLst>
                                        </p:cTn>
                                        <p:tgtEl>
                                          <p:spTgt spid="3"/>
                                        </p:tgtEl>
                                        <p:attrNameLst>
                                          <p:attrName>ppt_y</p:attrName>
                                        </p:attrNameLst>
                                      </p:cBhvr>
                                      <p:tavLst>
                                        <p:tav tm="0" fmla="#ppt_y-sin(pi*$)/9">
                                          <p:val>
                                            <p:fltVal val="0"/>
                                          </p:val>
                                        </p:tav>
                                        <p:tav tm="100000">
                                          <p:val>
                                            <p:fltVal val="1"/>
                                          </p:val>
                                        </p:tav>
                                      </p:tavLst>
                                    </p:anim>
                                    <p:anim calcmode="lin" valueType="num">
                                      <p:cBhvr>
                                        <p:cTn id="43" dur="41" tmFilter="0, 0; 0.125,0.2665; 0.25,0.4; 0.375,0.465; 0.5,0.5;  0.625,0.535; 0.75,0.6; 0.875,0.7335; 1,1">
                                          <p:stCondLst>
                                            <p:cond delay="166"/>
                                          </p:stCondLst>
                                        </p:cTn>
                                        <p:tgtEl>
                                          <p:spTgt spid="3"/>
                                        </p:tgtEl>
                                        <p:attrNameLst>
                                          <p:attrName>ppt_y</p:attrName>
                                        </p:attrNameLst>
                                      </p:cBhvr>
                                      <p:tavLst>
                                        <p:tav tm="0" fmla="#ppt_y-sin(pi*$)/27">
                                          <p:val>
                                            <p:fltVal val="0"/>
                                          </p:val>
                                        </p:tav>
                                        <p:tav tm="100000">
                                          <p:val>
                                            <p:fltVal val="1"/>
                                          </p:val>
                                        </p:tav>
                                      </p:tavLst>
                                    </p:anim>
                                    <p:anim calcmode="lin" valueType="num">
                                      <p:cBhvr>
                                        <p:cTn id="44" dur="21" tmFilter="0, 0; 0.125,0.2665; 0.25,0.4; 0.375,0.465; 0.5,0.5;  0.625,0.535; 0.75,0.6; 0.875,0.7335; 1,1">
                                          <p:stCondLst>
                                            <p:cond delay="207"/>
                                          </p:stCondLst>
                                        </p:cTn>
                                        <p:tgtEl>
                                          <p:spTgt spid="3"/>
                                        </p:tgtEl>
                                        <p:attrNameLst>
                                          <p:attrName>ppt_y</p:attrName>
                                        </p:attrNameLst>
                                      </p:cBhvr>
                                      <p:tavLst>
                                        <p:tav tm="0" fmla="#ppt_y-sin(pi*$)/81">
                                          <p:val>
                                            <p:fltVal val="0"/>
                                          </p:val>
                                        </p:tav>
                                        <p:tav tm="100000">
                                          <p:val>
                                            <p:fltVal val="1"/>
                                          </p:val>
                                        </p:tav>
                                      </p:tavLst>
                                    </p:anim>
                                    <p:animScale>
                                      <p:cBhvr>
                                        <p:cTn id="45" dur="3">
                                          <p:stCondLst>
                                            <p:cond delay="81"/>
                                          </p:stCondLst>
                                        </p:cTn>
                                        <p:tgtEl>
                                          <p:spTgt spid="3"/>
                                        </p:tgtEl>
                                      </p:cBhvr>
                                      <p:to x="100000" y="60000"/>
                                    </p:animScale>
                                    <p:animScale>
                                      <p:cBhvr>
                                        <p:cTn id="46" dur="21" decel="50000">
                                          <p:stCondLst>
                                            <p:cond delay="85"/>
                                          </p:stCondLst>
                                        </p:cTn>
                                        <p:tgtEl>
                                          <p:spTgt spid="3"/>
                                        </p:tgtEl>
                                      </p:cBhvr>
                                      <p:to x="100000" y="100000"/>
                                    </p:animScale>
                                    <p:animScale>
                                      <p:cBhvr>
                                        <p:cTn id="47" dur="3">
                                          <p:stCondLst>
                                            <p:cond delay="164"/>
                                          </p:stCondLst>
                                        </p:cTn>
                                        <p:tgtEl>
                                          <p:spTgt spid="3"/>
                                        </p:tgtEl>
                                      </p:cBhvr>
                                      <p:to x="100000" y="80000"/>
                                    </p:animScale>
                                    <p:animScale>
                                      <p:cBhvr>
                                        <p:cTn id="48" dur="21" decel="50000">
                                          <p:stCondLst>
                                            <p:cond delay="167"/>
                                          </p:stCondLst>
                                        </p:cTn>
                                        <p:tgtEl>
                                          <p:spTgt spid="3"/>
                                        </p:tgtEl>
                                      </p:cBhvr>
                                      <p:to x="100000" y="100000"/>
                                    </p:animScale>
                                    <p:animScale>
                                      <p:cBhvr>
                                        <p:cTn id="49" dur="3">
                                          <p:stCondLst>
                                            <p:cond delay="205"/>
                                          </p:stCondLst>
                                        </p:cTn>
                                        <p:tgtEl>
                                          <p:spTgt spid="3"/>
                                        </p:tgtEl>
                                      </p:cBhvr>
                                      <p:to x="100000" y="90000"/>
                                    </p:animScale>
                                    <p:animScale>
                                      <p:cBhvr>
                                        <p:cTn id="50" dur="21" decel="50000">
                                          <p:stCondLst>
                                            <p:cond delay="208"/>
                                          </p:stCondLst>
                                        </p:cTn>
                                        <p:tgtEl>
                                          <p:spTgt spid="3"/>
                                        </p:tgtEl>
                                      </p:cBhvr>
                                      <p:to x="100000" y="100000"/>
                                    </p:animScale>
                                    <p:animScale>
                                      <p:cBhvr>
                                        <p:cTn id="51" dur="3">
                                          <p:stCondLst>
                                            <p:cond delay="226"/>
                                          </p:stCondLst>
                                        </p:cTn>
                                        <p:tgtEl>
                                          <p:spTgt spid="3"/>
                                        </p:tgtEl>
                                      </p:cBhvr>
                                      <p:to x="100000" y="95000"/>
                                    </p:animScale>
                                    <p:animScale>
                                      <p:cBhvr>
                                        <p:cTn id="52" dur="21" decel="50000">
                                          <p:stCondLst>
                                            <p:cond delay="229"/>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761"/>
            <a:ext cx="9144000" cy="6858000"/>
          </a:xfrm>
          <a:prstGeom prst="rect">
            <a:avLst/>
          </a:prstGeom>
        </p:spPr>
      </p:pic>
      <p:sp>
        <p:nvSpPr>
          <p:cNvPr id="3" name="TextBox 2"/>
          <p:cNvSpPr txBox="1"/>
          <p:nvPr/>
        </p:nvSpPr>
        <p:spPr>
          <a:xfrm>
            <a:off x="0" y="476672"/>
            <a:ext cx="9144000" cy="1077218"/>
          </a:xfrm>
          <a:prstGeom prst="rect">
            <a:avLst/>
          </a:prstGeom>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b="1" dirty="0">
                <a:ln/>
                <a:solidFill>
                  <a:schemeClr val="accent3"/>
                </a:solidFill>
                <a:effectLst>
                  <a:outerShdw blurRad="38100" dist="38100" dir="2700000" algn="tl">
                    <a:srgbClr val="000000">
                      <a:alpha val="43137"/>
                    </a:srgbClr>
                  </a:outerShdw>
                </a:effectLst>
              </a:rPr>
              <a:t>Закон </a:t>
            </a:r>
            <a:r>
              <a:rPr lang="ru-RU" sz="3200" b="1" dirty="0" err="1">
                <a:ln/>
                <a:solidFill>
                  <a:schemeClr val="accent3"/>
                </a:solidFill>
                <a:effectLst>
                  <a:outerShdw blurRad="38100" dist="38100" dir="2700000" algn="tl">
                    <a:srgbClr val="000000">
                      <a:alpha val="43137"/>
                    </a:srgbClr>
                  </a:outerShdw>
                </a:effectLst>
              </a:rPr>
              <a:t>України</a:t>
            </a:r>
            <a:r>
              <a:rPr lang="ru-RU" sz="3200" b="1" dirty="0">
                <a:ln/>
                <a:solidFill>
                  <a:schemeClr val="accent3"/>
                </a:solidFill>
                <a:effectLst>
                  <a:outerShdw blurRad="38100" dist="38100" dir="2700000" algn="tl">
                    <a:srgbClr val="000000">
                      <a:alpha val="43137"/>
                    </a:srgbClr>
                  </a:outerShdw>
                </a:effectLst>
              </a:rPr>
              <a:t> ,,Про </a:t>
            </a:r>
            <a:r>
              <a:rPr lang="ru-RU" sz="3200" b="1" dirty="0" err="1">
                <a:ln/>
                <a:solidFill>
                  <a:schemeClr val="accent3"/>
                </a:solidFill>
                <a:effectLst>
                  <a:outerShdw blurRad="38100" dist="38100" dir="2700000" algn="tl">
                    <a:srgbClr val="000000">
                      <a:alpha val="43137"/>
                    </a:srgbClr>
                  </a:outerShdw>
                </a:effectLst>
              </a:rPr>
              <a:t>цивільну</a:t>
            </a:r>
            <a:r>
              <a:rPr lang="ru-RU" sz="3200" b="1" dirty="0">
                <a:ln/>
                <a:solidFill>
                  <a:schemeClr val="accent3"/>
                </a:solidFill>
                <a:effectLst>
                  <a:outerShdw blurRad="38100" dist="38100" dir="2700000" algn="tl">
                    <a:srgbClr val="000000">
                      <a:alpha val="43137"/>
                    </a:srgbClr>
                  </a:outerShdw>
                </a:effectLst>
              </a:rPr>
              <a:t> оборону </a:t>
            </a:r>
            <a:r>
              <a:rPr lang="ru-RU" sz="3200" b="1" dirty="0" err="1">
                <a:ln/>
                <a:solidFill>
                  <a:schemeClr val="accent3"/>
                </a:solidFill>
                <a:effectLst>
                  <a:outerShdw blurRad="38100" dist="38100" dir="2700000" algn="tl">
                    <a:srgbClr val="000000">
                      <a:alpha val="43137"/>
                    </a:srgbClr>
                  </a:outerShdw>
                </a:effectLst>
              </a:rPr>
              <a:t>України</a:t>
            </a:r>
            <a:r>
              <a:rPr lang="ru-RU" sz="3200" b="1" dirty="0">
                <a:ln/>
                <a:solidFill>
                  <a:schemeClr val="accent3"/>
                </a:solidFill>
                <a:effectLst>
                  <a:outerShdw blurRad="38100" dist="38100" dir="2700000" algn="tl">
                    <a:srgbClr val="000000">
                      <a:alpha val="43137"/>
                    </a:srgbClr>
                  </a:outerShdw>
                </a:effectLst>
              </a:rPr>
              <a:t>” </a:t>
            </a:r>
            <a:r>
              <a:rPr lang="ru-RU" sz="3200" b="1" dirty="0" err="1">
                <a:ln/>
                <a:solidFill>
                  <a:schemeClr val="accent3"/>
                </a:solidFill>
                <a:effectLst>
                  <a:outerShdw blurRad="38100" dist="38100" dir="2700000" algn="tl">
                    <a:srgbClr val="000000">
                      <a:alpha val="43137"/>
                    </a:srgbClr>
                  </a:outerShdw>
                </a:effectLst>
              </a:rPr>
              <a:t>від</a:t>
            </a:r>
            <a:r>
              <a:rPr lang="ru-RU" sz="3200" b="1" dirty="0">
                <a:ln/>
                <a:solidFill>
                  <a:schemeClr val="accent3"/>
                </a:solidFill>
                <a:effectLst>
                  <a:outerShdw blurRad="38100" dist="38100" dir="2700000" algn="tl">
                    <a:srgbClr val="000000">
                      <a:alpha val="43137"/>
                    </a:srgbClr>
                  </a:outerShdw>
                </a:effectLst>
              </a:rPr>
              <a:t> 3.02.1993р</a:t>
            </a:r>
            <a:r>
              <a:rPr lang="ru-RU" sz="3200" b="1" dirty="0" smtClean="0">
                <a:ln/>
                <a:solidFill>
                  <a:schemeClr val="accent3"/>
                </a:solidFill>
                <a:effectLst>
                  <a:outerShdw blurRad="38100" dist="38100" dir="2700000" algn="tl">
                    <a:srgbClr val="000000">
                      <a:alpha val="43137"/>
                    </a:srgbClr>
                  </a:outerShdw>
                </a:effectLst>
              </a:rPr>
              <a:t>.”:</a:t>
            </a:r>
            <a:endParaRPr lang="ru-RU" sz="3200" b="1" dirty="0">
              <a:ln/>
              <a:solidFill>
                <a:schemeClr val="accent3"/>
              </a:solidFill>
              <a:effectLst>
                <a:outerShdw blurRad="38100" dist="38100" dir="2700000" algn="tl">
                  <a:srgbClr val="000000">
                    <a:alpha val="43137"/>
                  </a:srgbClr>
                </a:outerShdw>
              </a:effectLst>
            </a:endParaRPr>
          </a:p>
        </p:txBody>
      </p:sp>
      <p:sp>
        <p:nvSpPr>
          <p:cNvPr id="4" name="TextBox 3"/>
          <p:cNvSpPr txBox="1"/>
          <p:nvPr/>
        </p:nvSpPr>
        <p:spPr>
          <a:xfrm>
            <a:off x="0" y="2132856"/>
            <a:ext cx="9144000" cy="1938992"/>
          </a:xfrm>
          <a:prstGeom prst="rect">
            <a:avLst/>
          </a:prstGeom>
          <a:effectLst>
            <a:softEdge rad="127000"/>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ru-RU" sz="2400" b="1" dirty="0" smtClean="0">
              <a:solidFill>
                <a:srgbClr val="00B050"/>
              </a:solidFill>
            </a:endParaRPr>
          </a:p>
          <a:p>
            <a:pPr algn="ctr"/>
            <a:r>
              <a:rPr lang="ru-RU" sz="2400" b="1" dirty="0" smtClean="0">
                <a:solidFill>
                  <a:srgbClr val="00B050"/>
                </a:solidFill>
              </a:rPr>
              <a:t>,,</a:t>
            </a:r>
            <a:r>
              <a:rPr lang="ru-RU" sz="2400" b="1" dirty="0" err="1">
                <a:solidFill>
                  <a:srgbClr val="00B050"/>
                </a:solidFill>
              </a:rPr>
              <a:t>Кожен</a:t>
            </a:r>
            <a:r>
              <a:rPr lang="ru-RU" sz="2400" b="1" dirty="0">
                <a:solidFill>
                  <a:srgbClr val="00B050"/>
                </a:solidFill>
              </a:rPr>
              <a:t> </a:t>
            </a:r>
            <a:r>
              <a:rPr lang="ru-RU" sz="2400" b="1" dirty="0" err="1">
                <a:solidFill>
                  <a:srgbClr val="00B050"/>
                </a:solidFill>
              </a:rPr>
              <a:t>громадянин</a:t>
            </a:r>
            <a:r>
              <a:rPr lang="ru-RU" sz="2400" b="1" dirty="0">
                <a:solidFill>
                  <a:srgbClr val="00B050"/>
                </a:solidFill>
              </a:rPr>
              <a:t> </a:t>
            </a:r>
            <a:r>
              <a:rPr lang="ru-RU" sz="2400" b="1" dirty="0" err="1">
                <a:solidFill>
                  <a:srgbClr val="00B050"/>
                </a:solidFill>
              </a:rPr>
              <a:t>має</a:t>
            </a:r>
            <a:r>
              <a:rPr lang="ru-RU" sz="2400" b="1" dirty="0">
                <a:solidFill>
                  <a:srgbClr val="00B050"/>
                </a:solidFill>
              </a:rPr>
              <a:t> право на </a:t>
            </a:r>
            <a:r>
              <a:rPr lang="ru-RU" sz="2400" b="1" dirty="0" err="1">
                <a:solidFill>
                  <a:srgbClr val="00B050"/>
                </a:solidFill>
              </a:rPr>
              <a:t>захист</a:t>
            </a:r>
            <a:r>
              <a:rPr lang="ru-RU" sz="2400" b="1" dirty="0">
                <a:solidFill>
                  <a:srgbClr val="00B050"/>
                </a:solidFill>
              </a:rPr>
              <a:t> </a:t>
            </a:r>
            <a:r>
              <a:rPr lang="ru-RU" sz="2400" b="1" dirty="0" err="1">
                <a:solidFill>
                  <a:srgbClr val="00B050"/>
                </a:solidFill>
              </a:rPr>
              <a:t>свого</a:t>
            </a:r>
            <a:r>
              <a:rPr lang="ru-RU" sz="2400" b="1" dirty="0">
                <a:solidFill>
                  <a:srgbClr val="00B050"/>
                </a:solidFill>
              </a:rPr>
              <a:t> </a:t>
            </a:r>
            <a:r>
              <a:rPr lang="ru-RU" sz="2400" b="1" dirty="0" err="1">
                <a:solidFill>
                  <a:srgbClr val="00B050"/>
                </a:solidFill>
              </a:rPr>
              <a:t>життя</a:t>
            </a:r>
            <a:r>
              <a:rPr lang="ru-RU" sz="2400" b="1" dirty="0">
                <a:solidFill>
                  <a:srgbClr val="00B050"/>
                </a:solidFill>
              </a:rPr>
              <a:t> і </a:t>
            </a:r>
            <a:r>
              <a:rPr lang="ru-RU" sz="2400" b="1" dirty="0" err="1">
                <a:solidFill>
                  <a:srgbClr val="00B050"/>
                </a:solidFill>
              </a:rPr>
              <a:t>здоров’я</a:t>
            </a:r>
            <a:r>
              <a:rPr lang="ru-RU" sz="2400" b="1" dirty="0">
                <a:solidFill>
                  <a:srgbClr val="00B050"/>
                </a:solidFill>
              </a:rPr>
              <a:t> </a:t>
            </a:r>
            <a:r>
              <a:rPr lang="ru-RU" sz="2400" b="1" dirty="0" err="1">
                <a:solidFill>
                  <a:srgbClr val="00B050"/>
                </a:solidFill>
              </a:rPr>
              <a:t>від</a:t>
            </a:r>
            <a:r>
              <a:rPr lang="ru-RU" sz="2400" b="1" dirty="0">
                <a:solidFill>
                  <a:srgbClr val="00B050"/>
                </a:solidFill>
              </a:rPr>
              <a:t> </a:t>
            </a:r>
            <a:r>
              <a:rPr lang="ru-RU" sz="2400" b="1" dirty="0" err="1">
                <a:solidFill>
                  <a:srgbClr val="00B050"/>
                </a:solidFill>
              </a:rPr>
              <a:t>наслідків</a:t>
            </a:r>
            <a:r>
              <a:rPr lang="ru-RU" sz="2400" b="1" dirty="0">
                <a:solidFill>
                  <a:srgbClr val="00B050"/>
                </a:solidFill>
              </a:rPr>
              <a:t> </a:t>
            </a:r>
            <a:r>
              <a:rPr lang="ru-RU" sz="2400" b="1" dirty="0" err="1">
                <a:solidFill>
                  <a:srgbClr val="00B050"/>
                </a:solidFill>
              </a:rPr>
              <a:t>аварій</a:t>
            </a:r>
            <a:r>
              <a:rPr lang="ru-RU" sz="2400" b="1" dirty="0">
                <a:solidFill>
                  <a:srgbClr val="00B050"/>
                </a:solidFill>
              </a:rPr>
              <a:t>, катастроф, </a:t>
            </a:r>
            <a:r>
              <a:rPr lang="ru-RU" sz="2400" b="1" dirty="0" err="1">
                <a:solidFill>
                  <a:srgbClr val="00B050"/>
                </a:solidFill>
              </a:rPr>
              <a:t>пожеж</a:t>
            </a:r>
            <a:r>
              <a:rPr lang="ru-RU" sz="2400" b="1" dirty="0">
                <a:solidFill>
                  <a:srgbClr val="00B050"/>
                </a:solidFill>
              </a:rPr>
              <a:t>, </a:t>
            </a:r>
            <a:r>
              <a:rPr lang="ru-RU" sz="2400" b="1" dirty="0" err="1">
                <a:solidFill>
                  <a:srgbClr val="00B050"/>
                </a:solidFill>
              </a:rPr>
              <a:t>стихійного</a:t>
            </a:r>
            <a:r>
              <a:rPr lang="ru-RU" sz="2400" b="1" dirty="0">
                <a:solidFill>
                  <a:srgbClr val="00B050"/>
                </a:solidFill>
              </a:rPr>
              <a:t> лиха та </a:t>
            </a:r>
            <a:r>
              <a:rPr lang="ru-RU" sz="2400" b="1" dirty="0" err="1">
                <a:solidFill>
                  <a:srgbClr val="00B050"/>
                </a:solidFill>
              </a:rPr>
              <a:t>гарантування</a:t>
            </a:r>
            <a:r>
              <a:rPr lang="ru-RU" sz="2400" b="1" dirty="0">
                <a:solidFill>
                  <a:srgbClr val="00B050"/>
                </a:solidFill>
              </a:rPr>
              <a:t> </a:t>
            </a:r>
            <a:r>
              <a:rPr lang="ru-RU" sz="2400" b="1" dirty="0" err="1">
                <a:solidFill>
                  <a:srgbClr val="00B050"/>
                </a:solidFill>
              </a:rPr>
              <a:t>забезпечення</a:t>
            </a:r>
            <a:r>
              <a:rPr lang="ru-RU" sz="2400" b="1" dirty="0">
                <a:solidFill>
                  <a:srgbClr val="00B050"/>
                </a:solidFill>
              </a:rPr>
              <a:t> </a:t>
            </a:r>
            <a:r>
              <a:rPr lang="ru-RU" sz="2400" b="1" dirty="0" err="1">
                <a:solidFill>
                  <a:srgbClr val="00B050"/>
                </a:solidFill>
              </a:rPr>
              <a:t>реалізації</a:t>
            </a:r>
            <a:r>
              <a:rPr lang="ru-RU" sz="2400" b="1" dirty="0">
                <a:solidFill>
                  <a:srgbClr val="00B050"/>
                </a:solidFill>
              </a:rPr>
              <a:t> </a:t>
            </a:r>
            <a:r>
              <a:rPr lang="ru-RU" sz="2400" b="1" dirty="0" err="1">
                <a:solidFill>
                  <a:srgbClr val="00B050"/>
                </a:solidFill>
              </a:rPr>
              <a:t>цього</a:t>
            </a:r>
            <a:r>
              <a:rPr lang="ru-RU" sz="2400" b="1" dirty="0">
                <a:solidFill>
                  <a:srgbClr val="00B050"/>
                </a:solidFill>
              </a:rPr>
              <a:t> права</a:t>
            </a:r>
            <a:r>
              <a:rPr lang="ru-RU" sz="2400" b="1" dirty="0" smtClean="0">
                <a:solidFill>
                  <a:srgbClr val="00B050"/>
                </a:solidFill>
              </a:rPr>
              <a:t>”</a:t>
            </a:r>
          </a:p>
          <a:p>
            <a:pPr algn="ctr"/>
            <a:endParaRPr lang="ru-RU" sz="2400" b="1" dirty="0">
              <a:solidFill>
                <a:srgbClr val="00B050"/>
              </a:solidFill>
            </a:endParaRPr>
          </a:p>
        </p:txBody>
      </p:sp>
      <p:pic>
        <p:nvPicPr>
          <p:cNvPr id="6" name="Рисунок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3751337"/>
            <a:ext cx="2556924" cy="3106663"/>
          </a:xfrm>
          <a:prstGeom prst="rect">
            <a:avLst/>
          </a:prstGeom>
        </p:spPr>
      </p:pic>
    </p:spTree>
    <p:extLst>
      <p:ext uri="{BB962C8B-B14F-4D97-AF65-F5344CB8AC3E}">
        <p14:creationId xmlns="" xmlns:p14="http://schemas.microsoft.com/office/powerpoint/2010/main" val="40121647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5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0"/>
            <a:ext cx="914400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Завдання</a:t>
            </a: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цивільної</a:t>
            </a: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оборони:</a:t>
            </a:r>
          </a:p>
        </p:txBody>
      </p:sp>
      <p:sp>
        <p:nvSpPr>
          <p:cNvPr id="4" name="TextBox 3"/>
          <p:cNvSpPr txBox="1"/>
          <p:nvPr/>
        </p:nvSpPr>
        <p:spPr>
          <a:xfrm>
            <a:off x="0" y="1052736"/>
            <a:ext cx="9144000" cy="5355312"/>
          </a:xfrm>
          <a:prstGeom prst="rect">
            <a:avLst/>
          </a:prstGeom>
          <a:solidFill>
            <a:schemeClr val="lt1">
              <a:alpha val="93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Blip>
                <a:blip r:embed="rId3"/>
              </a:buBlip>
            </a:pPr>
            <a:r>
              <a:rPr lang="ru-RU" dirty="0" err="1"/>
              <a:t>Запобігання</a:t>
            </a:r>
            <a:r>
              <a:rPr lang="ru-RU" dirty="0"/>
              <a:t> </a:t>
            </a:r>
            <a:r>
              <a:rPr lang="ru-RU" dirty="0" err="1"/>
              <a:t>виникненню</a:t>
            </a:r>
            <a:r>
              <a:rPr lang="ru-RU" dirty="0"/>
              <a:t> </a:t>
            </a:r>
            <a:r>
              <a:rPr lang="ru-RU" dirty="0" err="1"/>
              <a:t>надзвичайних</a:t>
            </a:r>
            <a:r>
              <a:rPr lang="ru-RU" dirty="0"/>
              <a:t> </a:t>
            </a:r>
            <a:r>
              <a:rPr lang="ru-RU" dirty="0" err="1"/>
              <a:t>ситуацій</a:t>
            </a:r>
            <a:r>
              <a:rPr lang="ru-RU" dirty="0"/>
              <a:t> техногенного </a:t>
            </a:r>
            <a:r>
              <a:rPr lang="ru-RU" dirty="0" err="1"/>
              <a:t>походження</a:t>
            </a:r>
            <a:r>
              <a:rPr lang="ru-RU" dirty="0"/>
              <a:t> і </a:t>
            </a:r>
            <a:r>
              <a:rPr lang="ru-RU" dirty="0" err="1"/>
              <a:t>запровадження</a:t>
            </a:r>
            <a:r>
              <a:rPr lang="ru-RU" dirty="0"/>
              <a:t> </a:t>
            </a:r>
            <a:r>
              <a:rPr lang="ru-RU" dirty="0" err="1"/>
              <a:t>заходів</a:t>
            </a:r>
            <a:r>
              <a:rPr lang="ru-RU" dirty="0"/>
              <a:t> </a:t>
            </a:r>
            <a:r>
              <a:rPr lang="ru-RU" dirty="0" err="1"/>
              <a:t>щодо</a:t>
            </a:r>
            <a:r>
              <a:rPr lang="ru-RU" dirty="0"/>
              <a:t> </a:t>
            </a:r>
            <a:r>
              <a:rPr lang="ru-RU" dirty="0" err="1"/>
              <a:t>зменшення</a:t>
            </a:r>
            <a:r>
              <a:rPr lang="ru-RU" dirty="0"/>
              <a:t> </a:t>
            </a:r>
            <a:r>
              <a:rPr lang="ru-RU" dirty="0" err="1"/>
              <a:t>збитків</a:t>
            </a:r>
            <a:r>
              <a:rPr lang="ru-RU" dirty="0"/>
              <a:t> та </a:t>
            </a:r>
            <a:r>
              <a:rPr lang="ru-RU" dirty="0" err="1"/>
              <a:t>втрат</a:t>
            </a:r>
            <a:r>
              <a:rPr lang="ru-RU" dirty="0"/>
              <a:t> </a:t>
            </a:r>
            <a:r>
              <a:rPr lang="ru-RU" dirty="0" err="1"/>
              <a:t>вразі</a:t>
            </a:r>
            <a:r>
              <a:rPr lang="ru-RU" dirty="0"/>
              <a:t> </a:t>
            </a:r>
            <a:r>
              <a:rPr lang="ru-RU" dirty="0" err="1"/>
              <a:t>аварій</a:t>
            </a:r>
            <a:r>
              <a:rPr lang="ru-RU" dirty="0"/>
              <a:t>, катастроф, </a:t>
            </a:r>
            <a:r>
              <a:rPr lang="ru-RU" dirty="0" err="1"/>
              <a:t>вибухів</a:t>
            </a:r>
            <a:r>
              <a:rPr lang="ru-RU" dirty="0"/>
              <a:t>, великих </a:t>
            </a:r>
            <a:r>
              <a:rPr lang="ru-RU" dirty="0" err="1"/>
              <a:t>пожеж</a:t>
            </a:r>
            <a:r>
              <a:rPr lang="ru-RU" dirty="0"/>
              <a:t> та </a:t>
            </a:r>
            <a:r>
              <a:rPr lang="ru-RU" dirty="0" err="1"/>
              <a:t>стихійного</a:t>
            </a:r>
            <a:r>
              <a:rPr lang="ru-RU" dirty="0"/>
              <a:t> лиха;</a:t>
            </a:r>
          </a:p>
          <a:p>
            <a:pPr marL="285750" indent="-285750">
              <a:buBlip>
                <a:blip r:embed="rId3"/>
              </a:buBlip>
            </a:pPr>
            <a:endParaRPr lang="ru-RU" dirty="0"/>
          </a:p>
          <a:p>
            <a:pPr marL="285750" indent="-285750">
              <a:buBlip>
                <a:blip r:embed="rId3"/>
              </a:buBlip>
            </a:pPr>
            <a:r>
              <a:rPr lang="ru-RU" dirty="0" err="1"/>
              <a:t>Оповіщення</a:t>
            </a:r>
            <a:r>
              <a:rPr lang="ru-RU" dirty="0"/>
              <a:t> </a:t>
            </a:r>
            <a:r>
              <a:rPr lang="ru-RU" dirty="0" err="1"/>
              <a:t>населення</a:t>
            </a:r>
            <a:r>
              <a:rPr lang="ru-RU" dirty="0"/>
              <a:t> про </a:t>
            </a:r>
            <a:r>
              <a:rPr lang="ru-RU" dirty="0" err="1"/>
              <a:t>загрозу</a:t>
            </a:r>
            <a:r>
              <a:rPr lang="ru-RU" dirty="0"/>
              <a:t> і </a:t>
            </a:r>
            <a:r>
              <a:rPr lang="ru-RU" dirty="0" err="1"/>
              <a:t>виникнення</a:t>
            </a:r>
            <a:r>
              <a:rPr lang="ru-RU" dirty="0"/>
              <a:t> </a:t>
            </a:r>
            <a:r>
              <a:rPr lang="ru-RU" dirty="0" err="1"/>
              <a:t>надзвичайних</a:t>
            </a:r>
            <a:r>
              <a:rPr lang="ru-RU" dirty="0"/>
              <a:t> </a:t>
            </a:r>
            <a:r>
              <a:rPr lang="ru-RU" dirty="0" err="1"/>
              <a:t>ситуацій</a:t>
            </a:r>
            <a:r>
              <a:rPr lang="ru-RU" dirty="0"/>
              <a:t> у </a:t>
            </a:r>
            <a:r>
              <a:rPr lang="ru-RU" dirty="0" err="1"/>
              <a:t>мирний</a:t>
            </a:r>
            <a:r>
              <a:rPr lang="ru-RU" dirty="0"/>
              <a:t> і </a:t>
            </a:r>
            <a:r>
              <a:rPr lang="ru-RU" dirty="0" err="1"/>
              <a:t>воєнний</a:t>
            </a:r>
            <a:r>
              <a:rPr lang="ru-RU" dirty="0"/>
              <a:t> </a:t>
            </a:r>
            <a:r>
              <a:rPr lang="ru-RU" dirty="0" err="1"/>
              <a:t>часи</a:t>
            </a:r>
            <a:r>
              <a:rPr lang="ru-RU" dirty="0"/>
              <a:t> та </a:t>
            </a:r>
            <a:r>
              <a:rPr lang="ru-RU" dirty="0" err="1"/>
              <a:t>постійне</a:t>
            </a:r>
            <a:r>
              <a:rPr lang="ru-RU" dirty="0"/>
              <a:t> </a:t>
            </a:r>
            <a:r>
              <a:rPr lang="ru-RU" dirty="0" err="1"/>
              <a:t>інформування</a:t>
            </a:r>
            <a:r>
              <a:rPr lang="ru-RU" dirty="0"/>
              <a:t> </a:t>
            </a:r>
            <a:r>
              <a:rPr lang="ru-RU" dirty="0" err="1"/>
              <a:t>його</a:t>
            </a:r>
            <a:r>
              <a:rPr lang="ru-RU" dirty="0"/>
              <a:t> про </a:t>
            </a:r>
            <a:r>
              <a:rPr lang="ru-RU" dirty="0" err="1"/>
              <a:t>наявну</a:t>
            </a:r>
            <a:r>
              <a:rPr lang="ru-RU" dirty="0"/>
              <a:t> обстановку;</a:t>
            </a:r>
          </a:p>
          <a:p>
            <a:pPr marL="285750" indent="-285750">
              <a:buBlip>
                <a:blip r:embed="rId3"/>
              </a:buBlip>
            </a:pPr>
            <a:endParaRPr lang="ru-RU" dirty="0"/>
          </a:p>
          <a:p>
            <a:pPr marL="285750" indent="-285750">
              <a:buBlip>
                <a:blip r:embed="rId3"/>
              </a:buBlip>
            </a:pPr>
            <a:r>
              <a:rPr lang="ru-RU" dirty="0" err="1"/>
              <a:t>Захист</a:t>
            </a:r>
            <a:r>
              <a:rPr lang="ru-RU" dirty="0"/>
              <a:t> </a:t>
            </a:r>
            <a:r>
              <a:rPr lang="ru-RU" dirty="0" err="1"/>
              <a:t>населення</a:t>
            </a:r>
            <a:r>
              <a:rPr lang="ru-RU" dirty="0"/>
              <a:t> </a:t>
            </a:r>
            <a:r>
              <a:rPr lang="ru-RU" dirty="0" err="1"/>
              <a:t>від</a:t>
            </a:r>
            <a:r>
              <a:rPr lang="ru-RU" dirty="0"/>
              <a:t> </a:t>
            </a:r>
            <a:r>
              <a:rPr lang="ru-RU" dirty="0" err="1"/>
              <a:t>наслідків</a:t>
            </a:r>
            <a:r>
              <a:rPr lang="ru-RU" dirty="0"/>
              <a:t> </a:t>
            </a:r>
            <a:r>
              <a:rPr lang="ru-RU" dirty="0" err="1"/>
              <a:t>надзвичайних</a:t>
            </a:r>
            <a:r>
              <a:rPr lang="ru-RU" dirty="0"/>
              <a:t> </a:t>
            </a:r>
            <a:r>
              <a:rPr lang="ru-RU" dirty="0" err="1"/>
              <a:t>ситуацій</a:t>
            </a:r>
            <a:r>
              <a:rPr lang="ru-RU" dirty="0"/>
              <a:t>;</a:t>
            </a:r>
          </a:p>
          <a:p>
            <a:pPr marL="285750" indent="-285750">
              <a:buBlip>
                <a:blip r:embed="rId3"/>
              </a:buBlip>
            </a:pPr>
            <a:endParaRPr lang="ru-RU" dirty="0"/>
          </a:p>
          <a:p>
            <a:pPr marL="285750" indent="-285750">
              <a:buBlip>
                <a:blip r:embed="rId3"/>
              </a:buBlip>
            </a:pPr>
            <a:r>
              <a:rPr lang="ru-RU" dirty="0" err="1"/>
              <a:t>Організація</a:t>
            </a:r>
            <a:r>
              <a:rPr lang="ru-RU" dirty="0"/>
              <a:t> </a:t>
            </a:r>
            <a:r>
              <a:rPr lang="ru-RU" dirty="0" err="1"/>
              <a:t>життєзабезпечення</a:t>
            </a:r>
            <a:r>
              <a:rPr lang="ru-RU" dirty="0"/>
              <a:t> </a:t>
            </a:r>
            <a:r>
              <a:rPr lang="ru-RU" dirty="0" err="1"/>
              <a:t>населення</a:t>
            </a:r>
            <a:r>
              <a:rPr lang="ru-RU" dirty="0"/>
              <a:t> </a:t>
            </a:r>
            <a:r>
              <a:rPr lang="ru-RU" dirty="0" err="1"/>
              <a:t>під</a:t>
            </a:r>
            <a:r>
              <a:rPr lang="ru-RU" dirty="0"/>
              <a:t> час </a:t>
            </a:r>
            <a:r>
              <a:rPr lang="ru-RU" dirty="0" err="1"/>
              <a:t>аварій</a:t>
            </a:r>
            <a:r>
              <a:rPr lang="ru-RU" dirty="0"/>
              <a:t>, катастроф, </a:t>
            </a:r>
            <a:r>
              <a:rPr lang="ru-RU" dirty="0" err="1"/>
              <a:t>стихійного</a:t>
            </a:r>
            <a:r>
              <a:rPr lang="ru-RU" dirty="0"/>
              <a:t> лиха та у </a:t>
            </a:r>
            <a:r>
              <a:rPr lang="ru-RU" dirty="0" err="1"/>
              <a:t>воєнний</a:t>
            </a:r>
            <a:r>
              <a:rPr lang="ru-RU" dirty="0"/>
              <a:t> час;</a:t>
            </a:r>
          </a:p>
          <a:p>
            <a:pPr marL="285750" indent="-285750">
              <a:buBlip>
                <a:blip r:embed="rId3"/>
              </a:buBlip>
            </a:pPr>
            <a:endParaRPr lang="ru-RU" dirty="0"/>
          </a:p>
          <a:p>
            <a:pPr marL="285750" indent="-285750">
              <a:buBlip>
                <a:blip r:embed="rId3"/>
              </a:buBlip>
            </a:pPr>
            <a:r>
              <a:rPr lang="ru-RU" dirty="0" err="1"/>
              <a:t>Організація</a:t>
            </a:r>
            <a:r>
              <a:rPr lang="ru-RU" dirty="0"/>
              <a:t> і </a:t>
            </a:r>
            <a:r>
              <a:rPr lang="ru-RU" dirty="0" err="1"/>
              <a:t>проведення</a:t>
            </a:r>
            <a:r>
              <a:rPr lang="ru-RU" dirty="0"/>
              <a:t> </a:t>
            </a:r>
            <a:r>
              <a:rPr lang="ru-RU" dirty="0" err="1"/>
              <a:t>рятувальних</a:t>
            </a:r>
            <a:r>
              <a:rPr lang="ru-RU" dirty="0"/>
              <a:t> та </a:t>
            </a:r>
            <a:r>
              <a:rPr lang="ru-RU" dirty="0" err="1"/>
              <a:t>ін</a:t>
            </a:r>
            <a:r>
              <a:rPr lang="ru-RU" dirty="0"/>
              <a:t>. </a:t>
            </a:r>
            <a:r>
              <a:rPr lang="ru-RU" dirty="0" err="1"/>
              <a:t>невідкладних</a:t>
            </a:r>
            <a:r>
              <a:rPr lang="ru-RU" dirty="0"/>
              <a:t> </a:t>
            </a:r>
            <a:r>
              <a:rPr lang="ru-RU" dirty="0" err="1"/>
              <a:t>робіт</a:t>
            </a:r>
            <a:r>
              <a:rPr lang="ru-RU" dirty="0"/>
              <a:t> у районах лиха і </a:t>
            </a:r>
            <a:r>
              <a:rPr lang="ru-RU" dirty="0" err="1"/>
              <a:t>осередках</a:t>
            </a:r>
            <a:r>
              <a:rPr lang="ru-RU" dirty="0"/>
              <a:t> </a:t>
            </a:r>
            <a:r>
              <a:rPr lang="ru-RU" dirty="0" err="1"/>
              <a:t>ураження</a:t>
            </a:r>
            <a:r>
              <a:rPr lang="ru-RU" dirty="0"/>
              <a:t>;</a:t>
            </a:r>
          </a:p>
          <a:p>
            <a:pPr marL="285750" indent="-285750">
              <a:buBlip>
                <a:blip r:embed="rId3"/>
              </a:buBlip>
            </a:pPr>
            <a:endParaRPr lang="ru-RU" dirty="0"/>
          </a:p>
          <a:p>
            <a:pPr marL="285750" indent="-285750">
              <a:buBlip>
                <a:blip r:embed="rId3"/>
              </a:buBlip>
            </a:pPr>
            <a:r>
              <a:rPr lang="ru-RU" dirty="0" err="1"/>
              <a:t>Створення</a:t>
            </a:r>
            <a:r>
              <a:rPr lang="ru-RU" dirty="0"/>
              <a:t> систем </a:t>
            </a:r>
            <a:r>
              <a:rPr lang="ru-RU" dirty="0" err="1"/>
              <a:t>аналізу</a:t>
            </a:r>
            <a:r>
              <a:rPr lang="ru-RU" dirty="0"/>
              <a:t> і </a:t>
            </a:r>
            <a:r>
              <a:rPr lang="ru-RU" dirty="0" err="1"/>
              <a:t>прогнозування</a:t>
            </a:r>
            <a:r>
              <a:rPr lang="ru-RU" dirty="0"/>
              <a:t>, </a:t>
            </a:r>
            <a:r>
              <a:rPr lang="ru-RU" dirty="0" err="1"/>
              <a:t>управління</a:t>
            </a:r>
            <a:r>
              <a:rPr lang="ru-RU" dirty="0"/>
              <a:t>, </a:t>
            </a:r>
            <a:r>
              <a:rPr lang="ru-RU" dirty="0" err="1"/>
              <a:t>оповіщення</a:t>
            </a:r>
            <a:r>
              <a:rPr lang="ru-RU" dirty="0"/>
              <a:t> і </a:t>
            </a:r>
            <a:r>
              <a:rPr lang="ru-RU" dirty="0" err="1"/>
              <a:t>зв’язку</a:t>
            </a:r>
            <a:r>
              <a:rPr lang="ru-RU" dirty="0"/>
              <a:t>, </a:t>
            </a:r>
            <a:r>
              <a:rPr lang="ru-RU" dirty="0" err="1"/>
              <a:t>спостереження</a:t>
            </a:r>
            <a:r>
              <a:rPr lang="ru-RU" dirty="0"/>
              <a:t> і контролю за </a:t>
            </a:r>
            <a:r>
              <a:rPr lang="ru-RU" dirty="0" err="1"/>
              <a:t>радіоактивним</a:t>
            </a:r>
            <a:r>
              <a:rPr lang="ru-RU" dirty="0"/>
              <a:t>, </a:t>
            </a:r>
            <a:r>
              <a:rPr lang="ru-RU" dirty="0" err="1"/>
              <a:t>хімічним</a:t>
            </a:r>
            <a:r>
              <a:rPr lang="ru-RU" dirty="0"/>
              <a:t> і </a:t>
            </a:r>
            <a:r>
              <a:rPr lang="ru-RU" dirty="0" err="1"/>
              <a:t>бактеріологічним</a:t>
            </a:r>
            <a:r>
              <a:rPr lang="ru-RU" dirty="0"/>
              <a:t> </a:t>
            </a:r>
            <a:r>
              <a:rPr lang="ru-RU" dirty="0" err="1"/>
              <a:t>зараженням</a:t>
            </a:r>
            <a:r>
              <a:rPr lang="ru-RU" dirty="0"/>
              <a:t>, </a:t>
            </a:r>
            <a:r>
              <a:rPr lang="ru-RU" dirty="0" err="1"/>
              <a:t>підтримання</a:t>
            </a:r>
            <a:r>
              <a:rPr lang="ru-RU" dirty="0"/>
              <a:t> </a:t>
            </a:r>
            <a:r>
              <a:rPr lang="ru-RU" dirty="0" err="1"/>
              <a:t>їх</a:t>
            </a:r>
            <a:r>
              <a:rPr lang="ru-RU" dirty="0"/>
              <a:t> у </a:t>
            </a:r>
            <a:r>
              <a:rPr lang="ru-RU" dirty="0" err="1"/>
              <a:t>готовності</a:t>
            </a:r>
            <a:r>
              <a:rPr lang="ru-RU" dirty="0"/>
              <a:t> для </a:t>
            </a:r>
            <a:r>
              <a:rPr lang="ru-RU" dirty="0" err="1"/>
              <a:t>сталого</a:t>
            </a:r>
            <a:r>
              <a:rPr lang="ru-RU" dirty="0"/>
              <a:t> </a:t>
            </a:r>
            <a:r>
              <a:rPr lang="ru-RU" dirty="0" err="1"/>
              <a:t>функціонування</a:t>
            </a:r>
            <a:r>
              <a:rPr lang="ru-RU" dirty="0"/>
              <a:t> в </a:t>
            </a:r>
            <a:r>
              <a:rPr lang="ru-RU" dirty="0" err="1"/>
              <a:t>надзвичайних</a:t>
            </a:r>
            <a:r>
              <a:rPr lang="ru-RU" dirty="0"/>
              <a:t> </a:t>
            </a:r>
            <a:r>
              <a:rPr lang="ru-RU" dirty="0" err="1"/>
              <a:t>ситуаціях</a:t>
            </a:r>
            <a:r>
              <a:rPr lang="ru-RU" dirty="0"/>
              <a:t> мирного і </a:t>
            </a:r>
            <a:r>
              <a:rPr lang="ru-RU" dirty="0" err="1"/>
              <a:t>воєнного</a:t>
            </a:r>
            <a:r>
              <a:rPr lang="ru-RU" dirty="0"/>
              <a:t> </a:t>
            </a:r>
            <a:r>
              <a:rPr lang="ru-RU" dirty="0" err="1"/>
              <a:t>часів</a:t>
            </a:r>
            <a:endParaRPr lang="ru-RU" dirty="0"/>
          </a:p>
        </p:txBody>
      </p:sp>
    </p:spTree>
    <p:extLst>
      <p:ext uri="{BB962C8B-B14F-4D97-AF65-F5344CB8AC3E}">
        <p14:creationId xmlns="" xmlns:p14="http://schemas.microsoft.com/office/powerpoint/2010/main" val="1573661710"/>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p:cTn id="4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p:cTn id="55"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980728"/>
            <a:ext cx="9144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b="1" dirty="0" err="1">
                <a:solidFill>
                  <a:srgbClr val="0070C0"/>
                </a:solidFill>
                <a:effectLst>
                  <a:outerShdw blurRad="38100" dist="38100" dir="2700000" algn="tl">
                    <a:srgbClr val="000000">
                      <a:alpha val="43137"/>
                    </a:srgbClr>
                  </a:outerShdw>
                </a:effectLst>
              </a:rPr>
              <a:t>Надзвичайна</a:t>
            </a:r>
            <a:r>
              <a:rPr lang="ru-RU" sz="2400" b="1" dirty="0">
                <a:solidFill>
                  <a:srgbClr val="0070C0"/>
                </a:solidFill>
                <a:effectLst>
                  <a:outerShdw blurRad="38100" dist="38100" dir="2700000" algn="tl">
                    <a:srgbClr val="000000">
                      <a:alpha val="43137"/>
                    </a:srgbClr>
                  </a:outerShdw>
                </a:effectLst>
              </a:rPr>
              <a:t> </a:t>
            </a:r>
            <a:r>
              <a:rPr lang="ru-RU" sz="2400" b="1" dirty="0" err="1">
                <a:solidFill>
                  <a:srgbClr val="0070C0"/>
                </a:solidFill>
                <a:effectLst>
                  <a:outerShdw blurRad="38100" dist="38100" dir="2700000" algn="tl">
                    <a:srgbClr val="000000">
                      <a:alpha val="43137"/>
                    </a:srgbClr>
                  </a:outerShdw>
                </a:effectLst>
              </a:rPr>
              <a:t>ситуація</a:t>
            </a:r>
            <a:r>
              <a:rPr lang="ru-RU" sz="2400" b="1" dirty="0">
                <a:solidFill>
                  <a:srgbClr val="0070C0"/>
                </a:solidFill>
                <a:effectLst>
                  <a:outerShdw blurRad="38100" dist="38100" dir="2700000" algn="tl">
                    <a:srgbClr val="000000">
                      <a:alpha val="43137"/>
                    </a:srgbClr>
                  </a:outerShdw>
                </a:effectLst>
              </a:rPr>
              <a:t> </a:t>
            </a:r>
            <a:r>
              <a:rPr lang="ru-RU" sz="2400" dirty="0"/>
              <a:t>- </a:t>
            </a:r>
            <a:r>
              <a:rPr lang="ru-RU" sz="2400" dirty="0" err="1" smtClean="0"/>
              <a:t>це</a:t>
            </a:r>
            <a:r>
              <a:rPr lang="ru-RU" sz="2400" dirty="0" smtClean="0"/>
              <a:t> </a:t>
            </a:r>
            <a:r>
              <a:rPr lang="ru-RU" sz="2400" dirty="0" err="1"/>
              <a:t>порушення</a:t>
            </a:r>
            <a:r>
              <a:rPr lang="ru-RU" sz="2400" dirty="0"/>
              <a:t> </a:t>
            </a:r>
            <a:r>
              <a:rPr lang="ru-RU" sz="2400" dirty="0" err="1"/>
              <a:t>нормальних</a:t>
            </a:r>
            <a:r>
              <a:rPr lang="ru-RU" sz="2400" dirty="0"/>
              <a:t> умов </a:t>
            </a:r>
            <a:r>
              <a:rPr lang="ru-RU" sz="2400" dirty="0" err="1"/>
              <a:t>життя</a:t>
            </a:r>
            <a:r>
              <a:rPr lang="ru-RU" sz="2400" dirty="0"/>
              <a:t> </a:t>
            </a:r>
            <a:r>
              <a:rPr lang="ru-RU" sz="2400" dirty="0" smtClean="0"/>
              <a:t>і </a:t>
            </a:r>
            <a:r>
              <a:rPr lang="ru-RU" sz="2400" dirty="0" err="1" smtClean="0"/>
              <a:t>діяльності</a:t>
            </a:r>
            <a:r>
              <a:rPr lang="ru-RU" sz="2400" dirty="0" smtClean="0"/>
              <a:t> </a:t>
            </a:r>
            <a:r>
              <a:rPr lang="ru-RU" sz="2400" dirty="0"/>
              <a:t>людей на </a:t>
            </a:r>
            <a:r>
              <a:rPr lang="ru-RU" sz="2400" dirty="0" err="1"/>
              <a:t>об'єкті</a:t>
            </a:r>
            <a:r>
              <a:rPr lang="ru-RU" sz="2400" dirty="0"/>
              <a:t> </a:t>
            </a:r>
            <a:r>
              <a:rPr lang="ru-RU" sz="2400" dirty="0" err="1"/>
              <a:t>або</a:t>
            </a:r>
            <a:r>
              <a:rPr lang="ru-RU" sz="2400" dirty="0"/>
              <a:t> </a:t>
            </a:r>
            <a:r>
              <a:rPr lang="ru-RU" sz="2400" dirty="0" err="1"/>
              <a:t>території</a:t>
            </a:r>
            <a:r>
              <a:rPr lang="ru-RU" sz="2400" dirty="0"/>
              <a:t>, </a:t>
            </a:r>
            <a:r>
              <a:rPr lang="ru-RU" sz="2400" dirty="0" err="1"/>
              <a:t>що</a:t>
            </a:r>
            <a:r>
              <a:rPr lang="ru-RU" sz="2400" dirty="0"/>
              <a:t> </a:t>
            </a:r>
            <a:r>
              <a:rPr lang="ru-RU" sz="2400" dirty="0" err="1"/>
              <a:t>спричинене</a:t>
            </a:r>
            <a:r>
              <a:rPr lang="ru-RU" sz="2400" dirty="0"/>
              <a:t> </a:t>
            </a:r>
            <a:r>
              <a:rPr lang="ru-RU" sz="2400" dirty="0" err="1"/>
              <a:t>аварією</a:t>
            </a:r>
            <a:r>
              <a:rPr lang="ru-RU" sz="2400" dirty="0"/>
              <a:t>, катастрофою, </a:t>
            </a:r>
            <a:r>
              <a:rPr lang="ru-RU" sz="2400" dirty="0" err="1"/>
              <a:t>стихійним</a:t>
            </a:r>
            <a:r>
              <a:rPr lang="ru-RU" sz="2400" dirty="0"/>
              <a:t> лихом </a:t>
            </a:r>
            <a:r>
              <a:rPr lang="ru-RU" sz="2400" dirty="0" err="1"/>
              <a:t>чи</a:t>
            </a:r>
            <a:r>
              <a:rPr lang="ru-RU" sz="2400" dirty="0"/>
              <a:t> </a:t>
            </a:r>
            <a:r>
              <a:rPr lang="ru-RU" sz="2400" dirty="0" err="1"/>
              <a:t>іншою</a:t>
            </a:r>
            <a:r>
              <a:rPr lang="ru-RU" sz="2400" dirty="0"/>
              <a:t> </a:t>
            </a:r>
            <a:r>
              <a:rPr lang="ru-RU" sz="2400" dirty="0" err="1"/>
              <a:t>небезпечною</a:t>
            </a:r>
            <a:r>
              <a:rPr lang="ru-RU" sz="2400" dirty="0"/>
              <a:t> </a:t>
            </a:r>
            <a:r>
              <a:rPr lang="ru-RU" sz="2400" dirty="0" err="1"/>
              <a:t>подією</a:t>
            </a:r>
            <a:r>
              <a:rPr lang="ru-RU" sz="2400" dirty="0"/>
              <a:t>, яка </a:t>
            </a:r>
            <a:r>
              <a:rPr lang="ru-RU" sz="2400" dirty="0" err="1"/>
              <a:t>призвела</a:t>
            </a:r>
            <a:r>
              <a:rPr lang="ru-RU" sz="2400" dirty="0"/>
              <a:t> (</a:t>
            </a:r>
            <a:r>
              <a:rPr lang="ru-RU" sz="2400" dirty="0" err="1"/>
              <a:t>може</a:t>
            </a:r>
            <a:r>
              <a:rPr lang="ru-RU" sz="2400" dirty="0"/>
              <a:t> </a:t>
            </a:r>
            <a:r>
              <a:rPr lang="ru-RU" sz="2400" dirty="0" err="1"/>
              <a:t>призвести</a:t>
            </a:r>
            <a:r>
              <a:rPr lang="ru-RU" sz="2400" dirty="0"/>
              <a:t>) до </a:t>
            </a:r>
            <a:r>
              <a:rPr lang="ru-RU" sz="2400" dirty="0" err="1"/>
              <a:t>загибелі</a:t>
            </a:r>
            <a:r>
              <a:rPr lang="ru-RU" sz="2400" dirty="0"/>
              <a:t> людей та/</a:t>
            </a:r>
            <a:r>
              <a:rPr lang="ru-RU" sz="2400" dirty="0" err="1"/>
              <a:t>або</a:t>
            </a:r>
            <a:r>
              <a:rPr lang="ru-RU" sz="2400" dirty="0"/>
              <a:t> </a:t>
            </a:r>
            <a:r>
              <a:rPr lang="ru-RU" sz="2400" dirty="0" err="1"/>
              <a:t>значних</a:t>
            </a:r>
            <a:r>
              <a:rPr lang="ru-RU" sz="2400" dirty="0"/>
              <a:t> </a:t>
            </a:r>
            <a:r>
              <a:rPr lang="ru-RU" sz="2400" dirty="0" err="1"/>
              <a:t>матеріальних</a:t>
            </a:r>
            <a:r>
              <a:rPr lang="ru-RU" sz="2400" dirty="0"/>
              <a:t> </a:t>
            </a:r>
            <a:r>
              <a:rPr lang="ru-RU" sz="2400" dirty="0" err="1"/>
              <a:t>втрат</a:t>
            </a:r>
            <a:endParaRPr lang="ru-RU" sz="2400" dirty="0"/>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588224" y="3429000"/>
            <a:ext cx="2325216" cy="3073936"/>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39552" y="3871734"/>
            <a:ext cx="2857500" cy="2476500"/>
          </a:xfrm>
          <a:prstGeom prst="rect">
            <a:avLst/>
          </a:prstGeom>
          <a:effectLst>
            <a:softEdge rad="342900"/>
          </a:effectLst>
        </p:spPr>
      </p:pic>
    </p:spTree>
    <p:extLst>
      <p:ext uri="{BB962C8B-B14F-4D97-AF65-F5344CB8AC3E}">
        <p14:creationId xmlns="" xmlns:p14="http://schemas.microsoft.com/office/powerpoint/2010/main" val="61038264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ppt_w</p:attrName>
                                        </p:attrNameLst>
                                      </p:cBhvr>
                                      <p:tavLst>
                                        <p:tav tm="0" fmla="#ppt_w*sin(2.5*pi*$)">
                                          <p:val>
                                            <p:fltVal val="0"/>
                                          </p:val>
                                        </p:tav>
                                        <p:tav tm="100000">
                                          <p:val>
                                            <p:fltVal val="1"/>
                                          </p:val>
                                        </p:tav>
                                      </p:tavLst>
                                    </p:anim>
                                    <p:anim calcmode="lin" valueType="num">
                                      <p:cBhvr>
                                        <p:cTn id="9" dur="25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50"/>
                                        <p:tgtEl>
                                          <p:spTgt spid="4"/>
                                        </p:tgtEl>
                                      </p:cBhvr>
                                    </p:animEffect>
                                    <p:anim calcmode="lin" valueType="num">
                                      <p:cBhvr>
                                        <p:cTn id="13" dur="250" fill="hold"/>
                                        <p:tgtEl>
                                          <p:spTgt spid="4"/>
                                        </p:tgtEl>
                                        <p:attrNameLst>
                                          <p:attrName>ppt_w</p:attrName>
                                        </p:attrNameLst>
                                      </p:cBhvr>
                                      <p:tavLst>
                                        <p:tav tm="0" fmla="#ppt_w*sin(2.5*pi*$)">
                                          <p:val>
                                            <p:fltVal val="0"/>
                                          </p:val>
                                        </p:tav>
                                        <p:tav tm="100000">
                                          <p:val>
                                            <p:fltVal val="1"/>
                                          </p:val>
                                        </p:tav>
                                      </p:tavLst>
                                    </p:anim>
                                    <p:anim calcmode="lin" valueType="num">
                                      <p:cBhvr>
                                        <p:cTn id="14" dur="25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ppt_w</p:attrName>
                                        </p:attrNameLst>
                                      </p:cBhvr>
                                      <p:tavLst>
                                        <p:tav tm="0" fmla="#ppt_w*sin(2.5*pi*$)">
                                          <p:val>
                                            <p:fltVal val="0"/>
                                          </p:val>
                                        </p:tav>
                                        <p:tav tm="100000">
                                          <p:val>
                                            <p:fltVal val="1"/>
                                          </p:val>
                                        </p:tav>
                                      </p:tavLst>
                                    </p:anim>
                                    <p:anim calcmode="lin" valueType="num">
                                      <p:cBhvr>
                                        <p:cTn id="19" dur="2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20" name="Рисунок 1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9512" y="3609975"/>
            <a:ext cx="4667250" cy="3248025"/>
          </a:xfrm>
          <a:prstGeom prst="rect">
            <a:avLst/>
          </a:prstGeom>
        </p:spPr>
      </p:pic>
      <p:sp>
        <p:nvSpPr>
          <p:cNvPr id="4" name="TextBox 3"/>
          <p:cNvSpPr txBox="1"/>
          <p:nvPr/>
        </p:nvSpPr>
        <p:spPr>
          <a:xfrm>
            <a:off x="3059832" y="476672"/>
            <a:ext cx="3024336" cy="132343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uk-UA" sz="4000" b="1" dirty="0" smtClean="0"/>
              <a:t>Надзвичайні ситуації</a:t>
            </a:r>
            <a:endParaRPr lang="ru-RU" sz="4000" b="1" dirty="0"/>
          </a:p>
        </p:txBody>
      </p:sp>
      <p:sp>
        <p:nvSpPr>
          <p:cNvPr id="5" name="TextBox 4"/>
          <p:cNvSpPr txBox="1"/>
          <p:nvPr/>
        </p:nvSpPr>
        <p:spPr>
          <a:xfrm>
            <a:off x="677077" y="2113692"/>
            <a:ext cx="165618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sz="2800" dirty="0" smtClean="0"/>
              <a:t>Природні</a:t>
            </a:r>
            <a:endParaRPr lang="ru-RU" sz="2800" dirty="0"/>
          </a:p>
        </p:txBody>
      </p:sp>
      <p:sp>
        <p:nvSpPr>
          <p:cNvPr id="6" name="TextBox 5"/>
          <p:cNvSpPr txBox="1"/>
          <p:nvPr/>
        </p:nvSpPr>
        <p:spPr>
          <a:xfrm>
            <a:off x="2123728" y="2905780"/>
            <a:ext cx="187220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sz="2800" dirty="0" smtClean="0"/>
              <a:t>Техногенні</a:t>
            </a:r>
            <a:endParaRPr lang="ru-RU" sz="2800" dirty="0"/>
          </a:p>
        </p:txBody>
      </p:sp>
      <p:sp>
        <p:nvSpPr>
          <p:cNvPr id="7" name="TextBox 6"/>
          <p:cNvSpPr txBox="1"/>
          <p:nvPr/>
        </p:nvSpPr>
        <p:spPr>
          <a:xfrm>
            <a:off x="3517709" y="3717032"/>
            <a:ext cx="1198307"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sz="2800" dirty="0" smtClean="0"/>
              <a:t>Воєнні</a:t>
            </a:r>
            <a:endParaRPr lang="ru-RU" sz="2800" dirty="0"/>
          </a:p>
        </p:txBody>
      </p:sp>
      <p:sp>
        <p:nvSpPr>
          <p:cNvPr id="8" name="TextBox 7"/>
          <p:cNvSpPr txBox="1"/>
          <p:nvPr/>
        </p:nvSpPr>
        <p:spPr>
          <a:xfrm>
            <a:off x="4440898" y="4509120"/>
            <a:ext cx="328653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uk-UA" sz="2800" dirty="0" smtClean="0"/>
              <a:t>Соціально-політичні</a:t>
            </a:r>
            <a:endParaRPr lang="ru-RU" sz="2800" dirty="0"/>
          </a:p>
        </p:txBody>
      </p:sp>
      <p:cxnSp>
        <p:nvCxnSpPr>
          <p:cNvPr id="10" name="Прямая со стрелкой 9"/>
          <p:cNvCxnSpPr/>
          <p:nvPr/>
        </p:nvCxnSpPr>
        <p:spPr>
          <a:xfrm flipH="1">
            <a:off x="3995935" y="1800111"/>
            <a:ext cx="576065" cy="116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endCxn id="5" idx="3"/>
          </p:cNvCxnSpPr>
          <p:nvPr/>
        </p:nvCxnSpPr>
        <p:spPr>
          <a:xfrm flipH="1">
            <a:off x="2333261" y="1800111"/>
            <a:ext cx="2238739" cy="57519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Прямая со стрелкой 13"/>
          <p:cNvCxnSpPr>
            <a:stCxn id="4" idx="2"/>
            <a:endCxn id="6" idx="3"/>
          </p:cNvCxnSpPr>
          <p:nvPr/>
        </p:nvCxnSpPr>
        <p:spPr>
          <a:xfrm flipH="1">
            <a:off x="3995935" y="1800111"/>
            <a:ext cx="576065" cy="136727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Прямая со стрелкой 15"/>
          <p:cNvCxnSpPr>
            <a:stCxn id="4" idx="2"/>
            <a:endCxn id="7" idx="0"/>
          </p:cNvCxnSpPr>
          <p:nvPr/>
        </p:nvCxnSpPr>
        <p:spPr>
          <a:xfrm flipH="1">
            <a:off x="4116863" y="1800111"/>
            <a:ext cx="455137" cy="191692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Прямая со стрелкой 17"/>
          <p:cNvCxnSpPr>
            <a:endCxn id="8" idx="0"/>
          </p:cNvCxnSpPr>
          <p:nvPr/>
        </p:nvCxnSpPr>
        <p:spPr>
          <a:xfrm>
            <a:off x="4572000" y="1800111"/>
            <a:ext cx="1512168" cy="27090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1" name="Рисунок 2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300192" y="1926556"/>
            <a:ext cx="2380953" cy="1790476"/>
          </a:xfrm>
          <a:prstGeom prst="rect">
            <a:avLst/>
          </a:prstGeom>
          <a:ln>
            <a:noFill/>
          </a:ln>
          <a:effectLst>
            <a:softEdge rad="112500"/>
          </a:effectLst>
        </p:spPr>
      </p:pic>
    </p:spTree>
    <p:extLst>
      <p:ext uri="{BB962C8B-B14F-4D97-AF65-F5344CB8AC3E}">
        <p14:creationId xmlns="" xmlns:p14="http://schemas.microsoft.com/office/powerpoint/2010/main" val="170117297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500"/>
                                        <p:tgtEl>
                                          <p:spTgt spid="4"/>
                                        </p:tgtEl>
                                      </p:cBhvr>
                                    </p:animEffect>
                                  </p:childTnLst>
                                </p:cTn>
                              </p:par>
                            </p:childTnLst>
                          </p:cTn>
                        </p:par>
                        <p:par>
                          <p:cTn id="8" fill="hold">
                            <p:stCondLst>
                              <p:cond delay="500"/>
                            </p:stCondLst>
                            <p:childTnLst>
                              <p:par>
                                <p:cTn id="9" presetID="21"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8)">
                                      <p:cBhvr>
                                        <p:cTn id="11" dur="500"/>
                                        <p:tgtEl>
                                          <p:spTgt spid="12"/>
                                        </p:tgtEl>
                                      </p:cBhvr>
                                    </p:animEffect>
                                  </p:childTnLst>
                                </p:cTn>
                              </p:par>
                            </p:childTnLst>
                          </p:cTn>
                        </p:par>
                        <p:par>
                          <p:cTn id="12" fill="hold">
                            <p:stCondLst>
                              <p:cond delay="1000"/>
                            </p:stCondLst>
                            <p:childTnLst>
                              <p:par>
                                <p:cTn id="13" presetID="21"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8)">
                                      <p:cBhvr>
                                        <p:cTn id="15" dur="500"/>
                                        <p:tgtEl>
                                          <p:spTgt spid="5"/>
                                        </p:tgtEl>
                                      </p:cBhvr>
                                    </p:animEffect>
                                  </p:childTnLst>
                                </p:cTn>
                              </p:par>
                            </p:childTnLst>
                          </p:cTn>
                        </p:par>
                        <p:par>
                          <p:cTn id="16" fill="hold">
                            <p:stCondLst>
                              <p:cond delay="1500"/>
                            </p:stCondLst>
                            <p:childTnLst>
                              <p:par>
                                <p:cTn id="17" presetID="21"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8)">
                                      <p:cBhvr>
                                        <p:cTn id="19" dur="500"/>
                                        <p:tgtEl>
                                          <p:spTgt spid="14"/>
                                        </p:tgtEl>
                                      </p:cBhvr>
                                    </p:animEffect>
                                  </p:childTnLst>
                                </p:cTn>
                              </p:par>
                            </p:childTnLst>
                          </p:cTn>
                        </p:par>
                        <p:par>
                          <p:cTn id="20" fill="hold">
                            <p:stCondLst>
                              <p:cond delay="2000"/>
                            </p:stCondLst>
                            <p:childTnLst>
                              <p:par>
                                <p:cTn id="21" presetID="21"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500"/>
                                        <p:tgtEl>
                                          <p:spTgt spid="6"/>
                                        </p:tgtEl>
                                      </p:cBhvr>
                                    </p:animEffect>
                                  </p:childTnLst>
                                </p:cTn>
                              </p:par>
                            </p:childTnLst>
                          </p:cTn>
                        </p:par>
                        <p:par>
                          <p:cTn id="24" fill="hold">
                            <p:stCondLst>
                              <p:cond delay="2500"/>
                            </p:stCondLst>
                            <p:childTnLst>
                              <p:par>
                                <p:cTn id="25" presetID="21"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8)">
                                      <p:cBhvr>
                                        <p:cTn id="27" dur="500"/>
                                        <p:tgtEl>
                                          <p:spTgt spid="1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8)">
                                      <p:cBhvr>
                                        <p:cTn id="31" dur="500"/>
                                        <p:tgtEl>
                                          <p:spTgt spid="7"/>
                                        </p:tgtEl>
                                      </p:cBhvr>
                                    </p:animEffect>
                                  </p:childTnLst>
                                </p:cTn>
                              </p:par>
                            </p:childTnLst>
                          </p:cTn>
                        </p:par>
                        <p:par>
                          <p:cTn id="32" fill="hold">
                            <p:stCondLst>
                              <p:cond delay="3500"/>
                            </p:stCondLst>
                            <p:childTnLst>
                              <p:par>
                                <p:cTn id="33" presetID="21"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8)">
                                      <p:cBhvr>
                                        <p:cTn id="35" dur="500"/>
                                        <p:tgtEl>
                                          <p:spTgt spid="18"/>
                                        </p:tgtEl>
                                      </p:cBhvr>
                                    </p:animEffect>
                                  </p:childTnLst>
                                </p:cTn>
                              </p:par>
                            </p:childTnLst>
                          </p:cTn>
                        </p:par>
                        <p:par>
                          <p:cTn id="36" fill="hold">
                            <p:stCondLst>
                              <p:cond delay="4000"/>
                            </p:stCondLst>
                            <p:childTnLst>
                              <p:par>
                                <p:cTn id="37" presetID="21"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8)">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92" y="0"/>
            <a:ext cx="9166822" cy="6858000"/>
          </a:xfrm>
          <a:prstGeom prst="rect">
            <a:avLst/>
          </a:prstGeom>
        </p:spPr>
      </p:pic>
      <p:sp>
        <p:nvSpPr>
          <p:cNvPr id="3" name="TextBox 2"/>
          <p:cNvSpPr txBox="1"/>
          <p:nvPr/>
        </p:nvSpPr>
        <p:spPr>
          <a:xfrm>
            <a:off x="-4192" y="188640"/>
            <a:ext cx="9166822"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НС природного характеру</a:t>
            </a:r>
          </a:p>
        </p:txBody>
      </p:sp>
      <p:sp>
        <p:nvSpPr>
          <p:cNvPr id="4" name="TextBox 3"/>
          <p:cNvSpPr txBox="1"/>
          <p:nvPr/>
        </p:nvSpPr>
        <p:spPr>
          <a:xfrm>
            <a:off x="-30042" y="958081"/>
            <a:ext cx="9192671"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000" dirty="0" err="1"/>
              <a:t>небезпечні</a:t>
            </a:r>
            <a:r>
              <a:rPr lang="ru-RU" sz="2000" dirty="0"/>
              <a:t> </a:t>
            </a:r>
            <a:r>
              <a:rPr lang="ru-RU" sz="2000" dirty="0" err="1"/>
              <a:t>геологічні</a:t>
            </a:r>
            <a:r>
              <a:rPr lang="ru-RU" sz="2000" dirty="0"/>
              <a:t>, </a:t>
            </a:r>
            <a:r>
              <a:rPr lang="ru-RU" sz="2000" dirty="0" err="1"/>
              <a:t>метеорологічні</a:t>
            </a:r>
            <a:r>
              <a:rPr lang="ru-RU" sz="2000" dirty="0"/>
              <a:t>, </a:t>
            </a:r>
            <a:r>
              <a:rPr lang="ru-RU" sz="2000" dirty="0" err="1"/>
              <a:t>гідрологічні</a:t>
            </a:r>
            <a:r>
              <a:rPr lang="ru-RU" sz="2000" dirty="0"/>
              <a:t> </a:t>
            </a:r>
            <a:r>
              <a:rPr lang="ru-RU" sz="2000" dirty="0" err="1"/>
              <a:t>морські</a:t>
            </a:r>
            <a:r>
              <a:rPr lang="ru-RU" sz="2000" dirty="0"/>
              <a:t> та </a:t>
            </a:r>
            <a:r>
              <a:rPr lang="ru-RU" sz="2000" dirty="0" err="1"/>
              <a:t>прісноводні</a:t>
            </a:r>
            <a:r>
              <a:rPr lang="ru-RU" sz="2000" dirty="0"/>
              <a:t> </a:t>
            </a:r>
            <a:r>
              <a:rPr lang="ru-RU" sz="2000" dirty="0" err="1"/>
              <a:t>явища</a:t>
            </a:r>
            <a:r>
              <a:rPr lang="ru-RU" sz="2000" dirty="0"/>
              <a:t>, </a:t>
            </a:r>
            <a:r>
              <a:rPr lang="ru-RU" sz="2000" dirty="0" err="1"/>
              <a:t>деградація</a:t>
            </a:r>
            <a:r>
              <a:rPr lang="ru-RU" sz="2000" dirty="0"/>
              <a:t> </a:t>
            </a:r>
            <a:r>
              <a:rPr lang="ru-RU" sz="2000" dirty="0" err="1"/>
              <a:t>ґрунтів</a:t>
            </a:r>
            <a:r>
              <a:rPr lang="ru-RU" sz="2000" dirty="0"/>
              <a:t> </a:t>
            </a:r>
            <a:r>
              <a:rPr lang="ru-RU" sz="2000" dirty="0" err="1"/>
              <a:t>чи</a:t>
            </a:r>
            <a:r>
              <a:rPr lang="ru-RU" sz="2000" dirty="0"/>
              <a:t> </a:t>
            </a:r>
            <a:r>
              <a:rPr lang="ru-RU" sz="2000" dirty="0" err="1"/>
              <a:t>надр</a:t>
            </a:r>
            <a:r>
              <a:rPr lang="ru-RU" sz="2000" dirty="0"/>
              <a:t>, </a:t>
            </a:r>
            <a:r>
              <a:rPr lang="ru-RU" sz="2000" dirty="0" err="1"/>
              <a:t>природні</a:t>
            </a:r>
            <a:r>
              <a:rPr lang="ru-RU" sz="2000" dirty="0"/>
              <a:t> </a:t>
            </a:r>
            <a:r>
              <a:rPr lang="ru-RU" sz="2000" dirty="0" err="1"/>
              <a:t>пожежі</a:t>
            </a:r>
            <a:r>
              <a:rPr lang="ru-RU" sz="2000" dirty="0"/>
              <a:t>, </a:t>
            </a:r>
            <a:r>
              <a:rPr lang="ru-RU" sz="2000" dirty="0" err="1"/>
              <a:t>зміна</a:t>
            </a:r>
            <a:r>
              <a:rPr lang="ru-RU" sz="2000" dirty="0"/>
              <a:t> стану </a:t>
            </a:r>
            <a:r>
              <a:rPr lang="ru-RU" sz="2000" dirty="0" err="1"/>
              <a:t>повітряного</a:t>
            </a:r>
            <a:r>
              <a:rPr lang="ru-RU" sz="2000" dirty="0"/>
              <a:t> </a:t>
            </a:r>
            <a:r>
              <a:rPr lang="ru-RU" sz="2000" dirty="0" err="1"/>
              <a:t>басейну</a:t>
            </a:r>
            <a:r>
              <a:rPr lang="ru-RU" sz="2000" dirty="0"/>
              <a:t>, </a:t>
            </a:r>
            <a:r>
              <a:rPr lang="ru-RU" sz="2000" dirty="0" err="1"/>
              <a:t>інфекційна</a:t>
            </a:r>
            <a:r>
              <a:rPr lang="ru-RU" sz="2000" dirty="0"/>
              <a:t> </a:t>
            </a:r>
            <a:r>
              <a:rPr lang="ru-RU" sz="2000" dirty="0" err="1"/>
              <a:t>захворюваність</a:t>
            </a:r>
            <a:r>
              <a:rPr lang="ru-RU" sz="2000" dirty="0"/>
              <a:t> людей, </a:t>
            </a:r>
            <a:r>
              <a:rPr lang="ru-RU" sz="2000" dirty="0" err="1"/>
              <a:t>сільськогосподарських</a:t>
            </a:r>
            <a:r>
              <a:rPr lang="ru-RU" sz="2000" dirty="0"/>
              <a:t> </a:t>
            </a:r>
            <a:r>
              <a:rPr lang="ru-RU" sz="2000" dirty="0" err="1"/>
              <a:t>тварин</a:t>
            </a:r>
            <a:r>
              <a:rPr lang="ru-RU" sz="2000" dirty="0"/>
              <a:t>, </a:t>
            </a:r>
            <a:r>
              <a:rPr lang="ru-RU" sz="2000" dirty="0" err="1"/>
              <a:t>масове</a:t>
            </a:r>
            <a:r>
              <a:rPr lang="ru-RU" sz="2000" dirty="0"/>
              <a:t> </a:t>
            </a:r>
            <a:r>
              <a:rPr lang="ru-RU" sz="2000" dirty="0" err="1"/>
              <a:t>ураження</a:t>
            </a:r>
            <a:r>
              <a:rPr lang="ru-RU" sz="2000" dirty="0"/>
              <a:t> </a:t>
            </a:r>
            <a:r>
              <a:rPr lang="ru-RU" sz="2000" dirty="0" err="1"/>
              <a:t>сільськогосподарських</a:t>
            </a:r>
            <a:r>
              <a:rPr lang="ru-RU" sz="2000" dirty="0"/>
              <a:t> </a:t>
            </a:r>
            <a:r>
              <a:rPr lang="ru-RU" sz="2000" dirty="0" err="1"/>
              <a:t>рослин</a:t>
            </a:r>
            <a:r>
              <a:rPr lang="ru-RU" sz="2000" dirty="0"/>
              <a:t> хворобами </a:t>
            </a:r>
            <a:r>
              <a:rPr lang="ru-RU" sz="2000" dirty="0" err="1"/>
              <a:t>чи</a:t>
            </a:r>
            <a:r>
              <a:rPr lang="ru-RU" sz="2000" dirty="0"/>
              <a:t> </a:t>
            </a:r>
            <a:r>
              <a:rPr lang="ru-RU" sz="2000" dirty="0" err="1"/>
              <a:t>шкідниками</a:t>
            </a:r>
            <a:r>
              <a:rPr lang="ru-RU" sz="2000" dirty="0"/>
              <a:t>, </a:t>
            </a:r>
            <a:r>
              <a:rPr lang="ru-RU" sz="2000" dirty="0" err="1"/>
              <a:t>зміна</a:t>
            </a:r>
            <a:r>
              <a:rPr lang="ru-RU" sz="2000" dirty="0"/>
              <a:t> стану </a:t>
            </a:r>
            <a:r>
              <a:rPr lang="ru-RU" sz="2000" dirty="0" err="1"/>
              <a:t>водних</a:t>
            </a:r>
            <a:r>
              <a:rPr lang="ru-RU" sz="2000" dirty="0"/>
              <a:t> </a:t>
            </a:r>
            <a:r>
              <a:rPr lang="ru-RU" sz="2000" dirty="0" err="1"/>
              <a:t>ресурсів</a:t>
            </a:r>
            <a:r>
              <a:rPr lang="ru-RU" sz="2000" dirty="0"/>
              <a:t> та </a:t>
            </a:r>
            <a:r>
              <a:rPr lang="ru-RU" sz="2000" dirty="0" err="1"/>
              <a:t>біосфери</a:t>
            </a:r>
            <a:r>
              <a:rPr lang="ru-RU" sz="2000" dirty="0"/>
              <a:t> </a:t>
            </a:r>
            <a:r>
              <a:rPr lang="ru-RU" sz="2000" dirty="0" err="1"/>
              <a:t>тощо</a:t>
            </a:r>
            <a:r>
              <a:rPr lang="ru-RU" sz="2000" dirty="0"/>
              <a:t>.</a:t>
            </a:r>
          </a:p>
        </p:txBody>
      </p:sp>
      <p:pic>
        <p:nvPicPr>
          <p:cNvPr id="5" name="Рисунок 4"/>
          <p:cNvPicPr>
            <a:picLocks noChangeAspect="1"/>
          </p:cNvPicPr>
          <p:nvPr/>
        </p:nvPicPr>
        <p:blipFill>
          <a:blip r:embed="rId3">
            <a:extLst>
              <a:ext uri="{BEBA8EAE-BF5A-486C-A8C5-ECC9F3942E4B}">
                <a14:imgProps xmlns="" xmlns:a14="http://schemas.microsoft.com/office/drawing/2010/main">
                  <a14:imgLayer r:embed="rId4">
                    <a14:imgEffect>
                      <a14:brightnessContrast bright="36000"/>
                    </a14:imgEffect>
                  </a14:imgLayer>
                </a14:imgProps>
              </a:ext>
              <a:ext uri="{28A0092B-C50C-407E-A947-70E740481C1C}">
                <a14:useLocalDpi xmlns="" xmlns:a14="http://schemas.microsoft.com/office/drawing/2010/main" val="0"/>
              </a:ext>
            </a:extLst>
          </a:blip>
          <a:stretch>
            <a:fillRect/>
          </a:stretch>
        </p:blipFill>
        <p:spPr>
          <a:xfrm>
            <a:off x="-11412" y="2589297"/>
            <a:ext cx="9174041" cy="4286215"/>
          </a:xfrm>
          <a:prstGeom prst="rect">
            <a:avLst/>
          </a:prstGeom>
        </p:spPr>
      </p:pic>
    </p:spTree>
    <p:extLst>
      <p:ext uri="{BB962C8B-B14F-4D97-AF65-F5344CB8AC3E}">
        <p14:creationId xmlns="" xmlns:p14="http://schemas.microsoft.com/office/powerpoint/2010/main" val="753895825"/>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73210" cy="6858000"/>
          </a:xfrm>
          <a:prstGeom prst="rect">
            <a:avLst/>
          </a:prstGeom>
        </p:spPr>
      </p:pic>
      <p:sp>
        <p:nvSpPr>
          <p:cNvPr id="3" name="TextBox 2"/>
          <p:cNvSpPr txBox="1"/>
          <p:nvPr/>
        </p:nvSpPr>
        <p:spPr>
          <a:xfrm>
            <a:off x="0" y="116632"/>
            <a:ext cx="9144000"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НС техногенного характеру</a:t>
            </a:r>
          </a:p>
        </p:txBody>
      </p:sp>
      <p:sp>
        <p:nvSpPr>
          <p:cNvPr id="4" name="TextBox 3"/>
          <p:cNvSpPr txBox="1"/>
          <p:nvPr/>
        </p:nvSpPr>
        <p:spPr>
          <a:xfrm>
            <a:off x="0" y="886073"/>
            <a:ext cx="9144000"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000" dirty="0" err="1"/>
              <a:t>транспортні</a:t>
            </a:r>
            <a:r>
              <a:rPr lang="ru-RU" sz="2000" dirty="0"/>
              <a:t> </a:t>
            </a:r>
            <a:r>
              <a:rPr lang="ru-RU" sz="2000" dirty="0" err="1"/>
              <a:t>аварії</a:t>
            </a:r>
            <a:r>
              <a:rPr lang="ru-RU" sz="2000" dirty="0"/>
              <a:t> (</a:t>
            </a:r>
            <a:r>
              <a:rPr lang="ru-RU" sz="2000" dirty="0" err="1"/>
              <a:t>катастрофи</a:t>
            </a:r>
            <a:r>
              <a:rPr lang="ru-RU" sz="2000" dirty="0"/>
              <a:t>), </a:t>
            </a:r>
            <a:r>
              <a:rPr lang="ru-RU" sz="2000" dirty="0" err="1"/>
              <a:t>пожежі</a:t>
            </a:r>
            <a:r>
              <a:rPr lang="ru-RU" sz="2000" dirty="0"/>
              <a:t>, </a:t>
            </a:r>
            <a:r>
              <a:rPr lang="ru-RU" sz="2000" dirty="0" err="1"/>
              <a:t>неспровоковані</a:t>
            </a:r>
            <a:r>
              <a:rPr lang="ru-RU" sz="2000" dirty="0"/>
              <a:t> </a:t>
            </a:r>
            <a:r>
              <a:rPr lang="ru-RU" sz="2000" dirty="0" err="1"/>
              <a:t>вибухи</a:t>
            </a:r>
            <a:r>
              <a:rPr lang="ru-RU" sz="2000" dirty="0"/>
              <a:t> </a:t>
            </a:r>
            <a:r>
              <a:rPr lang="ru-RU" sz="2000" dirty="0" err="1"/>
              <a:t>чи</a:t>
            </a:r>
            <a:r>
              <a:rPr lang="ru-RU" sz="2000" dirty="0"/>
              <a:t> </a:t>
            </a:r>
            <a:r>
              <a:rPr lang="ru-RU" sz="2000" dirty="0" err="1"/>
              <a:t>їх</a:t>
            </a:r>
            <a:r>
              <a:rPr lang="ru-RU" sz="2000" dirty="0"/>
              <a:t> </a:t>
            </a:r>
            <a:r>
              <a:rPr lang="ru-RU" sz="2000" dirty="0" err="1"/>
              <a:t>загроза</a:t>
            </a:r>
            <a:r>
              <a:rPr lang="ru-RU" sz="2000" dirty="0"/>
              <a:t> </a:t>
            </a:r>
            <a:r>
              <a:rPr lang="ru-RU" sz="2000" dirty="0" err="1"/>
              <a:t>аварії</a:t>
            </a:r>
            <a:r>
              <a:rPr lang="ru-RU" sz="2000" dirty="0"/>
              <a:t> з </a:t>
            </a:r>
            <a:r>
              <a:rPr lang="ru-RU" sz="2000" dirty="0" err="1"/>
              <a:t>викидом</a:t>
            </a:r>
            <a:r>
              <a:rPr lang="ru-RU" sz="2000" dirty="0"/>
              <a:t> (</a:t>
            </a:r>
            <a:r>
              <a:rPr lang="ru-RU" sz="2000" dirty="0" err="1"/>
              <a:t>загрозою</a:t>
            </a:r>
            <a:r>
              <a:rPr lang="ru-RU" sz="2000" dirty="0"/>
              <a:t> </a:t>
            </a:r>
            <a:r>
              <a:rPr lang="ru-RU" sz="2000" dirty="0" err="1"/>
              <a:t>викиду</a:t>
            </a:r>
            <a:r>
              <a:rPr lang="ru-RU" sz="2000" dirty="0"/>
              <a:t>) </a:t>
            </a:r>
            <a:r>
              <a:rPr lang="ru-RU" sz="2000" dirty="0" err="1"/>
              <a:t>небезпечних</a:t>
            </a:r>
            <a:r>
              <a:rPr lang="ru-RU" sz="2000" dirty="0"/>
              <a:t> </a:t>
            </a:r>
            <a:r>
              <a:rPr lang="ru-RU" sz="2000" dirty="0" err="1"/>
              <a:t>хімічних</a:t>
            </a:r>
            <a:r>
              <a:rPr lang="ru-RU" sz="2000" dirty="0"/>
              <a:t>, </a:t>
            </a:r>
            <a:r>
              <a:rPr lang="ru-RU" sz="2000" dirty="0" err="1"/>
              <a:t>радіоактивних</a:t>
            </a:r>
            <a:r>
              <a:rPr lang="ru-RU" sz="2000" dirty="0"/>
              <a:t>, </a:t>
            </a:r>
            <a:r>
              <a:rPr lang="ru-RU" sz="2000" dirty="0" err="1"/>
              <a:t>біологічних</a:t>
            </a:r>
            <a:r>
              <a:rPr lang="ru-RU" sz="2000" dirty="0"/>
              <a:t> </a:t>
            </a:r>
            <a:r>
              <a:rPr lang="ru-RU" sz="2000" dirty="0" err="1"/>
              <a:t>речовин</a:t>
            </a:r>
            <a:r>
              <a:rPr lang="ru-RU" sz="2000" dirty="0"/>
              <a:t>, </a:t>
            </a:r>
            <a:r>
              <a:rPr lang="ru-RU" sz="2000" dirty="0" err="1"/>
              <a:t>раптове</a:t>
            </a:r>
            <a:r>
              <a:rPr lang="ru-RU" sz="2000" dirty="0"/>
              <a:t> </a:t>
            </a:r>
            <a:r>
              <a:rPr lang="ru-RU" sz="2000" dirty="0" err="1"/>
              <a:t>руйнування</a:t>
            </a:r>
            <a:r>
              <a:rPr lang="ru-RU" sz="2000" dirty="0"/>
              <a:t> </a:t>
            </a:r>
            <a:r>
              <a:rPr lang="ru-RU" sz="2000" dirty="0" err="1"/>
              <a:t>споруд</a:t>
            </a:r>
            <a:r>
              <a:rPr lang="ru-RU" sz="2000" dirty="0"/>
              <a:t> та </a:t>
            </a:r>
            <a:r>
              <a:rPr lang="ru-RU" sz="2000" dirty="0" err="1"/>
              <a:t>будівель</a:t>
            </a:r>
            <a:r>
              <a:rPr lang="ru-RU" sz="2000" dirty="0"/>
              <a:t>, </a:t>
            </a:r>
            <a:r>
              <a:rPr lang="ru-RU" sz="2000" dirty="0" err="1"/>
              <a:t>аварії</a:t>
            </a:r>
            <a:r>
              <a:rPr lang="ru-RU" sz="2000" dirty="0"/>
              <a:t> на </a:t>
            </a:r>
            <a:r>
              <a:rPr lang="ru-RU" sz="2000" dirty="0" err="1"/>
              <a:t>інженерних</a:t>
            </a:r>
            <a:r>
              <a:rPr lang="ru-RU" sz="2000" dirty="0"/>
              <a:t> мережах і </a:t>
            </a:r>
            <a:r>
              <a:rPr lang="ru-RU" sz="2000" dirty="0" err="1"/>
              <a:t>спорудах</a:t>
            </a:r>
            <a:r>
              <a:rPr lang="ru-RU" sz="2000" dirty="0"/>
              <a:t> </a:t>
            </a:r>
            <a:r>
              <a:rPr lang="ru-RU" sz="2000" dirty="0" err="1"/>
              <a:t>життєзабезпечення</a:t>
            </a:r>
            <a:r>
              <a:rPr lang="ru-RU" sz="2000" dirty="0"/>
              <a:t>, </a:t>
            </a:r>
            <a:r>
              <a:rPr lang="ru-RU" sz="2000" dirty="0" err="1"/>
              <a:t>гідродинамічні</a:t>
            </a:r>
            <a:r>
              <a:rPr lang="ru-RU" sz="2000" dirty="0"/>
              <a:t> </a:t>
            </a:r>
            <a:r>
              <a:rPr lang="ru-RU" sz="2000" dirty="0" err="1"/>
              <a:t>аварії</a:t>
            </a:r>
            <a:r>
              <a:rPr lang="ru-RU" sz="2000" dirty="0"/>
              <a:t> на греблях </a:t>
            </a:r>
            <a:r>
              <a:rPr lang="ru-RU" sz="2000" dirty="0" err="1"/>
              <a:t>тощо</a:t>
            </a:r>
            <a:r>
              <a:rPr lang="ru-RU" sz="2000" dirty="0"/>
              <a:t>.</a:t>
            </a:r>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171826" y="2517289"/>
            <a:ext cx="6001384" cy="4340711"/>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2517288"/>
            <a:ext cx="3171825" cy="4354977"/>
          </a:xfrm>
          <a:prstGeom prst="rect">
            <a:avLst/>
          </a:prstGeom>
          <a:ln>
            <a:noFill/>
          </a:ln>
          <a:effectLst>
            <a:softEdge rad="112500"/>
          </a:effectLst>
        </p:spPr>
      </p:pic>
    </p:spTree>
    <p:extLst>
      <p:ext uri="{BB962C8B-B14F-4D97-AF65-F5344CB8AC3E}">
        <p14:creationId xmlns="" xmlns:p14="http://schemas.microsoft.com/office/powerpoint/2010/main" val="286060510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250" fill="hold"/>
                                        <p:tgtEl>
                                          <p:spTgt spid="3"/>
                                        </p:tgtEl>
                                        <p:attrNameLst>
                                          <p:attrName>ppt_x</p:attrName>
                                        </p:attrNameLst>
                                      </p:cBhvr>
                                      <p:tavLst>
                                        <p:tav tm="0">
                                          <p:val>
                                            <p:strVal val="1+#ppt_w/2"/>
                                          </p:val>
                                        </p:tav>
                                        <p:tav tm="100000">
                                          <p:val>
                                            <p:strVal val="#ppt_x"/>
                                          </p:val>
                                        </p:tav>
                                      </p:tavLst>
                                    </p:anim>
                                    <p:anim calcmode="lin" valueType="num">
                                      <p:cBhvr additive="base">
                                        <p:cTn id="23" dur="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44624"/>
            <a:ext cx="914400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НС </a:t>
            </a:r>
            <a:r>
              <a:rPr lang="ru-RU"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соціально-політичного</a:t>
            </a: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характеру </a:t>
            </a:r>
          </a:p>
        </p:txBody>
      </p:sp>
      <p:sp>
        <p:nvSpPr>
          <p:cNvPr id="4" name="TextBox 3"/>
          <p:cNvSpPr txBox="1"/>
          <p:nvPr/>
        </p:nvSpPr>
        <p:spPr>
          <a:xfrm>
            <a:off x="0" y="690955"/>
            <a:ext cx="9144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ru-RU" sz="2000" dirty="0" err="1" smtClean="0"/>
              <a:t>пов'язані</a:t>
            </a:r>
            <a:r>
              <a:rPr lang="ru-RU" sz="2000" dirty="0" smtClean="0"/>
              <a:t> </a:t>
            </a:r>
            <a:r>
              <a:rPr lang="ru-RU" sz="2000" dirty="0"/>
              <a:t>з </a:t>
            </a:r>
            <a:r>
              <a:rPr lang="ru-RU" sz="2000" dirty="0" err="1"/>
              <a:t>протиправними</a:t>
            </a:r>
            <a:r>
              <a:rPr lang="ru-RU" sz="2000" dirty="0"/>
              <a:t> </a:t>
            </a:r>
            <a:r>
              <a:rPr lang="ru-RU" sz="2000" dirty="0" err="1"/>
              <a:t>діями</a:t>
            </a:r>
            <a:r>
              <a:rPr lang="ru-RU" sz="2000" dirty="0"/>
              <a:t> </a:t>
            </a:r>
            <a:r>
              <a:rPr lang="ru-RU" sz="2000" dirty="0" err="1"/>
              <a:t>терористичного</a:t>
            </a:r>
            <a:r>
              <a:rPr lang="ru-RU" sz="2000" dirty="0"/>
              <a:t> і </a:t>
            </a:r>
            <a:r>
              <a:rPr lang="ru-RU" sz="2000" dirty="0" err="1"/>
              <a:t>антиконституційного</a:t>
            </a:r>
            <a:r>
              <a:rPr lang="ru-RU" sz="2000" dirty="0"/>
              <a:t> </a:t>
            </a:r>
            <a:r>
              <a:rPr lang="ru-RU" sz="2000" dirty="0" err="1"/>
              <a:t>спрямування</a:t>
            </a:r>
            <a:r>
              <a:rPr lang="ru-RU" sz="2000" dirty="0"/>
              <a:t>: </a:t>
            </a:r>
            <a:r>
              <a:rPr lang="ru-RU" sz="2000" dirty="0" err="1"/>
              <a:t>здійснення</a:t>
            </a:r>
            <a:r>
              <a:rPr lang="ru-RU" sz="2000" dirty="0"/>
              <a:t> </a:t>
            </a:r>
            <a:r>
              <a:rPr lang="ru-RU" sz="2000" dirty="0" err="1"/>
              <a:t>або</a:t>
            </a:r>
            <a:r>
              <a:rPr lang="ru-RU" sz="2000" dirty="0"/>
              <a:t> реальна </a:t>
            </a:r>
            <a:r>
              <a:rPr lang="ru-RU" sz="2000" dirty="0" err="1"/>
              <a:t>загроза</a:t>
            </a:r>
            <a:r>
              <a:rPr lang="ru-RU" sz="2000" dirty="0"/>
              <a:t> </a:t>
            </a:r>
            <a:r>
              <a:rPr lang="ru-RU" sz="2000" dirty="0" err="1"/>
              <a:t>терористичного</a:t>
            </a:r>
            <a:r>
              <a:rPr lang="ru-RU" sz="2000" dirty="0"/>
              <a:t> акту (</a:t>
            </a:r>
            <a:r>
              <a:rPr lang="ru-RU" sz="2000" dirty="0" err="1"/>
              <a:t>збройний</a:t>
            </a:r>
            <a:r>
              <a:rPr lang="ru-RU" sz="2000" dirty="0"/>
              <a:t> </a:t>
            </a:r>
            <a:r>
              <a:rPr lang="ru-RU" sz="2000" dirty="0" err="1"/>
              <a:t>напад</a:t>
            </a:r>
            <a:r>
              <a:rPr lang="ru-RU" sz="2000" dirty="0"/>
              <a:t>, </a:t>
            </a:r>
            <a:r>
              <a:rPr lang="ru-RU" sz="2000" dirty="0" err="1"/>
              <a:t>захоплення</a:t>
            </a:r>
            <a:r>
              <a:rPr lang="ru-RU" sz="2000" dirty="0"/>
              <a:t> і </a:t>
            </a:r>
            <a:r>
              <a:rPr lang="ru-RU" sz="2000" dirty="0" err="1"/>
              <a:t>затримання</a:t>
            </a:r>
            <a:r>
              <a:rPr lang="ru-RU" sz="2000" dirty="0"/>
              <a:t> </a:t>
            </a:r>
            <a:r>
              <a:rPr lang="ru-RU" sz="2000" dirty="0" err="1"/>
              <a:t>важливих</a:t>
            </a:r>
            <a:r>
              <a:rPr lang="ru-RU" sz="2000" dirty="0"/>
              <a:t> </a:t>
            </a:r>
            <a:r>
              <a:rPr lang="ru-RU" sz="2000" dirty="0" err="1"/>
              <a:t>об'єктів</a:t>
            </a:r>
            <a:r>
              <a:rPr lang="ru-RU" sz="2000" dirty="0"/>
              <a:t>, </a:t>
            </a:r>
            <a:r>
              <a:rPr lang="ru-RU" sz="2000" dirty="0" err="1"/>
              <a:t>ядерних</a:t>
            </a:r>
            <a:r>
              <a:rPr lang="ru-RU" sz="2000" dirty="0"/>
              <a:t> установок і </a:t>
            </a:r>
            <a:r>
              <a:rPr lang="ru-RU" sz="2000" dirty="0" err="1"/>
              <a:t>матеріалів</a:t>
            </a:r>
            <a:r>
              <a:rPr lang="ru-RU" sz="2000" dirty="0"/>
              <a:t>, систем </a:t>
            </a:r>
            <a:r>
              <a:rPr lang="ru-RU" sz="2000" dirty="0" err="1"/>
              <a:t>зв'язку</a:t>
            </a:r>
            <a:r>
              <a:rPr lang="ru-RU" sz="2000" dirty="0"/>
              <a:t> та </a:t>
            </a:r>
            <a:r>
              <a:rPr lang="ru-RU" sz="2000" dirty="0" err="1"/>
              <a:t>телекомунікацій</a:t>
            </a:r>
            <a:r>
              <a:rPr lang="ru-RU" sz="2000" dirty="0"/>
              <a:t>, </a:t>
            </a:r>
            <a:r>
              <a:rPr lang="ru-RU" sz="2000" dirty="0" err="1"/>
              <a:t>напад</a:t>
            </a:r>
            <a:r>
              <a:rPr lang="ru-RU" sz="2000" dirty="0"/>
              <a:t> </a:t>
            </a:r>
            <a:r>
              <a:rPr lang="ru-RU" sz="2000" dirty="0" err="1"/>
              <a:t>чи</a:t>
            </a:r>
            <a:r>
              <a:rPr lang="ru-RU" sz="2000" dirty="0"/>
              <a:t> замах на </a:t>
            </a:r>
            <a:r>
              <a:rPr lang="ru-RU" sz="2000" dirty="0" err="1"/>
              <a:t>екіпаж</a:t>
            </a:r>
            <a:r>
              <a:rPr lang="ru-RU" sz="2000" dirty="0"/>
              <a:t> </a:t>
            </a:r>
            <a:r>
              <a:rPr lang="ru-RU" sz="2000" dirty="0" err="1"/>
              <a:t>повітряного</a:t>
            </a:r>
            <a:r>
              <a:rPr lang="ru-RU" sz="2000" dirty="0"/>
              <a:t> </a:t>
            </a:r>
            <a:r>
              <a:rPr lang="ru-RU" sz="2000" dirty="0" err="1"/>
              <a:t>або</a:t>
            </a:r>
            <a:r>
              <a:rPr lang="ru-RU" sz="2000" dirty="0"/>
              <a:t> </a:t>
            </a:r>
            <a:r>
              <a:rPr lang="ru-RU" sz="2000" dirty="0" err="1"/>
              <a:t>морського</a:t>
            </a:r>
            <a:r>
              <a:rPr lang="ru-RU" sz="2000" dirty="0"/>
              <a:t> судна), </a:t>
            </a:r>
            <a:r>
              <a:rPr lang="ru-RU" sz="2000" dirty="0" err="1"/>
              <a:t>викрадення</a:t>
            </a:r>
            <a:r>
              <a:rPr lang="ru-RU" sz="2000" dirty="0"/>
              <a:t> (</a:t>
            </a:r>
            <a:r>
              <a:rPr lang="ru-RU" sz="2000" dirty="0" err="1"/>
              <a:t>спроба</a:t>
            </a:r>
            <a:r>
              <a:rPr lang="ru-RU" sz="2000" dirty="0"/>
              <a:t> </a:t>
            </a:r>
            <a:r>
              <a:rPr lang="ru-RU" sz="2000" dirty="0" err="1"/>
              <a:t>викрадення</a:t>
            </a:r>
            <a:r>
              <a:rPr lang="ru-RU" sz="2000" dirty="0"/>
              <a:t>) </a:t>
            </a:r>
            <a:r>
              <a:rPr lang="ru-RU" sz="2000" dirty="0" err="1"/>
              <a:t>чи</a:t>
            </a:r>
            <a:r>
              <a:rPr lang="ru-RU" sz="2000" dirty="0"/>
              <a:t> </a:t>
            </a:r>
            <a:r>
              <a:rPr lang="ru-RU" sz="2000" dirty="0" err="1"/>
              <a:t>знищення</a:t>
            </a:r>
            <a:r>
              <a:rPr lang="ru-RU" sz="2000" dirty="0"/>
              <a:t> суден, </a:t>
            </a:r>
            <a:r>
              <a:rPr lang="ru-RU" sz="2000" dirty="0" err="1"/>
              <a:t>захоплення</a:t>
            </a:r>
            <a:r>
              <a:rPr lang="ru-RU" sz="2000" dirty="0"/>
              <a:t> </a:t>
            </a:r>
            <a:r>
              <a:rPr lang="ru-RU" sz="2000" dirty="0" err="1"/>
              <a:t>заручників</a:t>
            </a:r>
            <a:r>
              <a:rPr lang="ru-RU" sz="2000" dirty="0"/>
              <a:t>, </a:t>
            </a:r>
            <a:r>
              <a:rPr lang="ru-RU" sz="2000" dirty="0" err="1"/>
              <a:t>встановлення</a:t>
            </a:r>
            <a:r>
              <a:rPr lang="ru-RU" sz="2000" dirty="0"/>
              <a:t> </a:t>
            </a:r>
            <a:r>
              <a:rPr lang="ru-RU" sz="2000" dirty="0" err="1"/>
              <a:t>вибухових</a:t>
            </a:r>
            <a:r>
              <a:rPr lang="ru-RU" sz="2000" dirty="0"/>
              <a:t> </a:t>
            </a:r>
            <a:r>
              <a:rPr lang="ru-RU" sz="2000" dirty="0" err="1"/>
              <a:t>пристроїв</a:t>
            </a:r>
            <a:r>
              <a:rPr lang="ru-RU" sz="2000" dirty="0"/>
              <a:t> у </a:t>
            </a:r>
            <a:r>
              <a:rPr lang="ru-RU" sz="2000" dirty="0" err="1"/>
              <a:t>громадських</a:t>
            </a:r>
            <a:r>
              <a:rPr lang="ru-RU" sz="2000" dirty="0"/>
              <a:t> </a:t>
            </a:r>
            <a:r>
              <a:rPr lang="ru-RU" sz="2000" dirty="0" err="1"/>
              <a:t>місцях</a:t>
            </a:r>
            <a:r>
              <a:rPr lang="ru-RU" sz="2000" dirty="0"/>
              <a:t>, </a:t>
            </a:r>
            <a:r>
              <a:rPr lang="ru-RU" sz="2000" dirty="0" err="1"/>
              <a:t>викрадення</a:t>
            </a:r>
            <a:r>
              <a:rPr lang="ru-RU" sz="2000" dirty="0"/>
              <a:t> </a:t>
            </a:r>
            <a:r>
              <a:rPr lang="ru-RU" sz="2000" dirty="0" err="1"/>
              <a:t>або</a:t>
            </a:r>
            <a:r>
              <a:rPr lang="ru-RU" sz="2000" dirty="0"/>
              <a:t> </a:t>
            </a:r>
            <a:r>
              <a:rPr lang="ru-RU" sz="2000" dirty="0" err="1"/>
              <a:t>захоплення</a:t>
            </a:r>
            <a:r>
              <a:rPr lang="ru-RU" sz="2000" dirty="0"/>
              <a:t> </a:t>
            </a:r>
            <a:r>
              <a:rPr lang="ru-RU" sz="2000" dirty="0" err="1"/>
              <a:t>зброї</a:t>
            </a:r>
            <a:r>
              <a:rPr lang="ru-RU" sz="2000" dirty="0"/>
              <a:t>, </a:t>
            </a:r>
            <a:r>
              <a:rPr lang="ru-RU" sz="2000" dirty="0" err="1"/>
              <a:t>виявлення</a:t>
            </a:r>
            <a:r>
              <a:rPr lang="ru-RU" sz="2000" dirty="0"/>
              <a:t> </a:t>
            </a:r>
            <a:r>
              <a:rPr lang="ru-RU" sz="2000" dirty="0" err="1"/>
              <a:t>застарілих</a:t>
            </a:r>
            <a:r>
              <a:rPr lang="ru-RU" sz="2000" dirty="0"/>
              <a:t> </a:t>
            </a:r>
            <a:r>
              <a:rPr lang="ru-RU" sz="2000" dirty="0" err="1"/>
              <a:t>боєприпасів</a:t>
            </a:r>
            <a:r>
              <a:rPr lang="ru-RU" sz="2000" dirty="0"/>
              <a:t> </a:t>
            </a:r>
            <a:r>
              <a:rPr lang="ru-RU" sz="2000" dirty="0" err="1"/>
              <a:t>тощо</a:t>
            </a:r>
            <a:r>
              <a:rPr lang="ru-RU" sz="2000" dirty="0" smtClean="0"/>
              <a:t>.</a:t>
            </a:r>
            <a:endParaRPr lang="ru-RU" sz="2000" dirty="0"/>
          </a:p>
        </p:txBody>
      </p:sp>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355421" y="3140967"/>
            <a:ext cx="2803589" cy="3726227"/>
          </a:xfrm>
          <a:prstGeom prst="rect">
            <a:avLst/>
          </a:prstGeom>
          <a:ln>
            <a:noFill/>
          </a:ln>
          <a:effectLst>
            <a:softEdge rad="112500"/>
          </a:effectLst>
        </p:spPr>
      </p:pic>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27584" y="3357825"/>
            <a:ext cx="4393095" cy="3292509"/>
          </a:xfrm>
          <a:prstGeom prst="rect">
            <a:avLst/>
          </a:prstGeom>
          <a:ln>
            <a:noFill/>
          </a:ln>
          <a:effectLst>
            <a:softEdge rad="112500"/>
          </a:effectLst>
        </p:spPr>
      </p:pic>
    </p:spTree>
    <p:extLst>
      <p:ext uri="{BB962C8B-B14F-4D97-AF65-F5344CB8AC3E}">
        <p14:creationId xmlns="" xmlns:p14="http://schemas.microsoft.com/office/powerpoint/2010/main" val="1719348241"/>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1+#ppt_w/2"/>
                                          </p:val>
                                        </p:tav>
                                        <p:tav tm="100000">
                                          <p:val>
                                            <p:strVal val="#ppt_x"/>
                                          </p:val>
                                        </p:tav>
                                      </p:tavLst>
                                    </p:anim>
                                    <p:anim calcmode="lin" valueType="num">
                                      <p:cBhvr additive="base">
                                        <p:cTn id="13" dur="2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850</Words>
  <Application>Microsoft Office PowerPoint</Application>
  <PresentationFormat>Экран (4:3)</PresentationFormat>
  <Paragraphs>69</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15</cp:revision>
  <dcterms:modified xsi:type="dcterms:W3CDTF">2013-05-18T08:02:15Z</dcterms:modified>
</cp:coreProperties>
</file>