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76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68" r:id="rId22"/>
    <p:sldId id="275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6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6028CFF-634B-4757-8352-FF52358BE60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85371C-06D8-4727-B6F1-5261826141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CFF-634B-4757-8352-FF52358BE60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371C-06D8-4727-B6F1-5261826141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CFF-634B-4757-8352-FF52358BE60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371C-06D8-4727-B6F1-5261826141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CFF-634B-4757-8352-FF52358BE60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371C-06D8-4727-B6F1-5261826141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CFF-634B-4757-8352-FF52358BE60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371C-06D8-4727-B6F1-5261826141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CFF-634B-4757-8352-FF52358BE60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371C-06D8-4727-B6F1-5261826141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028CFF-634B-4757-8352-FF52358BE60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85371C-06D8-4727-B6F1-52618261411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6028CFF-634B-4757-8352-FF52358BE60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85371C-06D8-4727-B6F1-5261826141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CFF-634B-4757-8352-FF52358BE60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371C-06D8-4727-B6F1-5261826141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CFF-634B-4757-8352-FF52358BE60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371C-06D8-4727-B6F1-5261826141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CFF-634B-4757-8352-FF52358BE60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371C-06D8-4727-B6F1-5261826141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6028CFF-634B-4757-8352-FF52358BE60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85371C-06D8-4727-B6F1-5261826141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714620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ДЕМОКРАТІЯ</a:t>
            </a:r>
            <a:r>
              <a:rPr lang="ru-RU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endParaRPr lang="ru-RU" sz="7200" dirty="0"/>
          </a:p>
        </p:txBody>
      </p:sp>
      <p:pic>
        <p:nvPicPr>
          <p:cNvPr id="23554" name="Picture 2" descr="http://actualcomment.ru/userfiles/theme/320x320/97391c9d42b137fe513f85665d32c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2579193" cy="287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glagol.in.ua/wp-content/uploads/2013/06/Golosovanie-oboz.ua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929066"/>
            <a:ext cx="4191000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zentropa.net/wp-content/uploads/2013/08/commun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955082"/>
            <a:ext cx="3643338" cy="290291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001056" cy="4071966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err="1" smtClean="0"/>
              <a:t>Демократія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законність</a:t>
            </a:r>
            <a:r>
              <a:rPr lang="ru-RU" dirty="0" smtClean="0"/>
              <a:t> як режим </a:t>
            </a:r>
            <a:r>
              <a:rPr lang="ru-RU" dirty="0" err="1" smtClean="0"/>
              <a:t>суспільно-політичного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Режим </a:t>
            </a:r>
            <a:r>
              <a:rPr lang="ru-RU" dirty="0" err="1" smtClean="0"/>
              <a:t>громадсько-політичного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виражається</a:t>
            </a:r>
            <a:r>
              <a:rPr lang="ru-RU" dirty="0" smtClean="0"/>
              <a:t> у </a:t>
            </a:r>
            <a:r>
              <a:rPr lang="ru-RU" dirty="0" err="1" smtClean="0"/>
              <a:t>вимогах</a:t>
            </a:r>
            <a:r>
              <a:rPr lang="ru-RU" dirty="0" smtClean="0"/>
              <a:t> до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—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(вони ж —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суб'єкти</a:t>
            </a:r>
            <a:r>
              <a:rPr lang="ru-RU" dirty="0" smtClean="0"/>
              <a:t> </a:t>
            </a:r>
            <a:r>
              <a:rPr lang="ru-RU" dirty="0" err="1" smtClean="0"/>
              <a:t>демократії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, до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— </a:t>
            </a:r>
            <a:r>
              <a:rPr lang="ru-RU" dirty="0" err="1" smtClean="0"/>
              <a:t>засновуватися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функціонувати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суворого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неухильного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правових</a:t>
            </a:r>
            <a:r>
              <a:rPr lang="ru-RU" dirty="0" smtClean="0"/>
              <a:t> норм. </a:t>
            </a:r>
            <a:r>
              <a:rPr lang="ru-RU" dirty="0" err="1" smtClean="0"/>
              <a:t>Кожний</a:t>
            </a:r>
            <a:r>
              <a:rPr lang="ru-RU" dirty="0" smtClean="0"/>
              <a:t> орган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посадова</a:t>
            </a:r>
            <a:r>
              <a:rPr lang="ru-RU" dirty="0" smtClean="0"/>
              <a:t> особа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повноважень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реалізації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7586658" cy="371475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err="1" smtClean="0"/>
              <a:t>Демократія</a:t>
            </a:r>
            <a:r>
              <a:rPr lang="ru-RU" dirty="0" smtClean="0"/>
              <a:t> </a:t>
            </a:r>
            <a:r>
              <a:rPr lang="ru-RU" dirty="0" err="1" smtClean="0"/>
              <a:t>припускає</a:t>
            </a:r>
            <a:r>
              <a:rPr lang="ru-RU" dirty="0" smtClean="0"/>
              <a:t> </a:t>
            </a:r>
            <a:r>
              <a:rPr lang="ru-RU" dirty="0" err="1" smtClean="0"/>
              <a:t>взаємну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громадянина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виражається</a:t>
            </a:r>
            <a:r>
              <a:rPr lang="ru-RU" dirty="0" smtClean="0"/>
              <a:t> у </a:t>
            </a:r>
            <a:r>
              <a:rPr lang="ru-RU" dirty="0" err="1" smtClean="0"/>
              <a:t>вимозі</a:t>
            </a:r>
            <a:r>
              <a:rPr lang="ru-RU" dirty="0" smtClean="0"/>
              <a:t> </a:t>
            </a:r>
            <a:r>
              <a:rPr lang="ru-RU" dirty="0" err="1" smtClean="0"/>
              <a:t>утримуватися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учинення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порушують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взаємні</a:t>
            </a:r>
            <a:r>
              <a:rPr lang="ru-RU" dirty="0" smtClean="0"/>
              <a:t> права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обов'язки</a:t>
            </a:r>
            <a:r>
              <a:rPr lang="ru-RU" dirty="0" smtClean="0"/>
              <a:t>. У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наголошено</a:t>
            </a:r>
            <a:r>
              <a:rPr lang="ru-RU" dirty="0" smtClean="0"/>
              <a:t>: «Держава </a:t>
            </a:r>
            <a:r>
              <a:rPr lang="ru-RU" dirty="0" err="1" smtClean="0"/>
              <a:t>відповідає</a:t>
            </a:r>
            <a:r>
              <a:rPr lang="ru-RU" dirty="0" smtClean="0"/>
              <a:t> перед </a:t>
            </a:r>
            <a:r>
              <a:rPr lang="ru-RU" dirty="0" err="1" smtClean="0"/>
              <a:t>людиною</a:t>
            </a:r>
            <a:r>
              <a:rPr lang="ru-RU" dirty="0" smtClean="0"/>
              <a:t> за свою </a:t>
            </a:r>
            <a:r>
              <a:rPr lang="ru-RU" dirty="0" err="1" smtClean="0"/>
              <a:t>діяльність</a:t>
            </a:r>
            <a:r>
              <a:rPr lang="ru-RU" dirty="0" smtClean="0"/>
              <a:t>. </a:t>
            </a:r>
            <a:r>
              <a:rPr lang="ru-RU" dirty="0" err="1" smtClean="0"/>
              <a:t>Утвердження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прав </a:t>
            </a:r>
            <a:r>
              <a:rPr lang="ru-RU" dirty="0" err="1" smtClean="0"/>
              <a:t>і</a:t>
            </a:r>
            <a:r>
              <a:rPr lang="ru-RU" dirty="0" smtClean="0"/>
              <a:t> свобод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обов'язком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» (ст. 3). </a:t>
            </a:r>
            <a:r>
              <a:rPr lang="ru-RU" dirty="0" err="1" smtClean="0"/>
              <a:t>Арбітром</a:t>
            </a:r>
            <a:r>
              <a:rPr lang="ru-RU" dirty="0" smtClean="0"/>
              <a:t> у </a:t>
            </a:r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конфліктах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державою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громадянином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незалежний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демократичний</a:t>
            </a:r>
            <a:r>
              <a:rPr lang="ru-RU" dirty="0" smtClean="0"/>
              <a:t> суд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29700" name="Picture 4" descr="http://skachat.uz/uploads/posts/2013-12/138616807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00042"/>
            <a:ext cx="2571768" cy="25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564586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</a:rPr>
              <a:t>Функції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демократії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—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напрямки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суспільні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, метою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соціально-політичної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в </a:t>
            </a:r>
            <a:r>
              <a:rPr lang="ru-RU" dirty="0" err="1" smtClean="0"/>
              <a:t>управлінні</a:t>
            </a:r>
            <a:r>
              <a:rPr lang="ru-RU" dirty="0" smtClean="0"/>
              <a:t> </a:t>
            </a:r>
            <a:r>
              <a:rPr lang="ru-RU" dirty="0" err="1" smtClean="0"/>
              <a:t>суспільством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державою.</a:t>
            </a:r>
          </a:p>
          <a:p>
            <a:endParaRPr lang="ru-RU" dirty="0"/>
          </a:p>
        </p:txBody>
      </p:sp>
      <p:pic>
        <p:nvPicPr>
          <p:cNvPr id="34818" name="Picture 2" descr="http://texty.org.ua/action/file/download?file_guid=484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071810"/>
            <a:ext cx="3929090" cy="3249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7858180" cy="578874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Функції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демократії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можна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поділити</a:t>
            </a:r>
            <a:r>
              <a:rPr lang="ru-RU" b="1" i="1" dirty="0" smtClean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дві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групи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розкривають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суспільними</a:t>
            </a:r>
            <a:r>
              <a:rPr lang="ru-RU" dirty="0" smtClean="0"/>
              <a:t> </a:t>
            </a:r>
            <a:r>
              <a:rPr lang="ru-RU" dirty="0" err="1" smtClean="0"/>
              <a:t>відносинами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виражають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До числа </a:t>
            </a:r>
            <a:r>
              <a:rPr lang="ru-RU" dirty="0" err="1" smtClean="0"/>
              <a:t>найзагальніших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демократії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Організаційно-політичну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Регулятивно-компромісну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Суспільно-стимулюючу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Установчу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Контрольну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Охоронну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</a:rPr>
              <a:t>Принципи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демократії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незаперечні</a:t>
            </a:r>
            <a:r>
              <a:rPr lang="ru-RU" dirty="0" smtClean="0"/>
              <a:t> </a:t>
            </a:r>
            <a:r>
              <a:rPr lang="ru-RU" dirty="0" err="1" smtClean="0"/>
              <a:t>вихідні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ставляться</a:t>
            </a:r>
            <a:r>
              <a:rPr lang="ru-RU" dirty="0" smtClean="0"/>
              <a:t> до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 </a:t>
            </a:r>
            <a:r>
              <a:rPr lang="ru-RU" dirty="0" err="1" smtClean="0"/>
              <a:t>демократії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9938" name="Picture 2" descr="http://i.obozrevatel.ua/8/1019097/413457_imag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714752"/>
            <a:ext cx="3714754" cy="247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5752" y="428604"/>
            <a:ext cx="8858248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300" b="1" i="1" u="sng" dirty="0" err="1">
                <a:solidFill>
                  <a:srgbClr val="002060"/>
                </a:solidFill>
              </a:rPr>
              <a:t>Основні</a:t>
            </a:r>
            <a:r>
              <a:rPr lang="ru-RU" sz="2300" b="1" i="1" u="sng" dirty="0">
                <a:solidFill>
                  <a:srgbClr val="002060"/>
                </a:solidFill>
              </a:rPr>
              <a:t> </a:t>
            </a:r>
            <a:r>
              <a:rPr lang="ru-RU" sz="2300" b="1" i="1" u="sng" dirty="0" err="1">
                <a:solidFill>
                  <a:srgbClr val="002060"/>
                </a:solidFill>
              </a:rPr>
              <a:t>принципи</a:t>
            </a:r>
            <a:r>
              <a:rPr lang="ru-RU" sz="2300" b="1" i="1" u="sng" dirty="0">
                <a:solidFill>
                  <a:srgbClr val="002060"/>
                </a:solidFill>
              </a:rPr>
              <a:t> </a:t>
            </a:r>
            <a:r>
              <a:rPr lang="ru-RU" sz="2300" b="1" i="1" u="sng" dirty="0" err="1">
                <a:solidFill>
                  <a:srgbClr val="002060"/>
                </a:solidFill>
              </a:rPr>
              <a:t>демократії</a:t>
            </a:r>
            <a:r>
              <a:rPr lang="ru-RU" sz="2300" b="1" i="1" u="sng" dirty="0">
                <a:solidFill>
                  <a:srgbClr val="002060"/>
                </a:solidFill>
              </a:rPr>
              <a:t>:</a:t>
            </a:r>
          </a:p>
          <a:p>
            <a:r>
              <a:rPr lang="ru-RU" sz="2300" dirty="0"/>
              <a:t>1)</a:t>
            </a:r>
            <a:r>
              <a:rPr lang="ru-RU" sz="2300" dirty="0">
                <a:solidFill>
                  <a:schemeClr val="tx2"/>
                </a:solidFill>
              </a:rPr>
              <a:t> </a:t>
            </a:r>
            <a:r>
              <a:rPr lang="ru-RU" sz="2300" b="1" dirty="0" err="1">
                <a:solidFill>
                  <a:srgbClr val="0070C0"/>
                </a:solidFill>
              </a:rPr>
              <a:t>політична</a:t>
            </a:r>
            <a:r>
              <a:rPr lang="ru-RU" sz="2300" b="1" dirty="0">
                <a:solidFill>
                  <a:srgbClr val="0070C0"/>
                </a:solidFill>
              </a:rPr>
              <a:t> свобода</a:t>
            </a:r>
            <a:r>
              <a:rPr lang="ru-RU" sz="2300" dirty="0">
                <a:solidFill>
                  <a:srgbClr val="0070C0"/>
                </a:solidFill>
              </a:rPr>
              <a:t> </a:t>
            </a:r>
            <a:r>
              <a:rPr lang="ru-RU" sz="2300" dirty="0"/>
              <a:t>— </a:t>
            </a:r>
            <a:r>
              <a:rPr lang="ru-RU" sz="2300" dirty="0" err="1"/>
              <a:t>свобода</a:t>
            </a:r>
            <a:r>
              <a:rPr lang="ru-RU" sz="2300" dirty="0"/>
              <a:t> </a:t>
            </a:r>
            <a:r>
              <a:rPr lang="ru-RU" sz="2300" dirty="0" err="1"/>
              <a:t>вибору</a:t>
            </a:r>
            <a:r>
              <a:rPr lang="ru-RU" sz="2300" dirty="0"/>
              <a:t> </a:t>
            </a:r>
            <a:r>
              <a:rPr lang="ru-RU" sz="2300" dirty="0" err="1"/>
              <a:t>суспільного</a:t>
            </a:r>
            <a:r>
              <a:rPr lang="ru-RU" sz="2300" dirty="0"/>
              <a:t> ладу </a:t>
            </a:r>
            <a:r>
              <a:rPr lang="ru-RU" sz="2300" dirty="0" err="1"/>
              <a:t>і</a:t>
            </a:r>
            <a:r>
              <a:rPr lang="ru-RU" sz="2300" dirty="0"/>
              <a:t> </a:t>
            </a:r>
            <a:r>
              <a:rPr lang="ru-RU" sz="2300" dirty="0" err="1"/>
              <a:t>форми</a:t>
            </a:r>
            <a:r>
              <a:rPr lang="ru-RU" sz="2300" dirty="0"/>
              <a:t> </a:t>
            </a:r>
            <a:r>
              <a:rPr lang="ru-RU" sz="2300" dirty="0" err="1"/>
              <a:t>правління</a:t>
            </a:r>
            <a:r>
              <a:rPr lang="ru-RU" sz="2300" dirty="0"/>
              <a:t>, право народу </a:t>
            </a:r>
            <a:r>
              <a:rPr lang="ru-RU" sz="2300" dirty="0" err="1"/>
              <a:t>визначати</a:t>
            </a:r>
            <a:r>
              <a:rPr lang="ru-RU" sz="2300" dirty="0"/>
              <a:t> </a:t>
            </a:r>
            <a:r>
              <a:rPr lang="ru-RU" sz="2300" dirty="0" err="1"/>
              <a:t>і</a:t>
            </a:r>
            <a:r>
              <a:rPr lang="ru-RU" sz="2300" dirty="0"/>
              <a:t> </a:t>
            </a:r>
            <a:r>
              <a:rPr lang="ru-RU" sz="2300" dirty="0" err="1"/>
              <a:t>змінювати</a:t>
            </a:r>
            <a:r>
              <a:rPr lang="ru-RU" sz="2300" dirty="0"/>
              <a:t> </a:t>
            </a:r>
            <a:r>
              <a:rPr lang="ru-RU" sz="2300" dirty="0" err="1"/>
              <a:t>конституційний</a:t>
            </a:r>
            <a:r>
              <a:rPr lang="ru-RU" sz="2300" dirty="0"/>
              <a:t> лад (ст. 5 </a:t>
            </a:r>
            <a:r>
              <a:rPr lang="ru-RU" sz="2300" dirty="0" err="1"/>
              <a:t>Конституції</a:t>
            </a:r>
            <a:r>
              <a:rPr lang="ru-RU" sz="2300" dirty="0"/>
              <a:t> </a:t>
            </a:r>
            <a:r>
              <a:rPr lang="ru-RU" sz="2300" dirty="0" err="1"/>
              <a:t>України</a:t>
            </a:r>
            <a:r>
              <a:rPr lang="ru-RU" sz="2300" dirty="0"/>
              <a:t>), </a:t>
            </a:r>
            <a:r>
              <a:rPr lang="ru-RU" sz="2300" dirty="0" err="1"/>
              <a:t>забезпечення</a:t>
            </a:r>
            <a:r>
              <a:rPr lang="ru-RU" sz="2300" dirty="0"/>
              <a:t> </a:t>
            </a:r>
            <a:r>
              <a:rPr lang="ru-RU" sz="2300" dirty="0" err="1"/>
              <a:t>захисту</a:t>
            </a:r>
            <a:r>
              <a:rPr lang="ru-RU" sz="2300" dirty="0"/>
              <a:t> </a:t>
            </a:r>
            <a:r>
              <a:rPr lang="ru-RU" sz="2300" dirty="0" err="1"/>
              <a:t>і</a:t>
            </a:r>
            <a:r>
              <a:rPr lang="ru-RU" sz="2300" dirty="0"/>
              <a:t> </a:t>
            </a:r>
            <a:r>
              <a:rPr lang="ru-RU" sz="2300" dirty="0" err="1"/>
              <a:t>її</a:t>
            </a:r>
            <a:r>
              <a:rPr lang="ru-RU" sz="2300" dirty="0"/>
              <a:t> </a:t>
            </a:r>
            <a:r>
              <a:rPr lang="ru-RU" sz="2300" dirty="0" err="1"/>
              <a:t>людини</a:t>
            </a:r>
            <a:r>
              <a:rPr lang="ru-RU" sz="2300" dirty="0"/>
              <a:t>. Свобода </a:t>
            </a:r>
            <a:r>
              <a:rPr lang="ru-RU" sz="2300" dirty="0" err="1"/>
              <a:t>має</a:t>
            </a:r>
            <a:r>
              <a:rPr lang="ru-RU" sz="2300" dirty="0"/>
              <a:t> </a:t>
            </a:r>
            <a:r>
              <a:rPr lang="ru-RU" sz="2300" dirty="0" err="1"/>
              <a:t>первинне</a:t>
            </a:r>
            <a:r>
              <a:rPr lang="ru-RU" sz="2300" dirty="0"/>
              <a:t> </a:t>
            </a:r>
            <a:r>
              <a:rPr lang="ru-RU" sz="2300" dirty="0" err="1"/>
              <a:t>призначення</a:t>
            </a:r>
            <a:r>
              <a:rPr lang="ru-RU" sz="2300" dirty="0"/>
              <a:t> — на </a:t>
            </a:r>
            <a:r>
              <a:rPr lang="ru-RU" sz="2300" dirty="0" err="1"/>
              <a:t>її</a:t>
            </a:r>
            <a:r>
              <a:rPr lang="ru-RU" sz="2300" dirty="0"/>
              <a:t> </a:t>
            </a:r>
            <a:r>
              <a:rPr lang="ru-RU" sz="2300" dirty="0" err="1"/>
              <a:t>основі</a:t>
            </a:r>
            <a:r>
              <a:rPr lang="ru-RU" sz="2300" dirty="0"/>
              <a:t> </a:t>
            </a:r>
            <a:r>
              <a:rPr lang="ru-RU" sz="2300" dirty="0" err="1"/>
              <a:t>може</a:t>
            </a:r>
            <a:r>
              <a:rPr lang="ru-RU" sz="2300" dirty="0"/>
              <a:t> </a:t>
            </a:r>
            <a:r>
              <a:rPr lang="ru-RU" sz="2300" dirty="0" err="1"/>
              <a:t>виникнути</a:t>
            </a:r>
            <a:r>
              <a:rPr lang="ru-RU" sz="2300" dirty="0"/>
              <a:t> </a:t>
            </a:r>
            <a:r>
              <a:rPr lang="ru-RU" sz="2300" dirty="0" err="1"/>
              <a:t>рівність</a:t>
            </a:r>
            <a:r>
              <a:rPr lang="ru-RU" sz="2300" dirty="0"/>
              <a:t> </a:t>
            </a:r>
            <a:r>
              <a:rPr lang="ru-RU" sz="2300" dirty="0" err="1"/>
              <a:t>і</a:t>
            </a:r>
            <a:r>
              <a:rPr lang="ru-RU" sz="2300" dirty="0"/>
              <a:t> </a:t>
            </a:r>
            <a:r>
              <a:rPr lang="ru-RU" sz="2300" dirty="0" err="1"/>
              <a:t>нерівність</a:t>
            </a:r>
            <a:r>
              <a:rPr lang="ru-RU" sz="2300" dirty="0"/>
              <a:t>, </a:t>
            </a:r>
            <a:r>
              <a:rPr lang="ru-RU" sz="2300" dirty="0" err="1"/>
              <a:t>але</a:t>
            </a:r>
            <a:r>
              <a:rPr lang="ru-RU" sz="2300" dirty="0"/>
              <a:t> вона </a:t>
            </a:r>
            <a:r>
              <a:rPr lang="ru-RU" sz="2300" dirty="0" err="1"/>
              <a:t>допускає</a:t>
            </a:r>
            <a:r>
              <a:rPr lang="ru-RU" sz="2300" dirty="0"/>
              <a:t> </a:t>
            </a:r>
            <a:r>
              <a:rPr lang="ru-RU" sz="2300" dirty="0" err="1"/>
              <a:t>рівноправність</a:t>
            </a:r>
            <a:r>
              <a:rPr lang="ru-RU" sz="2300" dirty="0"/>
              <a:t>;</a:t>
            </a:r>
          </a:p>
          <a:p>
            <a:r>
              <a:rPr lang="ru-RU" sz="2300" dirty="0"/>
              <a:t>2) </a:t>
            </a:r>
            <a:r>
              <a:rPr lang="ru-RU" sz="2300" b="1" dirty="0" err="1">
                <a:solidFill>
                  <a:srgbClr val="0070C0"/>
                </a:solidFill>
              </a:rPr>
              <a:t>рівноправність</a:t>
            </a:r>
            <a:r>
              <a:rPr lang="ru-RU" sz="2300" b="1" dirty="0">
                <a:solidFill>
                  <a:srgbClr val="0070C0"/>
                </a:solidFill>
              </a:rPr>
              <a:t> </a:t>
            </a:r>
            <a:r>
              <a:rPr lang="ru-RU" sz="2300" b="1" dirty="0" err="1">
                <a:solidFill>
                  <a:srgbClr val="0070C0"/>
                </a:solidFill>
              </a:rPr>
              <a:t>громадян</a:t>
            </a:r>
            <a:r>
              <a:rPr lang="ru-RU" sz="2300" dirty="0">
                <a:solidFill>
                  <a:srgbClr val="0070C0"/>
                </a:solidFill>
              </a:rPr>
              <a:t> </a:t>
            </a:r>
            <a:r>
              <a:rPr lang="ru-RU" sz="2300" dirty="0"/>
              <a:t>— </a:t>
            </a:r>
            <a:r>
              <a:rPr lang="ru-RU" sz="2300" dirty="0" err="1"/>
              <a:t>означає</a:t>
            </a:r>
            <a:r>
              <a:rPr lang="ru-RU" sz="2300" dirty="0"/>
              <a:t> </a:t>
            </a:r>
            <a:r>
              <a:rPr lang="ru-RU" sz="2300" dirty="0" err="1"/>
              <a:t>рівність</a:t>
            </a:r>
            <a:r>
              <a:rPr lang="ru-RU" sz="2300" dirty="0"/>
              <a:t> </a:t>
            </a:r>
            <a:r>
              <a:rPr lang="ru-RU" sz="2300" dirty="0" err="1"/>
              <a:t>усіх</a:t>
            </a:r>
            <a:r>
              <a:rPr lang="ru-RU" sz="2300" dirty="0"/>
              <a:t> перед законом, </a:t>
            </a:r>
            <a:r>
              <a:rPr lang="ru-RU" sz="2300" dirty="0" err="1"/>
              <a:t>рівну</a:t>
            </a:r>
            <a:r>
              <a:rPr lang="ru-RU" sz="2300" dirty="0"/>
              <a:t> </a:t>
            </a:r>
            <a:r>
              <a:rPr lang="ru-RU" sz="2300" dirty="0" err="1"/>
              <a:t>відповідальність</a:t>
            </a:r>
            <a:r>
              <a:rPr lang="ru-RU" sz="2300" dirty="0"/>
              <a:t> за </a:t>
            </a:r>
            <a:r>
              <a:rPr lang="ru-RU" sz="2300" dirty="0" err="1"/>
              <a:t>скоєне</a:t>
            </a:r>
            <a:r>
              <a:rPr lang="ru-RU" sz="2300" dirty="0"/>
              <a:t> </a:t>
            </a:r>
            <a:r>
              <a:rPr lang="ru-RU" sz="2300" dirty="0" err="1"/>
              <a:t>правопорушення</a:t>
            </a:r>
            <a:r>
              <a:rPr lang="ru-RU" sz="2300" dirty="0"/>
              <a:t>, право на </a:t>
            </a:r>
            <a:r>
              <a:rPr lang="ru-RU" sz="2300" dirty="0" err="1"/>
              <a:t>рівний</a:t>
            </a:r>
            <a:r>
              <a:rPr lang="ru-RU" sz="2300" dirty="0"/>
              <a:t> </a:t>
            </a:r>
            <a:r>
              <a:rPr lang="ru-RU" sz="2300" dirty="0" err="1"/>
              <a:t>захист</a:t>
            </a:r>
            <a:r>
              <a:rPr lang="ru-RU" sz="2300" dirty="0"/>
              <a:t> перед судом. </a:t>
            </a:r>
            <a:r>
              <a:rPr lang="ru-RU" sz="2300" dirty="0" err="1"/>
              <a:t>Дотримання</a:t>
            </a:r>
            <a:r>
              <a:rPr lang="ru-RU" sz="2300" dirty="0"/>
              <a:t> </a:t>
            </a:r>
            <a:r>
              <a:rPr lang="ru-RU" sz="2300" dirty="0" err="1"/>
              <a:t>рівноправності</a:t>
            </a:r>
            <a:r>
              <a:rPr lang="ru-RU" sz="2300" dirty="0"/>
              <a:t> </a:t>
            </a:r>
            <a:r>
              <a:rPr lang="ru-RU" sz="2300" dirty="0" err="1"/>
              <a:t>гарантується</a:t>
            </a:r>
            <a:r>
              <a:rPr lang="ru-RU" sz="2300" dirty="0"/>
              <a:t>: не </a:t>
            </a:r>
            <a:r>
              <a:rPr lang="ru-RU" sz="2300" dirty="0" err="1"/>
              <a:t>може</a:t>
            </a:r>
            <a:r>
              <a:rPr lang="ru-RU" sz="2300" dirty="0"/>
              <a:t> бути </a:t>
            </a:r>
            <a:r>
              <a:rPr lang="ru-RU" sz="2300" dirty="0" err="1"/>
              <a:t>привілеїв</a:t>
            </a:r>
            <a:r>
              <a:rPr lang="ru-RU" sz="2300" dirty="0"/>
              <a:t> </a:t>
            </a:r>
            <a:r>
              <a:rPr lang="ru-RU" sz="2300" dirty="0" err="1"/>
              <a:t>або</a:t>
            </a:r>
            <a:r>
              <a:rPr lang="ru-RU" sz="2300" dirty="0"/>
              <a:t> </a:t>
            </a:r>
            <a:r>
              <a:rPr lang="ru-RU" sz="2300" dirty="0" err="1"/>
              <a:t>обмежень</a:t>
            </a:r>
            <a:r>
              <a:rPr lang="ru-RU" sz="2300" dirty="0"/>
              <a:t> за </a:t>
            </a:r>
            <a:r>
              <a:rPr lang="ru-RU" sz="2300" dirty="0" err="1"/>
              <a:t>ознаками</a:t>
            </a:r>
            <a:r>
              <a:rPr lang="ru-RU" sz="2300" dirty="0"/>
              <a:t> </a:t>
            </a:r>
            <a:r>
              <a:rPr lang="ru-RU" sz="2300" dirty="0" err="1"/>
              <a:t>раси</a:t>
            </a:r>
            <a:r>
              <a:rPr lang="ru-RU" sz="2300" dirty="0"/>
              <a:t>, </a:t>
            </a:r>
            <a:r>
              <a:rPr lang="ru-RU" sz="2300" dirty="0" err="1"/>
              <a:t>кольору</a:t>
            </a:r>
            <a:r>
              <a:rPr lang="ru-RU" sz="2300" dirty="0"/>
              <a:t> </a:t>
            </a:r>
            <a:r>
              <a:rPr lang="ru-RU" sz="2300" dirty="0" err="1"/>
              <a:t>шкіри</a:t>
            </a:r>
            <a:r>
              <a:rPr lang="ru-RU" sz="2300" dirty="0"/>
              <a:t>, </a:t>
            </a:r>
            <a:r>
              <a:rPr lang="ru-RU" sz="2300" dirty="0" err="1"/>
              <a:t>політичних</a:t>
            </a:r>
            <a:r>
              <a:rPr lang="ru-RU" sz="2300" dirty="0"/>
              <a:t>, </a:t>
            </a:r>
            <a:r>
              <a:rPr lang="ru-RU" sz="2300" dirty="0" err="1"/>
              <a:t>релігійних</a:t>
            </a:r>
            <a:r>
              <a:rPr lang="ru-RU" sz="2300" dirty="0"/>
              <a:t> та </a:t>
            </a:r>
            <a:r>
              <a:rPr lang="ru-RU" sz="2300" dirty="0" err="1"/>
              <a:t>інших</a:t>
            </a:r>
            <a:r>
              <a:rPr lang="ru-RU" sz="2300" dirty="0"/>
              <a:t> </a:t>
            </a:r>
            <a:r>
              <a:rPr lang="ru-RU" sz="2300" dirty="0" err="1"/>
              <a:t>переконань</a:t>
            </a:r>
            <a:r>
              <a:rPr lang="ru-RU" sz="2300" dirty="0"/>
              <a:t>, </a:t>
            </a:r>
            <a:r>
              <a:rPr lang="ru-RU" sz="2300" dirty="0" err="1"/>
              <a:t>статі</a:t>
            </a:r>
            <a:r>
              <a:rPr lang="ru-RU" sz="2300" dirty="0"/>
              <a:t>, </a:t>
            </a:r>
            <a:r>
              <a:rPr lang="ru-RU" sz="2300" dirty="0" err="1"/>
              <a:t>етнічного</a:t>
            </a:r>
            <a:r>
              <a:rPr lang="ru-RU" sz="2300" dirty="0"/>
              <a:t> </a:t>
            </a:r>
            <a:r>
              <a:rPr lang="ru-RU" sz="2300" dirty="0" err="1"/>
              <a:t>та</a:t>
            </a:r>
            <a:r>
              <a:rPr lang="ru-RU" sz="2300" dirty="0"/>
              <a:t> </a:t>
            </a:r>
            <a:r>
              <a:rPr lang="ru-RU" sz="2300" dirty="0" err="1"/>
              <a:t>соціального</a:t>
            </a:r>
            <a:r>
              <a:rPr lang="ru-RU" sz="2300" dirty="0"/>
              <a:t> </a:t>
            </a:r>
            <a:r>
              <a:rPr lang="ru-RU" sz="2300" dirty="0" err="1"/>
              <a:t>походження</a:t>
            </a:r>
            <a:r>
              <a:rPr lang="ru-RU" sz="2300" dirty="0"/>
              <a:t>, </a:t>
            </a:r>
            <a:r>
              <a:rPr lang="ru-RU" sz="2300" dirty="0" err="1"/>
              <a:t>майнового</a:t>
            </a:r>
            <a:r>
              <a:rPr lang="ru-RU" sz="2300" dirty="0"/>
              <a:t> становища, </a:t>
            </a:r>
            <a:r>
              <a:rPr lang="ru-RU" sz="2300" dirty="0" err="1"/>
              <a:t>місця</a:t>
            </a:r>
            <a:r>
              <a:rPr lang="ru-RU" sz="2300" dirty="0"/>
              <a:t> </a:t>
            </a:r>
            <a:r>
              <a:rPr lang="ru-RU" sz="2300" dirty="0" err="1"/>
              <a:t>проживання</a:t>
            </a:r>
            <a:r>
              <a:rPr lang="ru-RU" sz="2300" dirty="0"/>
              <a:t>, за </a:t>
            </a:r>
            <a:r>
              <a:rPr lang="ru-RU" sz="2300" dirty="0" err="1"/>
              <a:t>мовними</a:t>
            </a:r>
            <a:r>
              <a:rPr lang="ru-RU" sz="2300" dirty="0"/>
              <a:t> </a:t>
            </a:r>
            <a:r>
              <a:rPr lang="ru-RU" sz="2300" dirty="0" err="1"/>
              <a:t>або</a:t>
            </a:r>
            <a:r>
              <a:rPr lang="ru-RU" sz="2300" dirty="0"/>
              <a:t> </a:t>
            </a:r>
            <a:r>
              <a:rPr lang="ru-RU" sz="2300" dirty="0" err="1"/>
              <a:t>іншими</a:t>
            </a:r>
            <a:r>
              <a:rPr lang="ru-RU" sz="2300" dirty="0"/>
              <a:t> </a:t>
            </a:r>
            <a:r>
              <a:rPr lang="ru-RU" sz="2300" dirty="0" err="1"/>
              <a:t>ознаками</a:t>
            </a:r>
            <a:r>
              <a:rPr lang="ru-RU" sz="2300" dirty="0"/>
              <a:t>. </a:t>
            </a:r>
            <a:r>
              <a:rPr lang="ru-RU" sz="2300" dirty="0" err="1"/>
              <a:t>Найважливіший</a:t>
            </a:r>
            <a:r>
              <a:rPr lang="ru-RU" sz="2300" dirty="0"/>
              <a:t> аспект </a:t>
            </a:r>
            <a:r>
              <a:rPr lang="ru-RU" sz="2300" dirty="0" err="1"/>
              <a:t>рівноправності</a:t>
            </a:r>
            <a:r>
              <a:rPr lang="ru-RU" sz="2300" dirty="0"/>
              <a:t> — </a:t>
            </a:r>
            <a:r>
              <a:rPr lang="ru-RU" sz="2300" dirty="0" err="1"/>
              <a:t>рівність</a:t>
            </a:r>
            <a:r>
              <a:rPr lang="ru-RU" sz="2300" dirty="0"/>
              <a:t> прав </a:t>
            </a:r>
            <a:r>
              <a:rPr lang="ru-RU" sz="2300" dirty="0" err="1"/>
              <a:t>і</a:t>
            </a:r>
            <a:r>
              <a:rPr lang="ru-RU" sz="2300" dirty="0"/>
              <a:t> свобод </a:t>
            </a:r>
            <a:r>
              <a:rPr lang="ru-RU" sz="2300" dirty="0" err="1"/>
              <a:t>чоловіка</a:t>
            </a:r>
            <a:r>
              <a:rPr lang="ru-RU" sz="2300" dirty="0"/>
              <a:t> </a:t>
            </a:r>
            <a:r>
              <a:rPr lang="ru-RU" sz="2300" dirty="0" err="1"/>
              <a:t>і</a:t>
            </a:r>
            <a:r>
              <a:rPr lang="ru-RU" sz="2300" dirty="0"/>
              <a:t> </a:t>
            </a:r>
            <a:r>
              <a:rPr lang="ru-RU" sz="2300" dirty="0" err="1"/>
              <a:t>жінки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мають</a:t>
            </a:r>
            <a:r>
              <a:rPr lang="ru-RU" sz="2300" dirty="0"/>
              <a:t> </a:t>
            </a:r>
            <a:r>
              <a:rPr lang="ru-RU" sz="2300" dirty="0" err="1"/>
              <a:t>однакові</a:t>
            </a:r>
            <a:r>
              <a:rPr lang="ru-RU" sz="2300" dirty="0"/>
              <a:t> </a:t>
            </a:r>
            <a:r>
              <a:rPr lang="ru-RU" sz="2300" dirty="0" err="1"/>
              <a:t>можливості</a:t>
            </a:r>
            <a:r>
              <a:rPr lang="ru-RU" sz="2300" dirty="0"/>
              <a:t> для </a:t>
            </a:r>
            <a:r>
              <a:rPr lang="ru-RU" sz="2300" dirty="0" err="1"/>
              <a:t>їх</a:t>
            </a:r>
            <a:r>
              <a:rPr lang="ru-RU" sz="2300" dirty="0"/>
              <a:t> </a:t>
            </a:r>
            <a:r>
              <a:rPr lang="ru-RU" sz="2300" dirty="0" err="1"/>
              <a:t>реалізації</a:t>
            </a:r>
            <a:r>
              <a:rPr lang="ru-RU" sz="2300" dirty="0"/>
              <a:t>;</a:t>
            </a:r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7200" y="449263"/>
            <a:ext cx="84582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3) </a:t>
            </a:r>
            <a:r>
              <a:rPr lang="ru-RU" sz="2400" b="1" dirty="0" err="1">
                <a:solidFill>
                  <a:srgbClr val="0070C0"/>
                </a:solidFill>
              </a:rPr>
              <a:t>виборність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органів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держави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постійний</a:t>
            </a:r>
            <a:r>
              <a:rPr lang="ru-RU" sz="2400" b="1" dirty="0">
                <a:solidFill>
                  <a:srgbClr val="0070C0"/>
                </a:solidFill>
              </a:rPr>
              <a:t> контакт </a:t>
            </a:r>
            <a:r>
              <a:rPr lang="ru-RU" sz="2400" b="1" dirty="0" err="1">
                <a:solidFill>
                  <a:srgbClr val="0070C0"/>
                </a:solidFill>
              </a:rPr>
              <a:t>із</a:t>
            </a:r>
            <a:r>
              <a:rPr lang="ru-RU" sz="2400" b="1" dirty="0">
                <a:solidFill>
                  <a:srgbClr val="0070C0"/>
                </a:solidFill>
              </a:rPr>
              <a:t> ними </a:t>
            </a:r>
            <a:r>
              <a:rPr lang="ru-RU" sz="2400" b="1" dirty="0" err="1">
                <a:solidFill>
                  <a:srgbClr val="0070C0"/>
                </a:solidFill>
              </a:rPr>
              <a:t>населення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dirty="0" err="1"/>
              <a:t>допускає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шляхом народного </a:t>
            </a:r>
            <a:r>
              <a:rPr lang="ru-RU" sz="2400" dirty="0" err="1"/>
              <a:t>волевиявлення</a:t>
            </a:r>
            <a:r>
              <a:rPr lang="ru-RU" sz="2400" dirty="0"/>
              <a:t>,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змінюваність</a:t>
            </a:r>
            <a:r>
              <a:rPr lang="ru-RU" sz="2400" dirty="0"/>
              <a:t>, </a:t>
            </a:r>
            <a:r>
              <a:rPr lang="ru-RU" sz="2400" dirty="0" err="1"/>
              <a:t>підконтрольність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взаємоконтроль</a:t>
            </a:r>
            <a:r>
              <a:rPr lang="ru-RU" sz="2400" dirty="0"/>
              <a:t>, </a:t>
            </a:r>
            <a:r>
              <a:rPr lang="ru-RU" sz="2400" dirty="0" err="1"/>
              <a:t>рівну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кожного </a:t>
            </a:r>
            <a:r>
              <a:rPr lang="ru-RU" sz="2400" dirty="0" err="1"/>
              <a:t>реалізувати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виборчі</a:t>
            </a:r>
            <a:r>
              <a:rPr lang="ru-RU" sz="2400" dirty="0"/>
              <a:t> права. У </a:t>
            </a:r>
            <a:r>
              <a:rPr lang="ru-RU" sz="2400" dirty="0" err="1"/>
              <a:t>демократичній</a:t>
            </a:r>
            <a:r>
              <a:rPr lang="ru-RU" sz="2400" dirty="0"/>
              <a:t> </a:t>
            </a:r>
            <a:r>
              <a:rPr lang="ru-RU" sz="2400" dirty="0" err="1"/>
              <a:t>державі</a:t>
            </a:r>
            <a:r>
              <a:rPr lang="ru-RU" sz="2400" dirty="0"/>
              <a:t> </a:t>
            </a:r>
            <a:r>
              <a:rPr lang="ru-RU" sz="2400" dirty="0" err="1"/>
              <a:t>ті</a:t>
            </a:r>
            <a:r>
              <a:rPr lang="ru-RU" sz="2400" dirty="0"/>
              <a:t> </a:t>
            </a:r>
            <a:r>
              <a:rPr lang="ru-RU" sz="2400" dirty="0" err="1"/>
              <a:t>самі</a:t>
            </a:r>
            <a:r>
              <a:rPr lang="ru-RU" sz="2400" dirty="0"/>
              <a:t> люди не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тривалий</a:t>
            </a:r>
            <a:r>
              <a:rPr lang="ru-RU" sz="2400" dirty="0"/>
              <a:t> час </a:t>
            </a:r>
            <a:r>
              <a:rPr lang="ru-RU" sz="2400" dirty="0" err="1"/>
              <a:t>безперервно</a:t>
            </a:r>
            <a:r>
              <a:rPr lang="ru-RU" sz="2400" dirty="0"/>
              <a:t> </a:t>
            </a:r>
            <a:r>
              <a:rPr lang="ru-RU" sz="2400" dirty="0" err="1"/>
              <a:t>обіймати</a:t>
            </a:r>
            <a:r>
              <a:rPr lang="ru-RU" sz="2400" dirty="0"/>
              <a:t> посади в органах </a:t>
            </a:r>
            <a:r>
              <a:rPr lang="ru-RU" sz="2400" dirty="0" err="1"/>
              <a:t>влади</a:t>
            </a:r>
            <a:r>
              <a:rPr lang="ru-RU" sz="2400" dirty="0"/>
              <a:t>: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викликає</a:t>
            </a:r>
            <a:r>
              <a:rPr lang="ru-RU" sz="2400" dirty="0"/>
              <a:t> </a:t>
            </a:r>
            <a:r>
              <a:rPr lang="ru-RU" sz="2400" dirty="0" err="1"/>
              <a:t>недовіру</a:t>
            </a:r>
            <a:r>
              <a:rPr lang="ru-RU" sz="2400" dirty="0"/>
              <a:t> </a:t>
            </a:r>
            <a:r>
              <a:rPr lang="ru-RU" sz="2400" dirty="0" err="1"/>
              <a:t>громадян</a:t>
            </a:r>
            <a:r>
              <a:rPr lang="ru-RU" sz="2400" dirty="0"/>
              <a:t>,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втрати</a:t>
            </a:r>
            <a:r>
              <a:rPr lang="ru-RU" sz="2400" dirty="0"/>
              <a:t> </a:t>
            </a:r>
            <a:r>
              <a:rPr lang="ru-RU" sz="2400" dirty="0" err="1"/>
              <a:t>легітимності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;</a:t>
            </a:r>
          </a:p>
          <a:p>
            <a:r>
              <a:rPr lang="ru-RU" sz="2400" dirty="0"/>
              <a:t>4) </a:t>
            </a:r>
            <a:r>
              <a:rPr lang="ru-RU" sz="2400" b="1" dirty="0" err="1">
                <a:solidFill>
                  <a:srgbClr val="0070C0"/>
                </a:solidFill>
              </a:rPr>
              <a:t>поділ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влади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взаємозалежність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взаємне</a:t>
            </a:r>
            <a:r>
              <a:rPr lang="ru-RU" sz="2400" dirty="0"/>
              <a:t> </a:t>
            </a:r>
            <a:r>
              <a:rPr lang="ru-RU" sz="2400" dirty="0" err="1"/>
              <a:t>обмеження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гілок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: </a:t>
            </a:r>
            <a:r>
              <a:rPr lang="ru-RU" sz="2400" dirty="0" err="1"/>
              <a:t>законодавчої</a:t>
            </a:r>
            <a:r>
              <a:rPr lang="ru-RU" sz="2400" dirty="0"/>
              <a:t>, </a:t>
            </a:r>
            <a:r>
              <a:rPr lang="ru-RU" sz="2400" dirty="0" err="1"/>
              <a:t>виконавчої</a:t>
            </a:r>
            <a:r>
              <a:rPr lang="ru-RU" sz="2400" dirty="0"/>
              <a:t>, </a:t>
            </a:r>
            <a:r>
              <a:rPr lang="ru-RU" sz="2400" dirty="0" err="1"/>
              <a:t>судової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служить </a:t>
            </a:r>
            <a:r>
              <a:rPr lang="ru-RU" sz="2400" dirty="0" err="1"/>
              <a:t>перешкодою</a:t>
            </a:r>
            <a:r>
              <a:rPr lang="ru-RU" sz="2400" dirty="0"/>
              <a:t> для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на </a:t>
            </a:r>
            <a:r>
              <a:rPr lang="ru-RU" sz="2400" dirty="0" err="1"/>
              <a:t>засіб</a:t>
            </a:r>
            <a:r>
              <a:rPr lang="ru-RU" sz="2400" dirty="0"/>
              <a:t> </a:t>
            </a:r>
            <a:r>
              <a:rPr lang="ru-RU" sz="2400" dirty="0" err="1"/>
              <a:t>придушення</a:t>
            </a:r>
            <a:r>
              <a:rPr lang="ru-RU" sz="2400" dirty="0"/>
              <a:t> </a:t>
            </a:r>
            <a:r>
              <a:rPr lang="ru-RU" sz="2400" dirty="0" err="1"/>
              <a:t>свободи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 smtClean="0"/>
              <a:t>рівності</a:t>
            </a:r>
            <a:r>
              <a:rPr lang="ru-RU" sz="2400" dirty="0" smtClean="0"/>
              <a:t>;</a:t>
            </a:r>
            <a:endParaRPr lang="ru-RU" sz="2400" dirty="0"/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71472" y="500042"/>
            <a:ext cx="81534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5) </a:t>
            </a:r>
            <a:r>
              <a:rPr lang="ru-RU" sz="2400" b="1" dirty="0" err="1">
                <a:solidFill>
                  <a:srgbClr val="0070C0"/>
                </a:solidFill>
              </a:rPr>
              <a:t>прийняття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рішень</a:t>
            </a:r>
            <a:r>
              <a:rPr lang="ru-RU" sz="2400" b="1" dirty="0">
                <a:solidFill>
                  <a:srgbClr val="0070C0"/>
                </a:solidFill>
              </a:rPr>
              <a:t> за волею </a:t>
            </a:r>
            <a:r>
              <a:rPr lang="ru-RU" sz="2400" b="1" dirty="0" err="1">
                <a:solidFill>
                  <a:srgbClr val="0070C0"/>
                </a:solidFill>
              </a:rPr>
              <a:t>більшості</a:t>
            </a:r>
            <a:r>
              <a:rPr lang="ru-RU" sz="2400" b="1" dirty="0">
                <a:solidFill>
                  <a:srgbClr val="0070C0"/>
                </a:solidFill>
              </a:rPr>
              <a:t> при </a:t>
            </a:r>
            <a:r>
              <a:rPr lang="ru-RU" sz="2400" b="1" dirty="0" err="1">
                <a:solidFill>
                  <a:srgbClr val="0070C0"/>
                </a:solidFill>
              </a:rPr>
              <a:t>обов'язковому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дотриманні</a:t>
            </a:r>
            <a:r>
              <a:rPr lang="ru-RU" sz="2400" b="1" dirty="0">
                <a:solidFill>
                  <a:srgbClr val="0070C0"/>
                </a:solidFill>
              </a:rPr>
              <a:t> прав </a:t>
            </a:r>
            <a:r>
              <a:rPr lang="ru-RU" sz="2400" b="1" dirty="0" err="1">
                <a:solidFill>
                  <a:srgbClr val="0070C0"/>
                </a:solidFill>
              </a:rPr>
              <a:t>меншості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поєднання</a:t>
            </a:r>
            <a:r>
              <a:rPr lang="ru-RU" sz="2400" dirty="0"/>
              <a:t> </a:t>
            </a:r>
            <a:r>
              <a:rPr lang="ru-RU" sz="2400" dirty="0" err="1"/>
              <a:t>волі</a:t>
            </a:r>
            <a:r>
              <a:rPr lang="ru-RU" sz="2400" dirty="0"/>
              <a:t>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гарантіями</a:t>
            </a:r>
            <a:r>
              <a:rPr lang="ru-RU" sz="2400" dirty="0"/>
              <a:t> </a:t>
            </a:r>
            <a:r>
              <a:rPr lang="ru-RU" sz="2400" dirty="0" err="1"/>
              <a:t>прав</a:t>
            </a:r>
            <a:r>
              <a:rPr lang="ru-RU" sz="2400" dirty="0"/>
              <a:t> особи, яка </a:t>
            </a:r>
            <a:r>
              <a:rPr lang="ru-RU" sz="2400" dirty="0" err="1"/>
              <a:t>перебуває</a:t>
            </a:r>
            <a:r>
              <a:rPr lang="ru-RU" sz="2400" dirty="0"/>
              <a:t> в </a:t>
            </a:r>
            <a:r>
              <a:rPr lang="ru-RU" sz="2400" dirty="0" err="1"/>
              <a:t>меншості</a:t>
            </a:r>
            <a:r>
              <a:rPr lang="ru-RU" sz="2400" dirty="0"/>
              <a:t> — </a:t>
            </a:r>
            <a:r>
              <a:rPr lang="ru-RU" sz="2400" dirty="0" err="1"/>
              <a:t>етнічній</a:t>
            </a:r>
            <a:r>
              <a:rPr lang="ru-RU" sz="2400" dirty="0"/>
              <a:t>, </a:t>
            </a:r>
            <a:r>
              <a:rPr lang="ru-RU" sz="2400" dirty="0" err="1"/>
              <a:t>релігійній</a:t>
            </a:r>
            <a:r>
              <a:rPr lang="ru-RU" sz="2400" dirty="0"/>
              <a:t>, </a:t>
            </a:r>
            <a:r>
              <a:rPr lang="ru-RU" sz="2400" dirty="0" err="1"/>
              <a:t>політичній</a:t>
            </a:r>
            <a:r>
              <a:rPr lang="ru-RU" sz="2400" dirty="0"/>
              <a:t>; </a:t>
            </a:r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дискримінації</a:t>
            </a:r>
            <a:r>
              <a:rPr lang="ru-RU" sz="2400" dirty="0"/>
              <a:t>, </a:t>
            </a:r>
            <a:r>
              <a:rPr lang="ru-RU" sz="2400" dirty="0" err="1"/>
              <a:t>придушення</a:t>
            </a:r>
            <a:r>
              <a:rPr lang="ru-RU" sz="2400" dirty="0"/>
              <a:t> прав особи, яка не </a:t>
            </a:r>
            <a:r>
              <a:rPr lang="ru-RU" sz="2400" dirty="0" err="1"/>
              <a:t>є</a:t>
            </a:r>
            <a:r>
              <a:rPr lang="ru-RU" sz="2400" dirty="0"/>
              <a:t> у </a:t>
            </a:r>
            <a:r>
              <a:rPr lang="ru-RU" sz="2400" dirty="0" err="1"/>
              <a:t>більшості</a:t>
            </a:r>
            <a:r>
              <a:rPr lang="ru-RU" sz="2400" dirty="0"/>
              <a:t> при </a:t>
            </a:r>
            <a:r>
              <a:rPr lang="ru-RU" sz="2400" dirty="0" err="1"/>
              <a:t>прийнятті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;</a:t>
            </a:r>
          </a:p>
          <a:p>
            <a:r>
              <a:rPr lang="ru-RU" sz="2400" dirty="0"/>
              <a:t>6) </a:t>
            </a:r>
            <a:r>
              <a:rPr lang="ru-RU" sz="2400" b="1" dirty="0" err="1">
                <a:solidFill>
                  <a:srgbClr val="0070C0"/>
                </a:solidFill>
              </a:rPr>
              <a:t>плюралізм</a:t>
            </a:r>
            <a:r>
              <a:rPr lang="ru-RU" sz="2400" dirty="0"/>
              <a:t> —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багатоманітність</a:t>
            </a:r>
            <a:r>
              <a:rPr lang="ru-RU" sz="2400" dirty="0"/>
              <a:t> </a:t>
            </a:r>
            <a:r>
              <a:rPr lang="ru-RU" sz="2400" dirty="0" err="1"/>
              <a:t>суспільних</a:t>
            </a:r>
            <a:r>
              <a:rPr lang="ru-RU" sz="2400" dirty="0"/>
              <a:t> </a:t>
            </a:r>
            <a:r>
              <a:rPr lang="ru-RU" sz="2400" dirty="0" err="1"/>
              <a:t>явищ</a:t>
            </a:r>
            <a:r>
              <a:rPr lang="ru-RU" sz="2400" dirty="0"/>
              <a:t>, </a:t>
            </a:r>
            <a:r>
              <a:rPr lang="ru-RU" sz="2400" dirty="0" err="1"/>
              <a:t>розширює</a:t>
            </a:r>
            <a:r>
              <a:rPr lang="ru-RU" sz="2400" dirty="0"/>
              <a:t> коло </a:t>
            </a:r>
            <a:r>
              <a:rPr lang="ru-RU" sz="2400" dirty="0" err="1"/>
              <a:t>політичного</a:t>
            </a:r>
            <a:r>
              <a:rPr lang="ru-RU" sz="2400" dirty="0"/>
              <a:t> </a:t>
            </a:r>
            <a:r>
              <a:rPr lang="ru-RU" sz="2400" dirty="0" err="1"/>
              <a:t>вибору</a:t>
            </a:r>
            <a:r>
              <a:rPr lang="ru-RU" sz="2400" dirty="0"/>
              <a:t>, </a:t>
            </a:r>
            <a:r>
              <a:rPr lang="ru-RU" sz="2400" dirty="0" err="1"/>
              <a:t>допускає</a:t>
            </a:r>
            <a:r>
              <a:rPr lang="ru-RU" sz="2400" dirty="0"/>
              <a:t> не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плюралізм</a:t>
            </a:r>
            <a:r>
              <a:rPr lang="ru-RU" sz="2400" dirty="0"/>
              <a:t> думок, </a:t>
            </a:r>
            <a:r>
              <a:rPr lang="ru-RU" sz="2400" dirty="0" err="1"/>
              <a:t>але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політичний</a:t>
            </a:r>
            <a:r>
              <a:rPr lang="ru-RU" sz="2400" dirty="0"/>
              <a:t> </a:t>
            </a:r>
            <a:r>
              <a:rPr lang="ru-RU" sz="2400" dirty="0" err="1"/>
              <a:t>плюралізм</a:t>
            </a:r>
            <a:r>
              <a:rPr lang="ru-RU" sz="2400" dirty="0"/>
              <a:t> — </a:t>
            </a:r>
            <a:r>
              <a:rPr lang="ru-RU" sz="2400" dirty="0" err="1"/>
              <a:t>множинність</a:t>
            </a:r>
            <a:r>
              <a:rPr lang="ru-RU" sz="2400" dirty="0"/>
              <a:t> </a:t>
            </a:r>
            <a:r>
              <a:rPr lang="ru-RU" sz="2400" dirty="0" err="1"/>
              <a:t>партій</a:t>
            </a:r>
            <a:r>
              <a:rPr lang="ru-RU" sz="2400" dirty="0"/>
              <a:t>, </a:t>
            </a:r>
            <a:r>
              <a:rPr lang="ru-RU" sz="2400" dirty="0" err="1"/>
              <a:t>суспільних</a:t>
            </a:r>
            <a:r>
              <a:rPr lang="ru-RU" sz="2400" dirty="0"/>
              <a:t> </a:t>
            </a:r>
            <a:r>
              <a:rPr lang="ru-RU" sz="2400" dirty="0" err="1"/>
              <a:t>об'єднань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 с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програмами</a:t>
            </a:r>
            <a:r>
              <a:rPr lang="ru-RU" sz="2400" dirty="0"/>
              <a:t> та статутами,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діють</a:t>
            </a:r>
            <a:r>
              <a:rPr lang="ru-RU" sz="2400" dirty="0"/>
              <a:t> у рамках </a:t>
            </a:r>
            <a:r>
              <a:rPr lang="ru-RU" sz="2400" dirty="0" err="1"/>
              <a:t>конституції</a:t>
            </a:r>
            <a:r>
              <a:rPr lang="ru-RU" sz="2400" dirty="0"/>
              <a:t>. </a:t>
            </a:r>
            <a:r>
              <a:rPr lang="ru-RU" sz="2400" dirty="0" err="1"/>
              <a:t>Демократія</a:t>
            </a:r>
            <a:r>
              <a:rPr lang="ru-RU" sz="2400" dirty="0"/>
              <a:t> </a:t>
            </a:r>
            <a:r>
              <a:rPr lang="ru-RU" sz="2400" dirty="0" err="1"/>
              <a:t>можлива</a:t>
            </a:r>
            <a:r>
              <a:rPr lang="ru-RU" sz="2400" dirty="0"/>
              <a:t> в тому </a:t>
            </a:r>
            <a:r>
              <a:rPr lang="ru-RU" sz="2400" dirty="0" err="1"/>
              <a:t>разі</a:t>
            </a:r>
            <a:r>
              <a:rPr lang="ru-RU" sz="2400" dirty="0"/>
              <a:t>, коли в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принцип </a:t>
            </a:r>
            <a:r>
              <a:rPr lang="ru-RU" sz="2400" dirty="0" err="1"/>
              <a:t>плюралізму</a:t>
            </a:r>
            <a:r>
              <a:rPr lang="ru-RU" sz="2400" dirty="0"/>
              <a:t>, </a:t>
            </a:r>
            <a:r>
              <a:rPr lang="ru-RU" sz="2400" dirty="0" err="1"/>
              <a:t>проте</a:t>
            </a:r>
            <a:r>
              <a:rPr lang="ru-RU" sz="2400" dirty="0"/>
              <a:t> не всякий </a:t>
            </a:r>
            <a:r>
              <a:rPr lang="ru-RU" sz="2400" dirty="0" err="1"/>
              <a:t>плюралізм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неодмінно</a:t>
            </a:r>
            <a:r>
              <a:rPr lang="ru-RU" sz="2400" dirty="0"/>
              <a:t> </a:t>
            </a:r>
            <a:r>
              <a:rPr lang="ru-RU" sz="2400" dirty="0" err="1"/>
              <a:t>демократичним</a:t>
            </a:r>
            <a:r>
              <a:rPr lang="ru-RU" sz="2400" dirty="0"/>
              <a:t>. </a:t>
            </a:r>
            <a:r>
              <a:rPr lang="ru-RU" sz="2400" dirty="0" err="1"/>
              <a:t>Лише</a:t>
            </a:r>
            <a:r>
              <a:rPr lang="ru-RU" sz="2400" dirty="0"/>
              <a:t> у </a:t>
            </a:r>
            <a:r>
              <a:rPr lang="ru-RU" sz="2400" dirty="0" err="1"/>
              <a:t>сукупності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іншими</a:t>
            </a:r>
            <a:r>
              <a:rPr lang="ru-RU" sz="2400" dirty="0"/>
              <a:t> принципами </a:t>
            </a:r>
            <a:r>
              <a:rPr lang="ru-RU" sz="2400" dirty="0" err="1"/>
              <a:t>плюралізм</a:t>
            </a:r>
            <a:r>
              <a:rPr lang="ru-RU" sz="2400" dirty="0"/>
              <a:t> </a:t>
            </a:r>
            <a:r>
              <a:rPr lang="ru-RU" sz="2400" dirty="0" err="1"/>
              <a:t>набуває</a:t>
            </a:r>
            <a:r>
              <a:rPr lang="ru-RU" sz="2400" dirty="0"/>
              <a:t> </a:t>
            </a:r>
            <a:r>
              <a:rPr lang="ru-RU" sz="2400" dirty="0" err="1"/>
              <a:t>універсального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для </a:t>
            </a:r>
            <a:r>
              <a:rPr lang="ru-RU" sz="2400" dirty="0" err="1"/>
              <a:t>сучасної</a:t>
            </a:r>
            <a:r>
              <a:rPr lang="ru-RU" sz="2400" dirty="0"/>
              <a:t> </a:t>
            </a:r>
            <a:r>
              <a:rPr lang="ru-RU" sz="2400" dirty="0" err="1"/>
              <a:t>демократії</a:t>
            </a:r>
            <a:r>
              <a:rPr lang="ru-RU" sz="2400" dirty="0"/>
              <a:t>. </a:t>
            </a:r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news.if.ua/images/news/11/10/20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56"/>
            <a:ext cx="4095366" cy="2714644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85918" y="1142984"/>
            <a:ext cx="650085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4000" dirty="0" err="1"/>
              <a:t>Функції</a:t>
            </a:r>
            <a:r>
              <a:rPr lang="ru-RU" sz="4000" dirty="0"/>
              <a:t> </a:t>
            </a:r>
            <a:r>
              <a:rPr lang="ru-RU" sz="4000" dirty="0" err="1"/>
              <a:t>демократії</a:t>
            </a:r>
            <a:r>
              <a:rPr lang="ru-RU" sz="4000" dirty="0"/>
              <a:t> </a:t>
            </a:r>
            <a:r>
              <a:rPr lang="ru-RU" sz="4000" dirty="0" err="1"/>
              <a:t>реалізуються</a:t>
            </a:r>
            <a:r>
              <a:rPr lang="ru-RU" sz="4000" dirty="0"/>
              <a:t> через </a:t>
            </a:r>
            <a:r>
              <a:rPr lang="ru-RU" sz="4000" dirty="0" err="1"/>
              <a:t>її</a:t>
            </a:r>
            <a:r>
              <a:rPr lang="ru-RU" sz="4000" dirty="0"/>
              <a:t> </a:t>
            </a:r>
            <a:r>
              <a:rPr lang="ru-RU" sz="4000" dirty="0" err="1"/>
              <a:t>форми</a:t>
            </a:r>
            <a:r>
              <a:rPr lang="ru-RU" sz="4000" dirty="0"/>
              <a:t> та </a:t>
            </a:r>
            <a:r>
              <a:rPr lang="ru-RU" sz="4000" dirty="0" err="1"/>
              <a:t>інститути</a:t>
            </a:r>
            <a:r>
              <a:rPr lang="ru-RU" sz="4000" dirty="0"/>
              <a:t>. </a:t>
            </a:r>
            <a:r>
              <a:rPr lang="ru-RU" sz="4000" b="1" i="1" dirty="0">
                <a:solidFill>
                  <a:srgbClr val="002060"/>
                </a:solidFill>
              </a:rPr>
              <a:t>Форма </a:t>
            </a:r>
            <a:r>
              <a:rPr lang="ru-RU" sz="4000" b="1" i="1" dirty="0" err="1">
                <a:solidFill>
                  <a:srgbClr val="002060"/>
                </a:solidFill>
              </a:rPr>
              <a:t>демократії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dirty="0"/>
              <a:t>—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її</a:t>
            </a:r>
            <a:r>
              <a:rPr lang="ru-RU" sz="4000" dirty="0"/>
              <a:t> </a:t>
            </a:r>
            <a:r>
              <a:rPr lang="ru-RU" sz="4000" dirty="0" err="1"/>
              <a:t>зовнішнє</a:t>
            </a:r>
            <a:r>
              <a:rPr lang="ru-RU" sz="4000" dirty="0"/>
              <a:t> </a:t>
            </a:r>
            <a:r>
              <a:rPr lang="ru-RU" sz="4000" dirty="0" err="1"/>
              <a:t>вираження</a:t>
            </a:r>
            <a:r>
              <a:rPr lang="ru-RU" sz="4000" dirty="0"/>
              <a:t>. </a:t>
            </a:r>
          </a:p>
          <a:p>
            <a:pPr>
              <a:spcBef>
                <a:spcPct val="50000"/>
              </a:spcBef>
            </a:pPr>
            <a:endParaRPr lang="ru-RU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142976" y="1214422"/>
            <a:ext cx="70723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3600" b="1" i="1" dirty="0" err="1">
                <a:solidFill>
                  <a:srgbClr val="002060"/>
                </a:solidFill>
              </a:rPr>
              <a:t>Інститути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демократії</a:t>
            </a:r>
            <a:r>
              <a:rPr lang="ru-RU" sz="3600" i="1" dirty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chemeClr val="tx2"/>
                </a:solidFill>
              </a:rPr>
              <a:t>— </a:t>
            </a:r>
            <a:r>
              <a:rPr lang="ru-RU" sz="3600" dirty="0" err="1">
                <a:solidFill>
                  <a:schemeClr val="tx2"/>
                </a:solidFill>
              </a:rPr>
              <a:t>це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легітимні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і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легальні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елементи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політичної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системи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суспільства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err="1">
                <a:solidFill>
                  <a:schemeClr val="tx2"/>
                </a:solidFill>
              </a:rPr>
              <a:t>які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безпосередньо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створюють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демократичний</a:t>
            </a:r>
            <a:r>
              <a:rPr lang="ru-RU" sz="3600" dirty="0">
                <a:solidFill>
                  <a:schemeClr val="tx2"/>
                </a:solidFill>
              </a:rPr>
              <a:t> режим у </a:t>
            </a:r>
            <a:r>
              <a:rPr lang="ru-RU" sz="3600" dirty="0" err="1">
                <a:solidFill>
                  <a:schemeClr val="tx2"/>
                </a:solidFill>
              </a:rPr>
              <a:t>державі</a:t>
            </a:r>
            <a:r>
              <a:rPr lang="ru-RU" sz="3600" dirty="0">
                <a:solidFill>
                  <a:schemeClr val="tx2"/>
                </a:solidFill>
              </a:rPr>
              <a:t> через </a:t>
            </a:r>
            <a:r>
              <a:rPr lang="ru-RU" sz="3600" dirty="0" err="1">
                <a:solidFill>
                  <a:schemeClr val="tx2"/>
                </a:solidFill>
              </a:rPr>
              <a:t>втілення</a:t>
            </a:r>
            <a:r>
              <a:rPr lang="ru-RU" sz="3600" dirty="0">
                <a:solidFill>
                  <a:schemeClr val="tx2"/>
                </a:solidFill>
              </a:rPr>
              <a:t> в них </a:t>
            </a:r>
            <a:r>
              <a:rPr lang="ru-RU" sz="3600" dirty="0" err="1">
                <a:solidFill>
                  <a:schemeClr val="tx2"/>
                </a:solidFill>
              </a:rPr>
              <a:t>принципів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демократії</a:t>
            </a:r>
            <a:r>
              <a:rPr lang="ru-RU" sz="3600" dirty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32888"/>
            <a:ext cx="8229600" cy="43251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Слово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демократія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r>
              <a:rPr lang="ru-RU" dirty="0" err="1" smtClean="0"/>
              <a:t>відоме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Давньої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грецької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«</a:t>
            </a:r>
            <a:r>
              <a:rPr lang="ru-RU" dirty="0" err="1" smtClean="0"/>
              <a:t>владу</a:t>
            </a:r>
            <a:r>
              <a:rPr lang="ru-RU" dirty="0" smtClean="0"/>
              <a:t> народу». У </a:t>
            </a:r>
            <a:r>
              <a:rPr lang="ru-RU" dirty="0" err="1" smtClean="0"/>
              <a:t>ранній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в </a:t>
            </a:r>
            <a:r>
              <a:rPr lang="ru-RU" dirty="0" err="1" smtClean="0"/>
              <a:t>Давній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ru-RU" dirty="0" err="1" smtClean="0"/>
              <a:t>демократія</a:t>
            </a:r>
            <a:r>
              <a:rPr lang="ru-RU" dirty="0" smtClean="0"/>
              <a:t> </a:t>
            </a:r>
            <a:r>
              <a:rPr lang="ru-RU" dirty="0" err="1" smtClean="0"/>
              <a:t>розумілася</a:t>
            </a:r>
            <a:r>
              <a:rPr lang="ru-RU" dirty="0" smtClean="0"/>
              <a:t> як </a:t>
            </a:r>
            <a:r>
              <a:rPr lang="ru-RU" dirty="0" err="1" smtClean="0"/>
              <a:t>особлива</a:t>
            </a:r>
            <a:r>
              <a:rPr lang="ru-RU" dirty="0" smtClean="0"/>
              <a:t> форма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різновид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не одна особа (як при </a:t>
            </a:r>
            <a:r>
              <a:rPr lang="ru-RU" dirty="0" err="1" smtClean="0"/>
              <a:t>монархії</a:t>
            </a:r>
            <a:r>
              <a:rPr lang="ru-RU" dirty="0" smtClean="0"/>
              <a:t>, </a:t>
            </a:r>
            <a:r>
              <a:rPr lang="ru-RU" dirty="0" err="1" smtClean="0"/>
              <a:t>тиранії</a:t>
            </a:r>
            <a:r>
              <a:rPr lang="ru-RU" dirty="0" smtClean="0"/>
              <a:t>),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(як при </a:t>
            </a:r>
            <a:r>
              <a:rPr lang="ru-RU" dirty="0" err="1" smtClean="0"/>
              <a:t>аристократії</a:t>
            </a:r>
            <a:r>
              <a:rPr lang="ru-RU" dirty="0" smtClean="0"/>
              <a:t>, </a:t>
            </a:r>
            <a:r>
              <a:rPr lang="ru-RU" dirty="0" err="1" smtClean="0"/>
              <a:t>олігархії</a:t>
            </a:r>
            <a:r>
              <a:rPr lang="ru-RU" dirty="0" smtClean="0"/>
              <a:t>), 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громадяни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рівними</a:t>
            </a:r>
            <a:r>
              <a:rPr lang="ru-RU" dirty="0" smtClean="0"/>
              <a:t> правами на </a:t>
            </a:r>
            <a:r>
              <a:rPr lang="ru-RU" dirty="0" err="1" smtClean="0"/>
              <a:t>управління</a:t>
            </a:r>
            <a:r>
              <a:rPr lang="ru-RU" dirty="0" smtClean="0"/>
              <a:t> державою.</a:t>
            </a:r>
            <a:endParaRPr lang="ru-RU" dirty="0"/>
          </a:p>
        </p:txBody>
      </p:sp>
      <p:pic>
        <p:nvPicPr>
          <p:cNvPr id="27650" name="Picture 2" descr="http://russian-bazaar.com/upload/content/ru/tn1_0_93374100_1338474768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3214710" cy="2155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14348" y="785794"/>
            <a:ext cx="7929618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 </a:t>
            </a:r>
            <a:r>
              <a:rPr lang="ru-RU" sz="2400" dirty="0" err="1"/>
              <a:t>системі</a:t>
            </a:r>
            <a:r>
              <a:rPr lang="ru-RU" sz="2400" dirty="0"/>
              <a:t> </a:t>
            </a:r>
            <a:r>
              <a:rPr lang="ru-RU" sz="2400" dirty="0" err="1"/>
              <a:t>інститутів</a:t>
            </a:r>
            <a:r>
              <a:rPr lang="ru-RU" sz="2400" dirty="0"/>
              <a:t> </a:t>
            </a:r>
            <a:r>
              <a:rPr lang="ru-RU" sz="2400" dirty="0" err="1"/>
              <a:t>безпосередньої</a:t>
            </a:r>
            <a:r>
              <a:rPr lang="ru-RU" sz="2400" dirty="0"/>
              <a:t> </a:t>
            </a:r>
            <a:r>
              <a:rPr lang="ru-RU" sz="2400" dirty="0" err="1"/>
              <a:t>демократії</a:t>
            </a:r>
            <a:r>
              <a:rPr lang="ru-RU" sz="2400" dirty="0"/>
              <a:t> </a:t>
            </a:r>
            <a:r>
              <a:rPr lang="ru-RU" sz="2400" dirty="0" err="1"/>
              <a:t>найважливіше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належить</a:t>
            </a:r>
            <a:r>
              <a:rPr lang="ru-RU" sz="2400" dirty="0"/>
              <a:t> </a:t>
            </a:r>
            <a:r>
              <a:rPr lang="ru-RU" sz="2400" dirty="0" err="1"/>
              <a:t>виборам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i="1" dirty="0" err="1">
                <a:solidFill>
                  <a:srgbClr val="002060"/>
                </a:solidFill>
              </a:rPr>
              <a:t>Вибори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dirty="0"/>
              <a:t>— форма </a:t>
            </a:r>
            <a:r>
              <a:rPr lang="ru-RU" sz="2400" dirty="0" err="1"/>
              <a:t>безпосередньої</a:t>
            </a:r>
            <a:r>
              <a:rPr lang="ru-RU" sz="2400" dirty="0"/>
              <a:t> </a:t>
            </a:r>
            <a:r>
              <a:rPr lang="ru-RU" sz="2400" dirty="0" err="1"/>
              <a:t>участі</a:t>
            </a:r>
            <a:r>
              <a:rPr lang="ru-RU" sz="2400" dirty="0"/>
              <a:t> </a:t>
            </a:r>
            <a:r>
              <a:rPr lang="ru-RU" sz="2400" dirty="0" err="1"/>
              <a:t>громадян</a:t>
            </a:r>
            <a:r>
              <a:rPr lang="ru-RU" sz="2400" dirty="0"/>
              <a:t> в </a:t>
            </a:r>
            <a:r>
              <a:rPr lang="ru-RU" sz="2400" dirty="0" err="1"/>
              <a:t>управлінні</a:t>
            </a:r>
            <a:r>
              <a:rPr lang="ru-RU" sz="2400" dirty="0"/>
              <a:t> державою шляхом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представницьких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,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, </a:t>
            </a:r>
            <a:r>
              <a:rPr lang="ru-RU" sz="2400" dirty="0" err="1"/>
              <a:t>їх</a:t>
            </a:r>
            <a:r>
              <a:rPr lang="ru-RU" sz="2400" dirty="0"/>
              <a:t> персонального складу.</a:t>
            </a:r>
          </a:p>
          <a:p>
            <a:pPr>
              <a:spcBef>
                <a:spcPct val="50000"/>
              </a:spcBef>
            </a:pPr>
            <a:endParaRPr lang="ru-RU" sz="1400" dirty="0"/>
          </a:p>
        </p:txBody>
      </p:sp>
      <p:pic>
        <p:nvPicPr>
          <p:cNvPr id="43010" name="Picture 2" descr="http://upload.wikimedia.org/wikipedia/commons/f/fc/Undp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643314"/>
            <a:ext cx="2363425" cy="2209804"/>
          </a:xfrm>
          <a:prstGeom prst="rect">
            <a:avLst/>
          </a:prstGeom>
          <a:noFill/>
        </p:spPr>
      </p:pic>
      <p:pic>
        <p:nvPicPr>
          <p:cNvPr id="43012" name="Picture 4" descr="http://upload.wikimedia.org/wikipedia/commons/thumb/f/fa/Vote_12345.jpg/220px-Vote_12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86190"/>
            <a:ext cx="2095500" cy="206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715404" cy="653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71489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b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Гуцул Настя 11–В клас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301038" cy="56436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Слово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демократія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 err="1" smtClean="0">
                <a:solidFill>
                  <a:srgbClr val="002060"/>
                </a:solidFill>
              </a:rPr>
              <a:t>вживається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різному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значенні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• як форма </a:t>
            </a:r>
            <a:r>
              <a:rPr lang="ru-RU" dirty="0" err="1" smtClean="0">
                <a:solidFill>
                  <a:srgbClr val="002060"/>
                </a:solidFill>
              </a:rPr>
              <a:t>держави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• як </a:t>
            </a:r>
            <a:r>
              <a:rPr lang="ru-RU" dirty="0" err="1" smtClean="0">
                <a:solidFill>
                  <a:srgbClr val="002060"/>
                </a:solidFill>
              </a:rPr>
              <a:t>політичний</a:t>
            </a:r>
            <a:r>
              <a:rPr lang="ru-RU" dirty="0" smtClean="0">
                <a:solidFill>
                  <a:srgbClr val="002060"/>
                </a:solidFill>
              </a:rPr>
              <a:t> режим;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• як принцип </a:t>
            </a:r>
            <a:r>
              <a:rPr lang="ru-RU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діяльності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громадських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організацій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0" algn="just">
              <a:buNone/>
            </a:pPr>
            <a:r>
              <a:rPr lang="ru-RU" dirty="0" smtClean="0"/>
              <a:t>Коли про державу </a:t>
            </a:r>
            <a:r>
              <a:rPr lang="ru-RU" dirty="0" err="1" smtClean="0"/>
              <a:t>кажуть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вона — демократична, то </a:t>
            </a:r>
            <a:r>
              <a:rPr lang="ru-RU" dirty="0" err="1" smtClean="0"/>
              <a:t>мають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. </a:t>
            </a:r>
            <a:r>
              <a:rPr lang="ru-RU" dirty="0" err="1" smtClean="0"/>
              <a:t>Демократія</a:t>
            </a:r>
            <a:r>
              <a:rPr lang="ru-RU" dirty="0" smtClean="0"/>
              <a:t> як форма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можлива</a:t>
            </a:r>
            <a:r>
              <a:rPr lang="ru-RU" dirty="0" smtClean="0"/>
              <a:t> в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демократичним</a:t>
            </a:r>
            <a:r>
              <a:rPr lang="ru-RU" dirty="0" smtClean="0"/>
              <a:t> режимом, а </a:t>
            </a:r>
            <a:r>
              <a:rPr lang="ru-RU" dirty="0" err="1" smtClean="0"/>
              <a:t>відтак</a:t>
            </a:r>
            <a:r>
              <a:rPr lang="ru-RU" dirty="0" smtClean="0"/>
              <a:t>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демократичним</a:t>
            </a:r>
            <a:r>
              <a:rPr lang="ru-RU" dirty="0" smtClean="0"/>
              <a:t> принципом </a:t>
            </a:r>
            <a:r>
              <a:rPr lang="ru-RU" dirty="0" err="1" smtClean="0"/>
              <a:t>організації</a:t>
            </a:r>
            <a:r>
              <a:rPr lang="ru-RU" dirty="0" smtClean="0"/>
              <a:t> та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(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, </a:t>
            </a:r>
            <a:r>
              <a:rPr lang="ru-RU" dirty="0" err="1" smtClean="0"/>
              <a:t>громадські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, </a:t>
            </a:r>
            <a:r>
              <a:rPr lang="ru-RU" dirty="0" err="1" smtClean="0"/>
              <a:t>трудові</a:t>
            </a:r>
            <a:r>
              <a:rPr lang="ru-RU" dirty="0" smtClean="0"/>
              <a:t> </a:t>
            </a:r>
            <a:r>
              <a:rPr lang="ru-RU" dirty="0" err="1" smtClean="0"/>
              <a:t>колективи</a:t>
            </a:r>
            <a:r>
              <a:rPr lang="ru-RU" dirty="0" smtClean="0"/>
              <a:t>),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суб'єктами</a:t>
            </a:r>
            <a:r>
              <a:rPr lang="ru-RU" dirty="0" smtClean="0"/>
              <a:t> </a:t>
            </a:r>
            <a:r>
              <a:rPr lang="ru-RU" dirty="0" err="1" smtClean="0"/>
              <a:t>демократії</a:t>
            </a:r>
            <a:r>
              <a:rPr lang="ru-RU" dirty="0" smtClean="0"/>
              <a:t>. </a:t>
            </a:r>
            <a:r>
              <a:rPr lang="ru-RU" dirty="0" err="1" smtClean="0"/>
              <a:t>Зрозуміло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суб'єктами</a:t>
            </a:r>
            <a:r>
              <a:rPr lang="ru-RU" dirty="0" smtClean="0"/>
              <a:t> </a:t>
            </a:r>
            <a:r>
              <a:rPr lang="ru-RU" dirty="0" err="1" smtClean="0"/>
              <a:t>демократії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громадянин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народ.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20700"/>
            <a:ext cx="8713787" cy="6337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vybor.ua/uploadfiles/article/506960ddf1a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784" y="3618681"/>
            <a:ext cx="3786216" cy="323931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229600" cy="61459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r>
              <a:rPr lang="ru-RU" dirty="0" err="1" smtClean="0"/>
              <a:t>Демократія</a:t>
            </a:r>
            <a:r>
              <a:rPr lang="ru-RU" dirty="0" smtClean="0"/>
              <a:t> </a:t>
            </a:r>
            <a:r>
              <a:rPr lang="ru-RU" dirty="0" err="1" smtClean="0"/>
              <a:t>ніде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існувала</a:t>
            </a:r>
            <a:r>
              <a:rPr lang="ru-RU" dirty="0" smtClean="0"/>
              <a:t> без </a:t>
            </a:r>
            <a:r>
              <a:rPr lang="ru-RU" dirty="0" err="1" smtClean="0"/>
              <a:t>держави</a:t>
            </a:r>
            <a:r>
              <a:rPr lang="ru-RU" dirty="0" smtClean="0"/>
              <a:t>. Реально </a:t>
            </a:r>
            <a:r>
              <a:rPr lang="ru-RU" dirty="0" err="1" smtClean="0"/>
              <a:t>демократія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формою (</a:t>
            </a:r>
            <a:r>
              <a:rPr lang="ru-RU" dirty="0" err="1" smtClean="0"/>
              <a:t>різновидом</a:t>
            </a:r>
            <a:r>
              <a:rPr lang="ru-RU" dirty="0" smtClean="0"/>
              <a:t>) </a:t>
            </a:r>
            <a:r>
              <a:rPr lang="ru-RU" dirty="0" err="1" smtClean="0"/>
              <a:t>держави</a:t>
            </a:r>
            <a:r>
              <a:rPr lang="ru-RU" dirty="0" smtClean="0"/>
              <a:t>, яка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, </a:t>
            </a:r>
            <a:r>
              <a:rPr lang="ru-RU" dirty="0" err="1" smtClean="0"/>
              <a:t>щонайменше</a:t>
            </a:r>
            <a:r>
              <a:rPr lang="ru-RU" dirty="0" smtClean="0"/>
              <a:t>, такими </a:t>
            </a:r>
            <a:r>
              <a:rPr lang="ru-RU" dirty="0" err="1" smtClean="0"/>
              <a:t>ознаками</a:t>
            </a:r>
            <a:r>
              <a:rPr lang="ru-RU" dirty="0" smtClean="0"/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</a:rPr>
              <a:t>визнанням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народу </a:t>
            </a:r>
            <a:r>
              <a:rPr lang="ru-RU" dirty="0" err="1" smtClean="0">
                <a:solidFill>
                  <a:srgbClr val="002060"/>
                </a:solidFill>
              </a:rPr>
              <a:t>вищим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джерелом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влади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</a:rPr>
              <a:t>виборністю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основних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</a:rPr>
              <a:t>рівноправністю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громадян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насамперед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рівністю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виборчих</a:t>
            </a:r>
            <a:r>
              <a:rPr lang="ru-RU" dirty="0" smtClean="0">
                <a:solidFill>
                  <a:srgbClr val="002060"/>
                </a:solidFill>
              </a:rPr>
              <a:t> прав; </a:t>
            </a:r>
            <a:endParaRPr lang="ru-RU" dirty="0" smtClean="0">
              <a:solidFill>
                <a:srgbClr val="00206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</a:rPr>
              <a:t>підкоренням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меншості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більшості</a:t>
            </a:r>
            <a:r>
              <a:rPr lang="ru-RU" dirty="0" smtClean="0">
                <a:solidFill>
                  <a:srgbClr val="002060"/>
                </a:solidFill>
              </a:rPr>
              <a:t> (перших </a:t>
            </a:r>
            <a:r>
              <a:rPr lang="ru-RU" dirty="0" err="1" smtClean="0">
                <a:solidFill>
                  <a:srgbClr val="002060"/>
                </a:solidFill>
              </a:rPr>
              <a:t>останнім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 err="1" smtClean="0">
                <a:solidFill>
                  <a:srgbClr val="002060"/>
                </a:solidFill>
              </a:rPr>
              <a:t>прийнятті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рішень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07209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Сучасні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демократичні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держави</a:t>
            </a:r>
            <a:r>
              <a:rPr lang="ru-RU" dirty="0" smtClean="0">
                <a:solidFill>
                  <a:srgbClr val="002060"/>
                </a:solidFill>
              </a:rPr>
              <a:t> (а бути демократичною державою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престижним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err="1" smtClean="0">
                <a:solidFill>
                  <a:srgbClr val="002060"/>
                </a:solidFill>
              </a:rPr>
              <a:t>доповнюються</a:t>
            </a:r>
            <a:r>
              <a:rPr lang="ru-RU" dirty="0" smtClean="0">
                <a:solidFill>
                  <a:srgbClr val="002060"/>
                </a:solidFill>
              </a:rPr>
              <a:t> низкою </a:t>
            </a:r>
            <a:r>
              <a:rPr lang="ru-RU" dirty="0" err="1" smtClean="0">
                <a:solidFill>
                  <a:srgbClr val="002060"/>
                </a:solidFill>
              </a:rPr>
              <a:t>інших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ознак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принципів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Sylfaen" pitchFamily="18" charset="0"/>
              </a:rPr>
              <a:t>(1)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додержання</a:t>
            </a:r>
            <a:r>
              <a:rPr lang="ru-RU" dirty="0" smtClean="0">
                <a:latin typeface="Sylfaen" pitchFamily="18" charset="0"/>
              </a:rPr>
              <a:t> прав </a:t>
            </a:r>
            <a:r>
              <a:rPr lang="ru-RU" dirty="0" err="1" smtClean="0">
                <a:latin typeface="Sylfaen" pitchFamily="18" charset="0"/>
              </a:rPr>
              <a:t>людини</a:t>
            </a:r>
            <a:r>
              <a:rPr lang="ru-RU" dirty="0" smtClean="0">
                <a:latin typeface="Sylfaen" pitchFamily="18" charset="0"/>
              </a:rPr>
              <a:t>, </a:t>
            </a:r>
            <a:r>
              <a:rPr lang="ru-RU" dirty="0" err="1" smtClean="0">
                <a:latin typeface="Sylfaen" pitchFamily="18" charset="0"/>
              </a:rPr>
              <a:t>їх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пріоритет</a:t>
            </a:r>
            <a:r>
              <a:rPr lang="ru-RU" dirty="0" smtClean="0">
                <a:latin typeface="Sylfaen" pitchFamily="18" charset="0"/>
              </a:rPr>
              <a:t> над правами </a:t>
            </a:r>
            <a:r>
              <a:rPr lang="ru-RU" dirty="0" err="1" smtClean="0">
                <a:latin typeface="Sylfaen" pitchFamily="18" charset="0"/>
              </a:rPr>
              <a:t>держави</a:t>
            </a:r>
            <a:r>
              <a:rPr lang="ru-RU" dirty="0" smtClean="0">
                <a:latin typeface="Sylfae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Sylfaen" pitchFamily="18" charset="0"/>
              </a:rPr>
              <a:t>(2) </a:t>
            </a:r>
            <a:r>
              <a:rPr lang="ru-RU" dirty="0" err="1" smtClean="0">
                <a:latin typeface="Sylfaen" pitchFamily="18" charset="0"/>
              </a:rPr>
              <a:t>конституційне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обмеження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влади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більшості</a:t>
            </a:r>
            <a:r>
              <a:rPr lang="ru-RU" dirty="0" smtClean="0">
                <a:latin typeface="Sylfaen" pitchFamily="18" charset="0"/>
              </a:rPr>
              <a:t> над </a:t>
            </a:r>
            <a:r>
              <a:rPr lang="ru-RU" dirty="0" err="1" smtClean="0">
                <a:latin typeface="Sylfaen" pitchFamily="18" charset="0"/>
              </a:rPr>
              <a:t>меншістю</a:t>
            </a:r>
            <a:r>
              <a:rPr lang="ru-RU" dirty="0" smtClean="0">
                <a:latin typeface="Sylfae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Sylfaen" pitchFamily="18" charset="0"/>
              </a:rPr>
              <a:t>(3) </a:t>
            </a:r>
            <a:r>
              <a:rPr lang="ru-RU" dirty="0" err="1" smtClean="0">
                <a:latin typeface="Sylfaen" pitchFamily="18" charset="0"/>
              </a:rPr>
              <a:t>повага</a:t>
            </a:r>
            <a:r>
              <a:rPr lang="ru-RU" dirty="0" smtClean="0">
                <a:latin typeface="Sylfaen" pitchFamily="18" charset="0"/>
              </a:rPr>
              <a:t> до прав </a:t>
            </a:r>
            <a:r>
              <a:rPr lang="ru-RU" dirty="0" err="1" smtClean="0">
                <a:latin typeface="Sylfaen" pitchFamily="18" charset="0"/>
              </a:rPr>
              <a:t>меншості</a:t>
            </a:r>
            <a:r>
              <a:rPr lang="ru-RU" dirty="0" smtClean="0">
                <a:latin typeface="Sylfaen" pitchFamily="18" charset="0"/>
              </a:rPr>
              <a:t> на </a:t>
            </a:r>
            <a:r>
              <a:rPr lang="ru-RU" dirty="0" err="1" smtClean="0">
                <a:latin typeface="Sylfaen" pitchFamily="18" charset="0"/>
              </a:rPr>
              <a:t>власну</a:t>
            </a:r>
            <a:r>
              <a:rPr lang="ru-RU" dirty="0" smtClean="0">
                <a:latin typeface="Sylfaen" pitchFamily="18" charset="0"/>
              </a:rPr>
              <a:t> думку </a:t>
            </a:r>
            <a:r>
              <a:rPr lang="ru-RU" dirty="0" err="1" smtClean="0">
                <a:latin typeface="Sylfaen" pitchFamily="18" charset="0"/>
              </a:rPr>
              <a:t>і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її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вільне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вираження</a:t>
            </a:r>
            <a:r>
              <a:rPr lang="ru-RU" dirty="0" smtClean="0">
                <a:latin typeface="Sylfae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Sylfaen" pitchFamily="18" charset="0"/>
              </a:rPr>
              <a:t>(4) </a:t>
            </a:r>
            <a:r>
              <a:rPr lang="ru-RU" dirty="0" smtClean="0">
                <a:latin typeface="Sylfaen" pitchFamily="18" charset="0"/>
              </a:rPr>
              <a:t>верховенство закону</a:t>
            </a:r>
            <a:r>
              <a:rPr lang="ru-RU" dirty="0" smtClean="0">
                <a:latin typeface="Sylfae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Sylfaen" pitchFamily="18" charset="0"/>
              </a:rPr>
              <a:t>(5) </a:t>
            </a:r>
            <a:r>
              <a:rPr lang="ru-RU" dirty="0" err="1" smtClean="0">
                <a:latin typeface="Sylfaen" pitchFamily="18" charset="0"/>
              </a:rPr>
              <a:t>поділ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влади</a:t>
            </a:r>
            <a:r>
              <a:rPr lang="ru-RU" dirty="0" smtClean="0">
                <a:latin typeface="Sylfaen" pitchFamily="18" charset="0"/>
              </a:rPr>
              <a:t> та </a:t>
            </a:r>
            <a:r>
              <a:rPr lang="ru-RU" dirty="0" err="1" smtClean="0">
                <a:latin typeface="Sylfaen" pitchFamily="18" charset="0"/>
              </a:rPr>
              <a:t>ін</a:t>
            </a:r>
            <a:r>
              <a:rPr lang="ru-RU" dirty="0" smtClean="0">
                <a:latin typeface="Sylfaen" pitchFamily="18" charset="0"/>
              </a:rPr>
              <a:t>.</a:t>
            </a:r>
            <a:endParaRPr lang="ru-RU" dirty="0"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765175"/>
            <a:ext cx="910748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6316"/>
            <a:ext cx="8229600" cy="64316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i="1" dirty="0" err="1" smtClean="0">
                <a:solidFill>
                  <a:schemeClr val="tx2"/>
                </a:solidFill>
              </a:rPr>
              <a:t>Ознаки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err="1" smtClean="0">
                <a:solidFill>
                  <a:schemeClr val="tx2"/>
                </a:solidFill>
              </a:rPr>
              <a:t>демократії</a:t>
            </a:r>
            <a:r>
              <a:rPr lang="ru-RU" sz="3200" b="1" i="1" dirty="0" smtClean="0">
                <a:solidFill>
                  <a:schemeClr val="tx2"/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Демократія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характер: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виражається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делегуванні</a:t>
            </a:r>
            <a:r>
              <a:rPr lang="ru-RU" dirty="0" smtClean="0"/>
              <a:t> народом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повноважень</a:t>
            </a:r>
            <a:r>
              <a:rPr lang="ru-RU" dirty="0" smtClean="0"/>
              <a:t> </a:t>
            </a:r>
            <a:r>
              <a:rPr lang="ru-RU" dirty="0" err="1" smtClean="0"/>
              <a:t>державним</a:t>
            </a:r>
            <a:r>
              <a:rPr lang="ru-RU" dirty="0" smtClean="0"/>
              <a:t> органам. Народ </a:t>
            </a:r>
            <a:r>
              <a:rPr lang="ru-RU" dirty="0" err="1" smtClean="0"/>
              <a:t>бере</a:t>
            </a:r>
            <a:r>
              <a:rPr lang="ru-RU" dirty="0" smtClean="0"/>
              <a:t> участь в </a:t>
            </a:r>
            <a:r>
              <a:rPr lang="ru-RU" dirty="0" err="1" smtClean="0"/>
              <a:t>управлінні</a:t>
            </a:r>
            <a:r>
              <a:rPr lang="ru-RU" dirty="0" smtClean="0"/>
              <a:t> справами в </a:t>
            </a:r>
            <a:r>
              <a:rPr lang="ru-RU" dirty="0" err="1" smtClean="0"/>
              <a:t>суспільстві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r>
              <a:rPr lang="ru-RU" dirty="0" smtClean="0"/>
              <a:t> як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(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), так </a:t>
            </a:r>
            <a:r>
              <a:rPr lang="ru-RU" dirty="0" err="1" smtClean="0"/>
              <a:t>і</a:t>
            </a:r>
            <a:r>
              <a:rPr lang="ru-RU" dirty="0" smtClean="0"/>
              <a:t> через </a:t>
            </a:r>
            <a:r>
              <a:rPr lang="ru-RU" dirty="0" err="1" smtClean="0"/>
              <a:t>представницькі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сам </a:t>
            </a:r>
            <a:r>
              <a:rPr lang="ru-RU" dirty="0" err="1" smtClean="0"/>
              <a:t>належну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делегує</a:t>
            </a:r>
            <a:r>
              <a:rPr lang="ru-RU" dirty="0" smtClean="0"/>
              <a:t> </a:t>
            </a:r>
            <a:r>
              <a:rPr lang="ru-RU" dirty="0" err="1" smtClean="0"/>
              <a:t>державним</a:t>
            </a:r>
            <a:r>
              <a:rPr lang="ru-RU" dirty="0" smtClean="0"/>
              <a:t> органам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повноважень</a:t>
            </a:r>
            <a:r>
              <a:rPr lang="ru-RU" dirty="0" smtClean="0"/>
              <a:t>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забезпечується</a:t>
            </a:r>
            <a:r>
              <a:rPr lang="ru-RU" dirty="0" smtClean="0"/>
              <a:t> </a:t>
            </a:r>
            <a:r>
              <a:rPr lang="ru-RU" dirty="0" err="1" smtClean="0"/>
              <a:t>виборністю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демократичною процедурою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конкурентних</a:t>
            </a:r>
            <a:r>
              <a:rPr lang="ru-RU" dirty="0" smtClean="0"/>
              <a:t>, </a:t>
            </a:r>
            <a:r>
              <a:rPr lang="ru-RU" dirty="0" err="1" smtClean="0"/>
              <a:t>вільних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чесних</a:t>
            </a:r>
            <a:r>
              <a:rPr lang="ru-RU" dirty="0" smtClean="0"/>
              <a:t> </a:t>
            </a:r>
            <a:r>
              <a:rPr lang="ru-RU" dirty="0" err="1" smtClean="0"/>
              <a:t>виборів</a:t>
            </a:r>
            <a:r>
              <a:rPr lang="ru-RU" dirty="0" smtClean="0"/>
              <a:t>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проявляється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спроможності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поведінку</a:t>
            </a:r>
            <a:r>
              <a:rPr lang="ru-RU" dirty="0" smtClean="0"/>
              <a:t> та </a:t>
            </a:r>
            <a:r>
              <a:rPr lang="ru-RU" dirty="0" err="1" smtClean="0"/>
              <a:t>діяльність</a:t>
            </a:r>
            <a:r>
              <a:rPr lang="ru-RU" dirty="0" smtClean="0"/>
              <a:t> людей, </a:t>
            </a:r>
            <a:r>
              <a:rPr lang="ru-RU" dirty="0" err="1" smtClean="0"/>
              <a:t>підкоряти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суспільними</a:t>
            </a:r>
            <a:r>
              <a:rPr lang="ru-RU" dirty="0" smtClean="0"/>
              <a:t> справами.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eycb.coe.int/compasito/ru/chapter_5/pix/democra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47629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428868"/>
            <a:ext cx="6286544" cy="457429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>
                <a:latin typeface="Sylfaen" pitchFamily="18" charset="0"/>
              </a:rPr>
              <a:t>Демократія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передбачає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проголошення</a:t>
            </a:r>
            <a:r>
              <a:rPr lang="ru-RU" dirty="0" smtClean="0">
                <a:latin typeface="Sylfaen" pitchFamily="18" charset="0"/>
              </a:rPr>
              <a:t>, </a:t>
            </a:r>
            <a:r>
              <a:rPr lang="ru-RU" dirty="0" err="1" smtClean="0">
                <a:latin typeface="Sylfaen" pitchFamily="18" charset="0"/>
              </a:rPr>
              <a:t>гарантування</a:t>
            </a:r>
            <a:r>
              <a:rPr lang="ru-RU" dirty="0" smtClean="0">
                <a:latin typeface="Sylfaen" pitchFamily="18" charset="0"/>
              </a:rPr>
              <a:t> та </a:t>
            </a:r>
            <a:r>
              <a:rPr lang="ru-RU" dirty="0" err="1" smtClean="0">
                <a:latin typeface="Sylfaen" pitchFamily="18" charset="0"/>
              </a:rPr>
              <a:t>фактичне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втілення</a:t>
            </a:r>
            <a:r>
              <a:rPr lang="ru-RU" dirty="0" smtClean="0">
                <a:latin typeface="Sylfaen" pitchFamily="18" charset="0"/>
              </a:rPr>
              <a:t> прав </a:t>
            </a:r>
            <a:r>
              <a:rPr lang="ru-RU" dirty="0" err="1" smtClean="0">
                <a:latin typeface="Sylfaen" pitchFamily="18" charset="0"/>
              </a:rPr>
              <a:t>громадян</a:t>
            </a:r>
            <a:r>
              <a:rPr lang="ru-RU" dirty="0" smtClean="0">
                <a:latin typeface="Sylfaen" pitchFamily="18" charset="0"/>
              </a:rPr>
              <a:t> — </a:t>
            </a:r>
            <a:r>
              <a:rPr lang="ru-RU" dirty="0" err="1" smtClean="0">
                <a:latin typeface="Sylfaen" pitchFamily="18" charset="0"/>
              </a:rPr>
              <a:t>економічних</a:t>
            </a:r>
            <a:r>
              <a:rPr lang="ru-RU" dirty="0" smtClean="0">
                <a:latin typeface="Sylfaen" pitchFamily="18" charset="0"/>
              </a:rPr>
              <a:t>, </a:t>
            </a:r>
            <a:r>
              <a:rPr lang="ru-RU" dirty="0" err="1" smtClean="0">
                <a:latin typeface="Sylfaen" pitchFamily="18" charset="0"/>
              </a:rPr>
              <a:t>політичних</a:t>
            </a:r>
            <a:r>
              <a:rPr lang="ru-RU" dirty="0" smtClean="0">
                <a:latin typeface="Sylfaen" pitchFamily="18" charset="0"/>
              </a:rPr>
              <a:t>, </a:t>
            </a:r>
            <a:r>
              <a:rPr lang="ru-RU" dirty="0" err="1" smtClean="0">
                <a:latin typeface="Sylfaen" pitchFamily="18" charset="0"/>
              </a:rPr>
              <a:t>громадянських</a:t>
            </a:r>
            <a:r>
              <a:rPr lang="ru-RU" dirty="0" smtClean="0">
                <a:latin typeface="Sylfaen" pitchFamily="18" charset="0"/>
              </a:rPr>
              <a:t>, </a:t>
            </a:r>
            <a:r>
              <a:rPr lang="ru-RU" dirty="0" err="1" smtClean="0">
                <a:latin typeface="Sylfaen" pitchFamily="18" charset="0"/>
              </a:rPr>
              <a:t>соціальних</a:t>
            </a:r>
            <a:r>
              <a:rPr lang="ru-RU" dirty="0" smtClean="0">
                <a:latin typeface="Sylfaen" pitchFamily="18" charset="0"/>
              </a:rPr>
              <a:t>, </a:t>
            </a:r>
            <a:r>
              <a:rPr lang="ru-RU" dirty="0" err="1" smtClean="0">
                <a:latin typeface="Sylfaen" pitchFamily="18" charset="0"/>
              </a:rPr>
              <a:t>культурних</a:t>
            </a:r>
            <a:r>
              <a:rPr lang="ru-RU" dirty="0" smtClean="0">
                <a:latin typeface="Sylfaen" pitchFamily="18" charset="0"/>
              </a:rPr>
              <a:t>, а так само — </a:t>
            </a:r>
            <a:r>
              <a:rPr lang="ru-RU" dirty="0" err="1" smtClean="0">
                <a:latin typeface="Sylfaen" pitchFamily="18" charset="0"/>
              </a:rPr>
              <a:t>й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їх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обов'язків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відповідно</a:t>
            </a:r>
            <a:r>
              <a:rPr lang="ru-RU" dirty="0" smtClean="0">
                <a:latin typeface="Sylfaen" pitchFamily="18" charset="0"/>
              </a:rPr>
              <a:t> до </a:t>
            </a:r>
            <a:r>
              <a:rPr lang="ru-RU" dirty="0" err="1" smtClean="0">
                <a:latin typeface="Sylfaen" pitchFamily="18" charset="0"/>
              </a:rPr>
              <a:t>міжнародних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стандартів</a:t>
            </a:r>
            <a:r>
              <a:rPr lang="ru-RU" dirty="0" smtClean="0">
                <a:latin typeface="Sylfaen" pitchFamily="18" charset="0"/>
              </a:rPr>
              <a:t>, </a:t>
            </a:r>
            <a:r>
              <a:rPr lang="ru-RU" dirty="0" err="1" smtClean="0">
                <a:latin typeface="Sylfaen" pitchFamily="18" charset="0"/>
              </a:rPr>
              <a:t>закріплених</a:t>
            </a:r>
            <a:r>
              <a:rPr lang="ru-RU" dirty="0" smtClean="0">
                <a:latin typeface="Sylfaen" pitchFamily="18" charset="0"/>
              </a:rPr>
              <a:t> у </a:t>
            </a:r>
            <a:r>
              <a:rPr lang="ru-RU" dirty="0" err="1" smtClean="0">
                <a:latin typeface="Sylfaen" pitchFamily="18" charset="0"/>
              </a:rPr>
              <a:t>Хартії</a:t>
            </a:r>
            <a:r>
              <a:rPr lang="ru-RU" dirty="0" smtClean="0">
                <a:latin typeface="Sylfaen" pitchFamily="18" charset="0"/>
              </a:rPr>
              <a:t> прав </a:t>
            </a:r>
            <a:r>
              <a:rPr lang="ru-RU" dirty="0" err="1" smtClean="0">
                <a:latin typeface="Sylfaen" pitchFamily="18" charset="0"/>
              </a:rPr>
              <a:t>людини</a:t>
            </a:r>
            <a:r>
              <a:rPr lang="ru-RU" dirty="0" smtClean="0">
                <a:latin typeface="Sylfaen" pitchFamily="18" charset="0"/>
              </a:rPr>
              <a:t> (</a:t>
            </a:r>
            <a:r>
              <a:rPr lang="ru-RU" dirty="0" err="1" smtClean="0">
                <a:latin typeface="Sylfaen" pitchFamily="18" charset="0"/>
              </a:rPr>
              <a:t>Загальна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декларація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прав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людини</a:t>
            </a:r>
            <a:r>
              <a:rPr lang="ru-RU" dirty="0" smtClean="0">
                <a:latin typeface="Sylfaen" pitchFamily="18" charset="0"/>
              </a:rPr>
              <a:t> 1948р., </a:t>
            </a:r>
            <a:r>
              <a:rPr lang="ru-RU" dirty="0" err="1" smtClean="0">
                <a:latin typeface="Sylfaen" pitchFamily="18" charset="0"/>
              </a:rPr>
              <a:t>Міжнародний</a:t>
            </a:r>
            <a:r>
              <a:rPr lang="ru-RU" dirty="0" smtClean="0">
                <a:latin typeface="Sylfaen" pitchFamily="18" charset="0"/>
              </a:rPr>
              <a:t> пакт про </a:t>
            </a:r>
            <a:r>
              <a:rPr lang="ru-RU" dirty="0" err="1" smtClean="0">
                <a:latin typeface="Sylfaen" pitchFamily="18" charset="0"/>
              </a:rPr>
              <a:t>громадянські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і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політичні</a:t>
            </a:r>
            <a:r>
              <a:rPr lang="ru-RU" dirty="0" smtClean="0">
                <a:latin typeface="Sylfaen" pitchFamily="18" charset="0"/>
              </a:rPr>
              <a:t> права 1966 </a:t>
            </a:r>
            <a:r>
              <a:rPr lang="ru-RU" dirty="0" err="1" smtClean="0">
                <a:latin typeface="Sylfaen" pitchFamily="18" charset="0"/>
              </a:rPr>
              <a:t>p</a:t>
            </a:r>
            <a:r>
              <a:rPr lang="ru-RU" dirty="0" smtClean="0">
                <a:latin typeface="Sylfaen" pitchFamily="18" charset="0"/>
              </a:rPr>
              <a:t>. </a:t>
            </a:r>
            <a:r>
              <a:rPr lang="ru-RU" dirty="0" err="1" smtClean="0">
                <a:latin typeface="Sylfaen" pitchFamily="18" charset="0"/>
              </a:rPr>
              <a:t>і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Міжнародний</a:t>
            </a:r>
            <a:r>
              <a:rPr lang="ru-RU" dirty="0" smtClean="0">
                <a:latin typeface="Sylfaen" pitchFamily="18" charset="0"/>
              </a:rPr>
              <a:t> пакт про </a:t>
            </a:r>
            <a:r>
              <a:rPr lang="ru-RU" dirty="0" err="1" smtClean="0">
                <a:latin typeface="Sylfaen" pitchFamily="18" charset="0"/>
              </a:rPr>
              <a:t>економічні</a:t>
            </a:r>
            <a:r>
              <a:rPr lang="ru-RU" dirty="0" smtClean="0">
                <a:latin typeface="Sylfaen" pitchFamily="18" charset="0"/>
              </a:rPr>
              <a:t>, </a:t>
            </a:r>
            <a:r>
              <a:rPr lang="ru-RU" dirty="0" err="1" smtClean="0">
                <a:latin typeface="Sylfaen" pitchFamily="18" charset="0"/>
              </a:rPr>
              <a:t>соціальні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і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культурні</a:t>
            </a:r>
            <a:r>
              <a:rPr lang="ru-RU" dirty="0" smtClean="0">
                <a:latin typeface="Sylfaen" pitchFamily="18" charset="0"/>
              </a:rPr>
              <a:t> права 1966 </a:t>
            </a:r>
            <a:r>
              <a:rPr lang="ru-RU" dirty="0" err="1" smtClean="0">
                <a:latin typeface="Sylfaen" pitchFamily="18" charset="0"/>
              </a:rPr>
              <a:t>p</a:t>
            </a:r>
            <a:r>
              <a:rPr lang="ru-RU" dirty="0" smtClean="0">
                <a:latin typeface="Sylfaen" pitchFamily="18" charset="0"/>
              </a:rPr>
              <a:t>., </a:t>
            </a:r>
            <a:r>
              <a:rPr lang="ru-RU" dirty="0" err="1" smtClean="0">
                <a:latin typeface="Sylfaen" pitchFamily="18" charset="0"/>
              </a:rPr>
              <a:t>які</a:t>
            </a:r>
            <a:r>
              <a:rPr lang="ru-RU" dirty="0" smtClean="0">
                <a:latin typeface="Sylfaen" pitchFamily="18" charset="0"/>
              </a:rPr>
              <a:t> набрали </a:t>
            </a:r>
            <a:r>
              <a:rPr lang="ru-RU" dirty="0" err="1" smtClean="0">
                <a:latin typeface="Sylfaen" pitchFamily="18" charset="0"/>
              </a:rPr>
              <a:t>сили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від</a:t>
            </a:r>
            <a:r>
              <a:rPr lang="ru-RU" dirty="0" smtClean="0">
                <a:latin typeface="Sylfaen" pitchFamily="18" charset="0"/>
              </a:rPr>
              <a:t> 23 </a:t>
            </a:r>
            <a:r>
              <a:rPr lang="ru-RU" dirty="0" err="1" smtClean="0">
                <a:latin typeface="Sylfaen" pitchFamily="18" charset="0"/>
              </a:rPr>
              <a:t>березня</a:t>
            </a:r>
            <a:r>
              <a:rPr lang="ru-RU" dirty="0" smtClean="0">
                <a:latin typeface="Sylfaen" pitchFamily="18" charset="0"/>
              </a:rPr>
              <a:t> 1976 р., та </a:t>
            </a:r>
            <a:r>
              <a:rPr lang="ru-RU" dirty="0" err="1" smtClean="0">
                <a:latin typeface="Sylfaen" pitchFamily="18" charset="0"/>
              </a:rPr>
              <a:t>ін</a:t>
            </a:r>
            <a:r>
              <a:rPr lang="ru-RU" dirty="0" smtClean="0">
                <a:latin typeface="Sylfaen" pitchFamily="18" charset="0"/>
              </a:rPr>
              <a:t>.). Законом </a:t>
            </a:r>
            <a:r>
              <a:rPr lang="ru-RU" dirty="0" err="1" smtClean="0">
                <a:latin typeface="Sylfaen" pitchFamily="18" charset="0"/>
              </a:rPr>
              <a:t>України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від</a:t>
            </a:r>
            <a:r>
              <a:rPr lang="ru-RU" dirty="0" smtClean="0">
                <a:latin typeface="Sylfaen" pitchFamily="18" charset="0"/>
              </a:rPr>
              <a:t> 10 </a:t>
            </a:r>
            <a:r>
              <a:rPr lang="ru-RU" dirty="0" err="1" smtClean="0">
                <a:latin typeface="Sylfaen" pitchFamily="18" charset="0"/>
              </a:rPr>
              <a:t>грудня</a:t>
            </a:r>
            <a:r>
              <a:rPr lang="ru-RU" dirty="0" smtClean="0">
                <a:latin typeface="Sylfaen" pitchFamily="18" charset="0"/>
              </a:rPr>
              <a:t> 1991 р. «Про </a:t>
            </a:r>
            <a:r>
              <a:rPr lang="ru-RU" dirty="0" err="1" smtClean="0">
                <a:latin typeface="Sylfaen" pitchFamily="18" charset="0"/>
              </a:rPr>
              <a:t>дію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міжнародних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договорів</a:t>
            </a:r>
            <a:r>
              <a:rPr lang="ru-RU" dirty="0" smtClean="0">
                <a:latin typeface="Sylfaen" pitchFamily="18" charset="0"/>
              </a:rPr>
              <a:t> на </a:t>
            </a:r>
            <a:r>
              <a:rPr lang="ru-RU" dirty="0" err="1" smtClean="0">
                <a:latin typeface="Sylfaen" pitchFamily="18" charset="0"/>
              </a:rPr>
              <a:t>території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України</a:t>
            </a:r>
            <a:r>
              <a:rPr lang="ru-RU" dirty="0" smtClean="0">
                <a:latin typeface="Sylfaen" pitchFamily="18" charset="0"/>
              </a:rPr>
              <a:t>» </a:t>
            </a:r>
            <a:r>
              <a:rPr lang="ru-RU" dirty="0" err="1" smtClean="0">
                <a:latin typeface="Sylfaen" pitchFamily="18" charset="0"/>
              </a:rPr>
              <a:t>встановлено</a:t>
            </a:r>
            <a:r>
              <a:rPr lang="ru-RU" dirty="0" smtClean="0">
                <a:latin typeface="Sylfaen" pitchFamily="18" charset="0"/>
              </a:rPr>
              <a:t> порядок </a:t>
            </a:r>
            <a:r>
              <a:rPr lang="ru-RU" dirty="0" err="1" smtClean="0">
                <a:latin typeface="Sylfaen" pitchFamily="18" charset="0"/>
              </a:rPr>
              <a:t>застосування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міжнародних</a:t>
            </a:r>
            <a:r>
              <a:rPr lang="ru-RU" dirty="0" smtClean="0">
                <a:latin typeface="Sylfaen" pitchFamily="18" charset="0"/>
              </a:rPr>
              <a:t> норм про права </a:t>
            </a:r>
            <a:r>
              <a:rPr lang="ru-RU" dirty="0" err="1" smtClean="0">
                <a:latin typeface="Sylfaen" pitchFamily="18" charset="0"/>
              </a:rPr>
              <a:t>людини</a:t>
            </a:r>
            <a:r>
              <a:rPr lang="ru-RU" dirty="0" smtClean="0">
                <a:latin typeface="Sylfae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</TotalTime>
  <Words>1145</Words>
  <Application>Microsoft Office PowerPoint</Application>
  <PresentationFormat>Экран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ДЕМОКРАТІЯ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Дякую за увагу! Гуцул Настя 11–В клас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ДЕМОКРАТІЯ </dc:title>
  <dc:creator>FuckYouBill</dc:creator>
  <cp:lastModifiedBy>FuckYouBill</cp:lastModifiedBy>
  <cp:revision>5</cp:revision>
  <dcterms:created xsi:type="dcterms:W3CDTF">2014-03-04T19:37:22Z</dcterms:created>
  <dcterms:modified xsi:type="dcterms:W3CDTF">2014-03-04T20:26:04Z</dcterms:modified>
</cp:coreProperties>
</file>