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F997CC-9122-476E-BFA7-07DD76A09ECD}" type="datetimeFigureOut">
              <a:rPr lang="ru-RU" smtClean="0"/>
              <a:t>18.01.2014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FE6E13-9352-4268-AA8B-A7BC66DE5A31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835696" y="692696"/>
            <a:ext cx="5292080" cy="1296144"/>
          </a:xfrm>
        </p:spPr>
        <p:txBody>
          <a:bodyPr/>
          <a:lstStyle/>
          <a:p>
            <a:r>
              <a:rPr lang="uk-UA" dirty="0" smtClean="0"/>
              <a:t>Ниткова графіка.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29222" y="5661248"/>
            <a:ext cx="5114778" cy="980728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Бабенко Єлизавета           8-А</a:t>
            </a:r>
            <a:endParaRPr lang="ru-RU" dirty="0"/>
          </a:p>
        </p:txBody>
      </p:sp>
      <p:pic>
        <p:nvPicPr>
          <p:cNvPr id="50178" name="Picture 2" descr="http://s008.radikal.ru/i304/1106/a8/b5345aaceea1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76872"/>
            <a:ext cx="3995936" cy="4021068"/>
          </a:xfrm>
          <a:prstGeom prst="rect">
            <a:avLst/>
          </a:prstGeom>
          <a:noFill/>
        </p:spPr>
      </p:pic>
      <p:pic>
        <p:nvPicPr>
          <p:cNvPr id="50180" name="Picture 4" descr="http://img-fotki.yandex.ru/get/3613/art-and-children.0/0_18299_9ee3e1c8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348880"/>
            <a:ext cx="3384376" cy="318131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039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dirty="0" smtClean="0"/>
              <a:t>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Ниткова графіка  - графічна техніка отримання зображення на картоні чи іншому твердому матеріалі. Ниткову графіку також інколи називають ізографіка або вишивка на картоні.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Як основу використовують оксамит  або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цупкий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папір. Нитки можуть бути звичайні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швейні, шерстяні або шовкові.</a:t>
            </a:r>
            <a:endParaRPr lang="ru-RU" dirty="0"/>
          </a:p>
        </p:txBody>
      </p:sp>
      <p:pic>
        <p:nvPicPr>
          <p:cNvPr id="51202" name="Picture 2" descr="http://i027.radikal.ru/1106/4b/d35fbc1b359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958" y="3284984"/>
            <a:ext cx="3405978" cy="3168352"/>
          </a:xfrm>
          <a:prstGeom prst="rect">
            <a:avLst/>
          </a:prstGeom>
          <a:noFill/>
        </p:spPr>
      </p:pic>
      <p:pic>
        <p:nvPicPr>
          <p:cNvPr id="51204" name="Picture 4" descr="http://s52.radikal.ru/i136/1305/38/30ad68046e3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284984"/>
            <a:ext cx="4514902" cy="31683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472608" cy="864096"/>
          </a:xfrm>
        </p:spPr>
        <p:txBody>
          <a:bodyPr/>
          <a:lstStyle/>
          <a:p>
            <a:r>
              <a:rPr lang="uk-UA" dirty="0" smtClean="0"/>
              <a:t>Історія виникнення.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2292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Ниткова графіка, як вид декоративно – прикладного мистецтва, уперше 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‘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явилася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в Англії  в </a:t>
            </a:r>
            <a:r>
              <a:rPr lang="en-US" dirty="0" smtClean="0"/>
              <a:t> 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XVII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 ст. Англійські ткачі придумали особливий спосіб переплетення ниток. Вони забивали в дощечки цвяхи й у певній послідовності натягали на них нитки. У результаті виходили ажурні мереживні вироби, які використовувалися для прикраси житла.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4516" name="Picture 4" descr="http://stranamasterov.ru/img/i0910/Zakladka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09120"/>
            <a:ext cx="7625162" cy="18183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112568" cy="936104"/>
          </a:xfrm>
        </p:spPr>
        <p:txBody>
          <a:bodyPr/>
          <a:lstStyle/>
          <a:p>
            <a:r>
              <a:rPr lang="uk-UA" dirty="0" smtClean="0"/>
              <a:t>Техніка виконання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54461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Заповнення кута: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накреслити на виворітній стороні картону будь-який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кут розділити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кожну сторону кута на 12 рівних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частин пронумерувати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отримані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точки,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починаючи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від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вершини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Вершину кута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позначити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точкою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«О».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Зробити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голкою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або шилом проколи 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всіх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точках,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крім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вершини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(«О») втягати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нитку 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голку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заповнити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кут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пропонованою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схемою.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5538" name="Picture 2" descr="http://www.hnh.ru/file/0001/59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509120"/>
            <a:ext cx="6912768" cy="198120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Заповнення кола: </a:t>
            </a:r>
            <a:r>
              <a:rPr lang="ru-RU" dirty="0" smtClean="0">
                <a:solidFill>
                  <a:srgbClr val="0070C0"/>
                </a:solidFill>
              </a:rPr>
              <a:t>накреслити коло </a:t>
            </a:r>
            <a:r>
              <a:rPr lang="ru-RU" dirty="0" smtClean="0">
                <a:solidFill>
                  <a:srgbClr val="0070C0"/>
                </a:solidFill>
              </a:rPr>
              <a:t>радіусом</a:t>
            </a:r>
            <a:r>
              <a:rPr lang="ru-RU" dirty="0" smtClean="0">
                <a:solidFill>
                  <a:srgbClr val="0070C0"/>
                </a:solidFill>
              </a:rPr>
              <a:t> 50 мм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розділити коло на 12 рівних частин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зробити</a:t>
            </a:r>
            <a:r>
              <a:rPr lang="ru-RU" dirty="0" smtClean="0">
                <a:solidFill>
                  <a:srgbClr val="0070C0"/>
                </a:solidFill>
              </a:rPr>
              <a:t> проколи в </a:t>
            </a:r>
            <a:r>
              <a:rPr lang="ru-RU" dirty="0" smtClean="0">
                <a:solidFill>
                  <a:srgbClr val="0070C0"/>
                </a:solidFill>
              </a:rPr>
              <a:t>усіх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отриманих</a:t>
            </a:r>
            <a:r>
              <a:rPr lang="ru-RU" dirty="0" smtClean="0">
                <a:solidFill>
                  <a:srgbClr val="0070C0"/>
                </a:solidFill>
              </a:rPr>
              <a:t> точках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втягати </a:t>
            </a:r>
            <a:r>
              <a:rPr lang="ru-RU" dirty="0" smtClean="0">
                <a:solidFill>
                  <a:srgbClr val="0070C0"/>
                </a:solidFill>
              </a:rPr>
              <a:t>нитку </a:t>
            </a:r>
            <a:r>
              <a:rPr lang="ru-RU" dirty="0" smtClean="0">
                <a:solidFill>
                  <a:srgbClr val="0070C0"/>
                </a:solidFill>
              </a:rPr>
              <a:t>в </a:t>
            </a:r>
            <a:r>
              <a:rPr lang="ru-RU" dirty="0" smtClean="0">
                <a:solidFill>
                  <a:srgbClr val="0070C0"/>
                </a:solidFill>
              </a:rPr>
              <a:t>голку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заповнити</a:t>
            </a:r>
            <a:r>
              <a:rPr lang="ru-RU" dirty="0" smtClean="0">
                <a:solidFill>
                  <a:srgbClr val="0070C0"/>
                </a:solidFill>
              </a:rPr>
              <a:t> коло за схемою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6562" name="Picture 2" descr="http://www.hnh.ru/file/0001/59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2936"/>
            <a:ext cx="5715000" cy="222885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4752528" cy="1143000"/>
          </a:xfrm>
        </p:spPr>
        <p:txBody>
          <a:bodyPr/>
          <a:lstStyle/>
          <a:p>
            <a:r>
              <a:rPr lang="uk-UA" dirty="0" smtClean="0"/>
              <a:t>Фон для ізонитки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70C0"/>
                </a:solidFill>
              </a:rPr>
              <a:t>Дошку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використовувану</a:t>
            </a:r>
            <a:r>
              <a:rPr lang="ru-RU" dirty="0" smtClean="0">
                <a:solidFill>
                  <a:srgbClr val="0070C0"/>
                </a:solidFill>
              </a:rPr>
              <a:t> в </a:t>
            </a:r>
            <a:r>
              <a:rPr lang="ru-RU" dirty="0" smtClean="0">
                <a:solidFill>
                  <a:srgbClr val="0070C0"/>
                </a:solidFill>
              </a:rPr>
              <a:t>оригінальній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техніці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ниткового</a:t>
            </a:r>
            <a:r>
              <a:rPr lang="ru-RU" dirty="0" smtClean="0">
                <a:solidFill>
                  <a:srgbClr val="0070C0"/>
                </a:solidFill>
              </a:rPr>
              <a:t> дизайну, </a:t>
            </a:r>
            <a:r>
              <a:rPr lang="ru-RU" dirty="0" smtClean="0">
                <a:solidFill>
                  <a:srgbClr val="0070C0"/>
                </a:solidFill>
              </a:rPr>
              <a:t>замінюють</a:t>
            </a:r>
            <a:r>
              <a:rPr lang="ru-RU" dirty="0" smtClean="0">
                <a:solidFill>
                  <a:srgbClr val="0070C0"/>
                </a:solidFill>
              </a:rPr>
              <a:t> на картон - </a:t>
            </a:r>
            <a:r>
              <a:rPr lang="ru-RU" dirty="0" smtClean="0">
                <a:solidFill>
                  <a:srgbClr val="0070C0"/>
                </a:solidFill>
              </a:rPr>
              <a:t>кольоровий</a:t>
            </a:r>
            <a:r>
              <a:rPr lang="ru-RU" dirty="0" smtClean="0">
                <a:solidFill>
                  <a:srgbClr val="0070C0"/>
                </a:solidFill>
              </a:rPr>
              <a:t> або </a:t>
            </a:r>
            <a:r>
              <a:rPr lang="ru-RU" dirty="0" smtClean="0">
                <a:solidFill>
                  <a:srgbClr val="0070C0"/>
                </a:solidFill>
              </a:rPr>
              <a:t>білий</a:t>
            </a:r>
            <a:r>
              <a:rPr lang="ru-RU" dirty="0" smtClean="0">
                <a:solidFill>
                  <a:srgbClr val="0070C0"/>
                </a:solidFill>
              </a:rPr>
              <a:t>. Можна </a:t>
            </a:r>
            <a:r>
              <a:rPr lang="ru-RU" dirty="0" smtClean="0">
                <a:solidFill>
                  <a:srgbClr val="0070C0"/>
                </a:solidFill>
              </a:rPr>
              <a:t>вишивати</a:t>
            </a:r>
            <a:r>
              <a:rPr lang="ru-RU" dirty="0" smtClean="0">
                <a:solidFill>
                  <a:srgbClr val="0070C0"/>
                </a:solidFill>
              </a:rPr>
              <a:t> по </a:t>
            </a:r>
            <a:r>
              <a:rPr lang="ru-RU" dirty="0" smtClean="0">
                <a:solidFill>
                  <a:srgbClr val="0070C0"/>
                </a:solidFill>
              </a:rPr>
              <a:t>шкірі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Складніше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вишивати</a:t>
            </a:r>
            <a:r>
              <a:rPr lang="ru-RU" dirty="0" smtClean="0">
                <a:solidFill>
                  <a:srgbClr val="0070C0"/>
                </a:solidFill>
              </a:rPr>
              <a:t> по </a:t>
            </a:r>
            <a:r>
              <a:rPr lang="ru-RU" dirty="0" smtClean="0">
                <a:solidFill>
                  <a:srgbClr val="0070C0"/>
                </a:solidFill>
              </a:rPr>
              <a:t>оксамитовому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папері</a:t>
            </a:r>
            <a:r>
              <a:rPr lang="ru-RU" dirty="0" smtClean="0">
                <a:solidFill>
                  <a:srgbClr val="0070C0"/>
                </a:solidFill>
              </a:rPr>
              <a:t>. Так як папір на </a:t>
            </a:r>
            <a:r>
              <a:rPr lang="ru-RU" dirty="0" smtClean="0">
                <a:solidFill>
                  <a:srgbClr val="0070C0"/>
                </a:solidFill>
              </a:rPr>
              <a:t>відміну</a:t>
            </a:r>
            <a:r>
              <a:rPr lang="ru-RU" dirty="0" smtClean="0">
                <a:solidFill>
                  <a:srgbClr val="0070C0"/>
                </a:solidFill>
              </a:rPr>
              <a:t> від </a:t>
            </a:r>
            <a:r>
              <a:rPr lang="ru-RU" dirty="0" smtClean="0">
                <a:solidFill>
                  <a:srgbClr val="0070C0"/>
                </a:solidFill>
              </a:rPr>
              <a:t>тканини</a:t>
            </a:r>
            <a:r>
              <a:rPr lang="ru-RU" dirty="0" smtClean="0">
                <a:solidFill>
                  <a:srgbClr val="0070C0"/>
                </a:solidFill>
              </a:rPr>
              <a:t> не </a:t>
            </a:r>
            <a:r>
              <a:rPr lang="ru-RU" dirty="0" smtClean="0">
                <a:solidFill>
                  <a:srgbClr val="0070C0"/>
                </a:solidFill>
              </a:rPr>
              <a:t>володіє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пластичністю</a:t>
            </a:r>
            <a:r>
              <a:rPr lang="ru-RU" dirty="0" smtClean="0">
                <a:solidFill>
                  <a:srgbClr val="0070C0"/>
                </a:solidFill>
              </a:rPr>
              <a:t> і при сильному натягу нитки або </a:t>
            </a:r>
            <a:r>
              <a:rPr lang="ru-RU" dirty="0" smtClean="0">
                <a:solidFill>
                  <a:srgbClr val="0070C0"/>
                </a:solidFill>
              </a:rPr>
              <a:t>ривку</a:t>
            </a:r>
            <a:r>
              <a:rPr lang="ru-RU" dirty="0" smtClean="0">
                <a:solidFill>
                  <a:srgbClr val="0070C0"/>
                </a:solidFill>
              </a:rPr>
              <a:t> може </a:t>
            </a:r>
            <a:r>
              <a:rPr lang="ru-RU" dirty="0" smtClean="0">
                <a:solidFill>
                  <a:srgbClr val="0070C0"/>
                </a:solidFill>
              </a:rPr>
              <a:t>порватися</a:t>
            </a:r>
            <a:r>
              <a:rPr lang="ru-RU" dirty="0" smtClean="0">
                <a:solidFill>
                  <a:srgbClr val="0070C0"/>
                </a:solidFill>
              </a:rPr>
              <a:t>, необхідно </a:t>
            </a:r>
            <a:r>
              <a:rPr lang="ru-RU" dirty="0" smtClean="0">
                <a:solidFill>
                  <a:srgbClr val="0070C0"/>
                </a:solidFill>
              </a:rPr>
              <a:t>контролювати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свої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зусилля</a:t>
            </a:r>
            <a:r>
              <a:rPr lang="ru-RU" dirty="0" smtClean="0">
                <a:solidFill>
                  <a:srgbClr val="0070C0"/>
                </a:solidFill>
              </a:rPr>
              <a:t> при </a:t>
            </a:r>
            <a:r>
              <a:rPr lang="ru-RU" dirty="0" smtClean="0">
                <a:solidFill>
                  <a:srgbClr val="0070C0"/>
                </a:solidFill>
              </a:rPr>
              <a:t>вишиванні</a:t>
            </a:r>
            <a:r>
              <a:rPr lang="ru-RU" dirty="0" smtClean="0">
                <a:solidFill>
                  <a:srgbClr val="0070C0"/>
                </a:solidFill>
              </a:rPr>
              <a:t> і </a:t>
            </a:r>
            <a:r>
              <a:rPr lang="ru-RU" dirty="0" smtClean="0">
                <a:solidFill>
                  <a:srgbClr val="0070C0"/>
                </a:solidFill>
              </a:rPr>
              <a:t>стежити</a:t>
            </a:r>
            <a:r>
              <a:rPr lang="ru-RU" dirty="0" smtClean="0">
                <a:solidFill>
                  <a:srgbClr val="0070C0"/>
                </a:solidFill>
              </a:rPr>
              <a:t> за </a:t>
            </a:r>
            <a:r>
              <a:rPr lang="ru-RU" dirty="0" smtClean="0">
                <a:solidFill>
                  <a:srgbClr val="0070C0"/>
                </a:solidFill>
              </a:rPr>
              <a:t>відповідністю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товщини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голки</a:t>
            </a:r>
            <a:r>
              <a:rPr lang="ru-RU" dirty="0" smtClean="0">
                <a:solidFill>
                  <a:srgbClr val="0070C0"/>
                </a:solidFill>
              </a:rPr>
              <a:t>, нитки, </a:t>
            </a:r>
            <a:r>
              <a:rPr lang="ru-RU" dirty="0" smtClean="0">
                <a:solidFill>
                  <a:srgbClr val="0070C0"/>
                </a:solidFill>
              </a:rPr>
              <a:t>відстанню</a:t>
            </a:r>
            <a:r>
              <a:rPr lang="ru-RU" dirty="0" smtClean="0">
                <a:solidFill>
                  <a:srgbClr val="0070C0"/>
                </a:solidFill>
              </a:rPr>
              <a:t> між </a:t>
            </a:r>
            <a:r>
              <a:rPr lang="ru-RU" dirty="0" smtClean="0">
                <a:solidFill>
                  <a:srgbClr val="0070C0"/>
                </a:solidFill>
              </a:rPr>
              <a:t>найближчими</a:t>
            </a:r>
            <a:r>
              <a:rPr lang="ru-RU" dirty="0" smtClean="0">
                <a:solidFill>
                  <a:srgbClr val="0070C0"/>
                </a:solidFill>
              </a:rPr>
              <a:t> проколами і </a:t>
            </a:r>
            <a:r>
              <a:rPr lang="ru-RU" dirty="0" smtClean="0">
                <a:solidFill>
                  <a:srgbClr val="0070C0"/>
                </a:solidFill>
              </a:rPr>
              <a:t>властивостями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паперу</a:t>
            </a:r>
            <a:r>
              <a:rPr lang="ru-RU" dirty="0" smtClean="0">
                <a:solidFill>
                  <a:srgbClr val="0070C0"/>
                </a:solidFill>
              </a:rPr>
              <a:t>. Колір </a:t>
            </a:r>
            <a:r>
              <a:rPr lang="ru-RU" dirty="0" smtClean="0">
                <a:solidFill>
                  <a:srgbClr val="0070C0"/>
                </a:solidFill>
              </a:rPr>
              <a:t>фону </a:t>
            </a:r>
            <a:r>
              <a:rPr lang="ru-RU" dirty="0" smtClean="0">
                <a:solidFill>
                  <a:srgbClr val="0070C0"/>
                </a:solidFill>
              </a:rPr>
              <a:t>підбирається</a:t>
            </a:r>
            <a:r>
              <a:rPr lang="ru-RU" dirty="0" smtClean="0">
                <a:solidFill>
                  <a:srgbClr val="0070C0"/>
                </a:solidFill>
              </a:rPr>
              <a:t> в </a:t>
            </a:r>
            <a:r>
              <a:rPr lang="ru-RU" dirty="0" smtClean="0">
                <a:solidFill>
                  <a:srgbClr val="0070C0"/>
                </a:solidFill>
              </a:rPr>
              <a:t>залежності</a:t>
            </a:r>
            <a:r>
              <a:rPr lang="ru-RU" dirty="0" smtClean="0">
                <a:solidFill>
                  <a:srgbClr val="0070C0"/>
                </a:solidFill>
              </a:rPr>
              <a:t> від </a:t>
            </a:r>
            <a:r>
              <a:rPr lang="ru-RU" dirty="0" smtClean="0">
                <a:solidFill>
                  <a:srgbClr val="0070C0"/>
                </a:solidFill>
              </a:rPr>
              <a:t>задуму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картини</a:t>
            </a:r>
            <a:r>
              <a:rPr lang="ru-RU" dirty="0" smtClean="0">
                <a:solidFill>
                  <a:srgbClr val="0070C0"/>
                </a:solidFill>
              </a:rPr>
              <a:t>. Проколи на </a:t>
            </a:r>
            <a:r>
              <a:rPr lang="ru-RU" dirty="0" smtClean="0">
                <a:solidFill>
                  <a:srgbClr val="0070C0"/>
                </a:solidFill>
              </a:rPr>
              <a:t>картоні</a:t>
            </a:r>
            <a:r>
              <a:rPr lang="ru-RU" dirty="0" smtClean="0">
                <a:solidFill>
                  <a:srgbClr val="0070C0"/>
                </a:solidFill>
              </a:rPr>
              <a:t> треба робити </a:t>
            </a:r>
            <a:r>
              <a:rPr lang="ru-RU" dirty="0" smtClean="0">
                <a:solidFill>
                  <a:srgbClr val="0070C0"/>
                </a:solidFill>
              </a:rPr>
              <a:t>дуже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акуратно</a:t>
            </a:r>
            <a:r>
              <a:rPr lang="ru-RU" dirty="0" smtClean="0">
                <a:solidFill>
                  <a:srgbClr val="0070C0"/>
                </a:solidFill>
              </a:rPr>
              <a:t>, щоб не </a:t>
            </a:r>
            <a:r>
              <a:rPr lang="ru-RU" dirty="0" smtClean="0">
                <a:solidFill>
                  <a:srgbClr val="0070C0"/>
                </a:solidFill>
              </a:rPr>
              <a:t>зіпсувати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зовнішній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вигляд</a:t>
            </a:r>
            <a:r>
              <a:rPr lang="ru-RU" dirty="0" smtClean="0">
                <a:solidFill>
                  <a:srgbClr val="0070C0"/>
                </a:solidFill>
              </a:rPr>
              <a:t>, і </a:t>
            </a:r>
            <a:r>
              <a:rPr lang="ru-RU" dirty="0" smtClean="0">
                <a:solidFill>
                  <a:srgbClr val="0070C0"/>
                </a:solidFill>
              </a:rPr>
              <a:t>краще</a:t>
            </a:r>
            <a:r>
              <a:rPr lang="ru-RU" dirty="0" smtClean="0">
                <a:solidFill>
                  <a:srgbClr val="0070C0"/>
                </a:solidFill>
              </a:rPr>
              <a:t> з </a:t>
            </a:r>
            <a:r>
              <a:rPr lang="ru-RU" dirty="0" smtClean="0">
                <a:solidFill>
                  <a:srgbClr val="0070C0"/>
                </a:solidFill>
              </a:rPr>
              <a:t>лицьового</a:t>
            </a:r>
            <a:r>
              <a:rPr lang="ru-RU" dirty="0" smtClean="0">
                <a:solidFill>
                  <a:srgbClr val="0070C0"/>
                </a:solidFill>
              </a:rPr>
              <a:t> боку через шаблон. </a:t>
            </a:r>
            <a:r>
              <a:rPr lang="ru-RU" dirty="0" smtClean="0">
                <a:solidFill>
                  <a:srgbClr val="0070C0"/>
                </a:solidFill>
              </a:rPr>
              <a:t>Якщо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розрахунок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малюнка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йде</a:t>
            </a:r>
            <a:r>
              <a:rPr lang="ru-RU" dirty="0" smtClean="0">
                <a:solidFill>
                  <a:srgbClr val="0070C0"/>
                </a:solidFill>
              </a:rPr>
              <a:t> на виворітній стороні, то </a:t>
            </a:r>
            <a:r>
              <a:rPr lang="ru-RU" dirty="0" smtClean="0">
                <a:solidFill>
                  <a:srgbClr val="0070C0"/>
                </a:solidFill>
              </a:rPr>
              <a:t>з </a:t>
            </a:r>
            <a:r>
              <a:rPr lang="ru-RU" dirty="0" smtClean="0">
                <a:solidFill>
                  <a:srgbClr val="0070C0"/>
                </a:solidFill>
              </a:rPr>
              <a:t>виворотньої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сторони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можна </a:t>
            </a:r>
            <a:r>
              <a:rPr lang="ru-RU" dirty="0" smtClean="0">
                <a:solidFill>
                  <a:srgbClr val="0070C0"/>
                </a:solidFill>
              </a:rPr>
              <a:t>помітити</a:t>
            </a:r>
            <a:r>
              <a:rPr lang="ru-RU" dirty="0" smtClean="0">
                <a:solidFill>
                  <a:srgbClr val="0070C0"/>
                </a:solidFill>
              </a:rPr>
              <a:t> точки</a:t>
            </a:r>
            <a:r>
              <a:rPr lang="ru-RU" dirty="0" smtClean="0">
                <a:solidFill>
                  <a:srgbClr val="0070C0"/>
                </a:solidFill>
              </a:rPr>
              <a:t>, а </a:t>
            </a:r>
            <a:r>
              <a:rPr lang="ru-RU" dirty="0" smtClean="0">
                <a:solidFill>
                  <a:srgbClr val="0070C0"/>
                </a:solidFill>
              </a:rPr>
              <a:t>основний</a:t>
            </a:r>
            <a:r>
              <a:rPr lang="ru-RU" dirty="0" smtClean="0">
                <a:solidFill>
                  <a:srgbClr val="0070C0"/>
                </a:solidFill>
              </a:rPr>
              <a:t> прокол робити з </a:t>
            </a:r>
            <a:r>
              <a:rPr lang="ru-RU" dirty="0" smtClean="0">
                <a:solidFill>
                  <a:srgbClr val="0070C0"/>
                </a:solidFill>
              </a:rPr>
              <a:t>лицьової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0"/>
            <a:ext cx="1944216" cy="980728"/>
          </a:xfrm>
        </p:spPr>
        <p:txBody>
          <a:bodyPr/>
          <a:lstStyle/>
          <a:p>
            <a:r>
              <a:rPr lang="uk-UA" dirty="0" smtClean="0"/>
              <a:t>Нитки.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Вони </a:t>
            </a:r>
            <a:r>
              <a:rPr lang="ru-RU" dirty="0" smtClean="0">
                <a:solidFill>
                  <a:srgbClr val="0070C0"/>
                </a:solidFill>
              </a:rPr>
              <a:t>є </a:t>
            </a:r>
            <a:r>
              <a:rPr lang="ru-RU" dirty="0" smtClean="0">
                <a:solidFill>
                  <a:srgbClr val="0070C0"/>
                </a:solidFill>
              </a:rPr>
              <a:t>основним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елементом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картини</a:t>
            </a:r>
            <a:r>
              <a:rPr lang="ru-RU" dirty="0" smtClean="0">
                <a:solidFill>
                  <a:srgbClr val="0070C0"/>
                </a:solidFill>
              </a:rPr>
              <a:t>. Для </a:t>
            </a:r>
            <a:r>
              <a:rPr lang="ru-RU" dirty="0" smtClean="0">
                <a:solidFill>
                  <a:srgbClr val="0070C0"/>
                </a:solidFill>
              </a:rPr>
              <a:t>вишивання</a:t>
            </a:r>
            <a:r>
              <a:rPr lang="ru-RU" dirty="0" smtClean="0">
                <a:solidFill>
                  <a:srgbClr val="0070C0"/>
                </a:solidFill>
              </a:rPr>
              <a:t> можна </a:t>
            </a:r>
            <a:r>
              <a:rPr lang="ru-RU" dirty="0" smtClean="0">
                <a:solidFill>
                  <a:srgbClr val="0070C0"/>
                </a:solidFill>
              </a:rPr>
              <a:t>використовувати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будь-які</a:t>
            </a:r>
            <a:r>
              <a:rPr lang="ru-RU" dirty="0" smtClean="0">
                <a:solidFill>
                  <a:srgbClr val="0070C0"/>
                </a:solidFill>
              </a:rPr>
              <a:t>, не </a:t>
            </a:r>
            <a:r>
              <a:rPr lang="ru-RU" dirty="0" smtClean="0">
                <a:solidFill>
                  <a:srgbClr val="0070C0"/>
                </a:solidFill>
              </a:rPr>
              <a:t>дуже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товсті</a:t>
            </a:r>
            <a:r>
              <a:rPr lang="ru-RU" dirty="0" smtClean="0">
                <a:solidFill>
                  <a:srgbClr val="0070C0"/>
                </a:solidFill>
              </a:rPr>
              <a:t> нитки, </a:t>
            </a:r>
            <a:r>
              <a:rPr lang="ru-RU" dirty="0" smtClean="0">
                <a:solidFill>
                  <a:srgbClr val="0070C0"/>
                </a:solidFill>
              </a:rPr>
              <a:t>крім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вовняних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Краще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виглядають</a:t>
            </a:r>
            <a:r>
              <a:rPr lang="ru-RU" dirty="0" smtClean="0">
                <a:solidFill>
                  <a:srgbClr val="0070C0"/>
                </a:solidFill>
              </a:rPr>
              <a:t> нитки з </a:t>
            </a:r>
            <a:r>
              <a:rPr lang="ru-RU" dirty="0" smtClean="0">
                <a:solidFill>
                  <a:srgbClr val="0070C0"/>
                </a:solidFill>
              </a:rPr>
              <a:t>блиском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ніж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прості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матові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Шовкові</a:t>
            </a:r>
            <a:r>
              <a:rPr lang="ru-RU" dirty="0" smtClean="0">
                <a:solidFill>
                  <a:srgbClr val="0070C0"/>
                </a:solidFill>
              </a:rPr>
              <a:t> нитки </a:t>
            </a:r>
            <a:r>
              <a:rPr lang="ru-RU" dirty="0" smtClean="0">
                <a:solidFill>
                  <a:srgbClr val="0070C0"/>
                </a:solidFill>
              </a:rPr>
              <a:t>хороші</a:t>
            </a:r>
            <a:r>
              <a:rPr lang="ru-RU" dirty="0" smtClean="0">
                <a:solidFill>
                  <a:srgbClr val="0070C0"/>
                </a:solidFill>
              </a:rPr>
              <a:t> при </a:t>
            </a:r>
            <a:r>
              <a:rPr lang="ru-RU" dirty="0" smtClean="0">
                <a:solidFill>
                  <a:srgbClr val="0070C0"/>
                </a:solidFill>
              </a:rPr>
              <a:t>оформленні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листівок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із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щільного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паперу</a:t>
            </a:r>
            <a:r>
              <a:rPr lang="ru-RU" dirty="0" smtClean="0">
                <a:solidFill>
                  <a:srgbClr val="0070C0"/>
                </a:solidFill>
              </a:rPr>
              <a:t> з </a:t>
            </a:r>
            <a:r>
              <a:rPr lang="ru-RU" dirty="0" smtClean="0">
                <a:solidFill>
                  <a:srgbClr val="0070C0"/>
                </a:solidFill>
              </a:rPr>
              <a:t>дрібним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малюнком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Зовсім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непривабливі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виходять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картини</a:t>
            </a:r>
            <a:r>
              <a:rPr lang="ru-RU" dirty="0" smtClean="0">
                <a:solidFill>
                  <a:srgbClr val="0070C0"/>
                </a:solidFill>
              </a:rPr>
              <a:t> з </a:t>
            </a:r>
            <a:r>
              <a:rPr lang="ru-RU" dirty="0" smtClean="0">
                <a:solidFill>
                  <a:srgbClr val="0070C0"/>
                </a:solidFill>
              </a:rPr>
              <a:t>простих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х</a:t>
            </a:r>
            <a:r>
              <a:rPr lang="ru-RU" dirty="0" smtClean="0">
                <a:solidFill>
                  <a:srgbClr val="0070C0"/>
                </a:solidFill>
              </a:rPr>
              <a:t>/б </a:t>
            </a:r>
            <a:r>
              <a:rPr lang="ru-RU" dirty="0" smtClean="0">
                <a:solidFill>
                  <a:srgbClr val="0070C0"/>
                </a:solidFill>
              </a:rPr>
              <a:t>білих</a:t>
            </a:r>
            <a:r>
              <a:rPr lang="ru-RU" dirty="0" smtClean="0">
                <a:solidFill>
                  <a:srgbClr val="0070C0"/>
                </a:solidFill>
              </a:rPr>
              <a:t> і </a:t>
            </a:r>
            <a:r>
              <a:rPr lang="ru-RU" dirty="0" smtClean="0">
                <a:solidFill>
                  <a:srgbClr val="0070C0"/>
                </a:solidFill>
              </a:rPr>
              <a:t>кольорових</a:t>
            </a:r>
            <a:r>
              <a:rPr lang="ru-RU" dirty="0" smtClean="0">
                <a:solidFill>
                  <a:srgbClr val="0070C0"/>
                </a:solidFill>
              </a:rPr>
              <a:t> ниток, що </a:t>
            </a:r>
            <a:r>
              <a:rPr lang="ru-RU" dirty="0" smtClean="0">
                <a:solidFill>
                  <a:srgbClr val="0070C0"/>
                </a:solidFill>
              </a:rPr>
              <a:t>застосовуються</a:t>
            </a:r>
            <a:r>
              <a:rPr lang="ru-RU" dirty="0" smtClean="0">
                <a:solidFill>
                  <a:srgbClr val="0070C0"/>
                </a:solidFill>
              </a:rPr>
              <a:t> для </a:t>
            </a:r>
            <a:r>
              <a:rPr lang="ru-RU" dirty="0" smtClean="0">
                <a:solidFill>
                  <a:srgbClr val="0070C0"/>
                </a:solidFill>
              </a:rPr>
              <a:t>пошиття</a:t>
            </a:r>
            <a:r>
              <a:rPr lang="ru-RU" dirty="0" smtClean="0">
                <a:solidFill>
                  <a:srgbClr val="0070C0"/>
                </a:solidFill>
              </a:rPr>
              <a:t>, оскільки вони мають </a:t>
            </a:r>
            <a:r>
              <a:rPr lang="ru-RU" dirty="0" smtClean="0">
                <a:solidFill>
                  <a:srgbClr val="0070C0"/>
                </a:solidFill>
              </a:rPr>
              <a:t>бляклі</a:t>
            </a:r>
            <a:r>
              <a:rPr lang="ru-RU" dirty="0" smtClean="0">
                <a:solidFill>
                  <a:srgbClr val="0070C0"/>
                </a:solidFill>
              </a:rPr>
              <a:t> тони, але їх можна </a:t>
            </a:r>
            <a:r>
              <a:rPr lang="ru-RU" dirty="0" smtClean="0">
                <a:solidFill>
                  <a:srgbClr val="0070C0"/>
                </a:solidFill>
              </a:rPr>
              <a:t>використовувати</a:t>
            </a:r>
            <a:r>
              <a:rPr lang="ru-RU" dirty="0" smtClean="0">
                <a:solidFill>
                  <a:srgbClr val="0070C0"/>
                </a:solidFill>
              </a:rPr>
              <a:t> в </a:t>
            </a:r>
            <a:r>
              <a:rPr lang="ru-RU" dirty="0" smtClean="0">
                <a:solidFill>
                  <a:srgbClr val="0070C0"/>
                </a:solidFill>
              </a:rPr>
              <a:t>тренувальних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вправах</a:t>
            </a:r>
            <a:r>
              <a:rPr lang="ru-RU" dirty="0" smtClean="0">
                <a:solidFill>
                  <a:srgbClr val="0070C0"/>
                </a:solidFill>
              </a:rPr>
              <a:t> або при </a:t>
            </a:r>
            <a:r>
              <a:rPr lang="ru-RU" dirty="0" smtClean="0">
                <a:solidFill>
                  <a:srgbClr val="0070C0"/>
                </a:solidFill>
              </a:rPr>
              <a:t>розробці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власного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задуму</a:t>
            </a:r>
            <a:r>
              <a:rPr lang="ru-RU" dirty="0" smtClean="0">
                <a:solidFill>
                  <a:srgbClr val="0070C0"/>
                </a:solidFill>
              </a:rPr>
              <a:t> .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Муліне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має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багату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колірну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палітру</a:t>
            </a:r>
            <a:r>
              <a:rPr lang="ru-RU" dirty="0" smtClean="0">
                <a:solidFill>
                  <a:srgbClr val="0070C0"/>
                </a:solidFill>
              </a:rPr>
              <a:t>, але </a:t>
            </a:r>
            <a:r>
              <a:rPr lang="ru-RU" dirty="0" smtClean="0">
                <a:solidFill>
                  <a:srgbClr val="0070C0"/>
                </a:solidFill>
              </a:rPr>
              <a:t>вітчизняне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муліне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розсипається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Найбільш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оптимальним</a:t>
            </a:r>
            <a:r>
              <a:rPr lang="ru-RU" dirty="0" smtClean="0">
                <a:solidFill>
                  <a:srgbClr val="0070C0"/>
                </a:solidFill>
              </a:rPr>
              <a:t> є </a:t>
            </a:r>
            <a:r>
              <a:rPr lang="ru-RU" dirty="0" smtClean="0">
                <a:solidFill>
                  <a:srgbClr val="0070C0"/>
                </a:solidFill>
              </a:rPr>
              <a:t>використання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ірису</a:t>
            </a:r>
            <a:r>
              <a:rPr lang="ru-RU" dirty="0" smtClean="0">
                <a:solidFill>
                  <a:srgbClr val="0070C0"/>
                </a:solidFill>
              </a:rPr>
              <a:t>. Нитки з </a:t>
            </a:r>
            <a:r>
              <a:rPr lang="ru-RU" dirty="0" smtClean="0">
                <a:solidFill>
                  <a:srgbClr val="0070C0"/>
                </a:solidFill>
              </a:rPr>
              <a:t>блиском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кручені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потрібної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товщини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dirty="0" smtClean="0">
                <a:solidFill>
                  <a:srgbClr val="0070C0"/>
                </a:solidFill>
              </a:rPr>
              <a:t>багата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колірна</a:t>
            </a:r>
            <a:r>
              <a:rPr lang="ru-RU" dirty="0" smtClean="0">
                <a:solidFill>
                  <a:srgbClr val="0070C0"/>
                </a:solidFill>
              </a:rPr>
              <a:t> гамма, є і з переходом кольору. 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0"/>
            <a:ext cx="2520280" cy="864096"/>
          </a:xfrm>
        </p:spPr>
        <p:txBody>
          <a:bodyPr/>
          <a:lstStyle/>
          <a:p>
            <a:r>
              <a:rPr lang="uk-UA" dirty="0" smtClean="0"/>
              <a:t>Кольори.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dirty="0" smtClean="0">
                <a:solidFill>
                  <a:srgbClr val="0070C0"/>
                </a:solidFill>
              </a:rPr>
              <a:t>Гармонійне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поєднання</a:t>
            </a:r>
            <a:r>
              <a:rPr lang="ru-RU" dirty="0" smtClean="0">
                <a:solidFill>
                  <a:srgbClr val="0070C0"/>
                </a:solidFill>
              </a:rPr>
              <a:t> часто полягає у </a:t>
            </a:r>
            <a:r>
              <a:rPr lang="ru-RU" dirty="0" smtClean="0">
                <a:solidFill>
                  <a:srgbClr val="0070C0"/>
                </a:solidFill>
              </a:rPr>
              <a:t>зрівноважуванні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теплих</a:t>
            </a:r>
            <a:r>
              <a:rPr lang="ru-RU" dirty="0" smtClean="0">
                <a:solidFill>
                  <a:srgbClr val="0070C0"/>
                </a:solidFill>
              </a:rPr>
              <a:t> і </a:t>
            </a:r>
            <a:r>
              <a:rPr lang="ru-RU" dirty="0" smtClean="0">
                <a:solidFill>
                  <a:srgbClr val="0070C0"/>
                </a:solidFill>
              </a:rPr>
              <a:t>холодних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тонів</a:t>
            </a:r>
            <a:r>
              <a:rPr lang="ru-RU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Теплі</a:t>
            </a:r>
            <a:r>
              <a:rPr lang="ru-RU" dirty="0" smtClean="0">
                <a:solidFill>
                  <a:srgbClr val="0070C0"/>
                </a:solidFill>
              </a:rPr>
              <a:t> кольори </a:t>
            </a:r>
            <a:r>
              <a:rPr lang="ru-RU" dirty="0" smtClean="0">
                <a:solidFill>
                  <a:srgbClr val="0070C0"/>
                </a:solidFill>
              </a:rPr>
              <a:t>сприймаються</a:t>
            </a:r>
            <a:r>
              <a:rPr lang="ru-RU" dirty="0" smtClean="0">
                <a:solidFill>
                  <a:srgbClr val="0070C0"/>
                </a:solidFill>
              </a:rPr>
              <a:t> оком як </a:t>
            </a:r>
            <a:r>
              <a:rPr lang="ru-RU" dirty="0" smtClean="0">
                <a:solidFill>
                  <a:srgbClr val="0070C0"/>
                </a:solidFill>
              </a:rPr>
              <a:t>наближені, </a:t>
            </a:r>
            <a:r>
              <a:rPr lang="ru-RU" dirty="0" smtClean="0">
                <a:solidFill>
                  <a:srgbClr val="0070C0"/>
                </a:solidFill>
              </a:rPr>
              <a:t>тобто </a:t>
            </a:r>
            <a:r>
              <a:rPr lang="ru-RU" dirty="0" smtClean="0">
                <a:solidFill>
                  <a:srgbClr val="0070C0"/>
                </a:solidFill>
              </a:rPr>
              <a:t>виступають</a:t>
            </a:r>
            <a:r>
              <a:rPr lang="ru-RU" dirty="0" smtClean="0">
                <a:solidFill>
                  <a:srgbClr val="0070C0"/>
                </a:solidFill>
              </a:rPr>
              <a:t> вперед, а </a:t>
            </a:r>
            <a:r>
              <a:rPr lang="ru-RU" dirty="0" smtClean="0">
                <a:solidFill>
                  <a:srgbClr val="0070C0"/>
                </a:solidFill>
              </a:rPr>
              <a:t>холодні</a:t>
            </a:r>
            <a:r>
              <a:rPr lang="ru-RU" dirty="0" smtClean="0">
                <a:solidFill>
                  <a:srgbClr val="0070C0"/>
                </a:solidFill>
              </a:rPr>
              <a:t> - як </a:t>
            </a:r>
            <a:r>
              <a:rPr lang="ru-RU" dirty="0" smtClean="0">
                <a:solidFill>
                  <a:srgbClr val="0070C0"/>
                </a:solidFill>
              </a:rPr>
              <a:t>відступаючі</a:t>
            </a:r>
            <a:r>
              <a:rPr lang="ru-RU" dirty="0" smtClean="0">
                <a:solidFill>
                  <a:srgbClr val="0070C0"/>
                </a:solidFill>
              </a:rPr>
              <a:t> назад, тобто </a:t>
            </a:r>
            <a:r>
              <a:rPr lang="ru-RU" dirty="0" smtClean="0">
                <a:solidFill>
                  <a:srgbClr val="0070C0"/>
                </a:solidFill>
              </a:rPr>
              <a:t>віддаляються. </a:t>
            </a:r>
            <a:r>
              <a:rPr lang="ru-RU" dirty="0" smtClean="0">
                <a:solidFill>
                  <a:srgbClr val="0070C0"/>
                </a:solidFill>
              </a:rPr>
              <a:t>З цього </a:t>
            </a:r>
            <a:r>
              <a:rPr lang="ru-RU" dirty="0" smtClean="0">
                <a:solidFill>
                  <a:srgbClr val="0070C0"/>
                </a:solidFill>
              </a:rPr>
              <a:t>випливає</a:t>
            </a:r>
            <a:r>
              <a:rPr lang="ru-RU" dirty="0" smtClean="0">
                <a:solidFill>
                  <a:srgbClr val="0070C0"/>
                </a:solidFill>
              </a:rPr>
              <a:t>, що для фону </a:t>
            </a:r>
            <a:r>
              <a:rPr lang="ru-RU" dirty="0" smtClean="0">
                <a:solidFill>
                  <a:srgbClr val="0070C0"/>
                </a:solidFill>
              </a:rPr>
              <a:t>потрібно </a:t>
            </a:r>
            <a:r>
              <a:rPr lang="ru-RU" dirty="0" smtClean="0">
                <a:solidFill>
                  <a:srgbClr val="0070C0"/>
                </a:solidFill>
              </a:rPr>
              <a:t>використовувати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холодні</a:t>
            </a:r>
            <a:r>
              <a:rPr lang="ru-RU" dirty="0" smtClean="0">
                <a:solidFill>
                  <a:srgbClr val="0070C0"/>
                </a:solidFill>
              </a:rPr>
              <a:t> тони, а для </a:t>
            </a:r>
            <a:r>
              <a:rPr lang="ru-RU" dirty="0" smtClean="0">
                <a:solidFill>
                  <a:srgbClr val="0070C0"/>
                </a:solidFill>
              </a:rPr>
              <a:t>візерунка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картини</a:t>
            </a:r>
            <a:r>
              <a:rPr lang="ru-RU" dirty="0" smtClean="0">
                <a:solidFill>
                  <a:srgbClr val="0070C0"/>
                </a:solidFill>
              </a:rPr>
              <a:t> - </a:t>
            </a:r>
            <a:r>
              <a:rPr lang="ru-RU" dirty="0" smtClean="0">
                <a:solidFill>
                  <a:srgbClr val="0070C0"/>
                </a:solidFill>
              </a:rPr>
              <a:t>теплі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7586" name="Picture 2" descr="http://www.irecommend.ru/sites/default/files/product-images/92439/pticy_i_solnce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764738"/>
            <a:ext cx="3312368" cy="3093262"/>
          </a:xfrm>
          <a:prstGeom prst="rect">
            <a:avLst/>
          </a:prstGeom>
          <a:noFill/>
        </p:spPr>
      </p:pic>
      <p:pic>
        <p:nvPicPr>
          <p:cNvPr id="67588" name="Picture 4" descr="http://s011.radikal.ru/i318/1106/6f/6eb26945c90b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3717032"/>
            <a:ext cx="4320480" cy="31409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Картини з використанням ниткової графіки.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70658" name="Picture 2" descr="http://img1.liveinternet.ru/images/attach/c/2/67/870/67870303_1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2880320" cy="3831912"/>
          </a:xfrm>
          <a:prstGeom prst="rect">
            <a:avLst/>
          </a:prstGeom>
          <a:noFill/>
        </p:spPr>
      </p:pic>
      <p:pic>
        <p:nvPicPr>
          <p:cNvPr id="70662" name="Picture 6" descr="http://www.vishivay.com/uploads/forum/64772/f15b4493f1a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484784"/>
            <a:ext cx="2952328" cy="3816424"/>
          </a:xfrm>
          <a:prstGeom prst="rect">
            <a:avLst/>
          </a:prstGeom>
          <a:noFill/>
        </p:spPr>
      </p:pic>
      <p:pic>
        <p:nvPicPr>
          <p:cNvPr id="70664" name="Picture 8" descr="http://www.nkj.ru/upload/iblock/452/45215d838a30d84bf6b945fb5123c4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636912"/>
            <a:ext cx="2667000" cy="39719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351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Ниткова графіка. </vt:lpstr>
      <vt:lpstr>Слайд 2</vt:lpstr>
      <vt:lpstr>Історія виникнення.</vt:lpstr>
      <vt:lpstr>Техніка виконання</vt:lpstr>
      <vt:lpstr>Слайд 5</vt:lpstr>
      <vt:lpstr>Фон для ізонитки</vt:lpstr>
      <vt:lpstr>Нитки.</vt:lpstr>
      <vt:lpstr>Кольори.</vt:lpstr>
      <vt:lpstr>Картини з використанням ниткової графіки.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Ниткова графіка. ІЗОНИТКА.</dc:title>
  <dc:creator>User</dc:creator>
  <cp:lastModifiedBy>User</cp:lastModifiedBy>
  <cp:revision>19</cp:revision>
  <dcterms:created xsi:type="dcterms:W3CDTF">2014-01-18T14:37:15Z</dcterms:created>
  <dcterms:modified xsi:type="dcterms:W3CDTF">2014-01-18T17:40:21Z</dcterms:modified>
</cp:coreProperties>
</file>