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4029CE-25FE-47A6-9F53-43B30061D7D6}" type="datetimeFigureOut">
              <a:rPr lang="uk-UA" smtClean="0"/>
              <a:pPr/>
              <a:t>22.10.2014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5EF73E6-E416-41A2-817B-C99FDD60864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8929718" cy="142876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cs typeface="Times New Roman" pitchFamily="18" charset="0"/>
              </a:rPr>
              <a:t>В історії музичного мистецтва кожна країна залишила світові свої суто національні явища, які є її своєрідними візитними картками.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cs typeface="Times New Roman" pitchFamily="18" charset="0"/>
              </a:rPr>
              <a:t>У музичному мистецтві Франції – це </a:t>
            </a:r>
            <a:r>
              <a:rPr lang="uk-UA" b="1" dirty="0" err="1" smtClean="0">
                <a:solidFill>
                  <a:schemeClr val="tx1"/>
                </a:solidFill>
                <a:cs typeface="Times New Roman" pitchFamily="18" charset="0"/>
              </a:rPr>
              <a:t>шансон</a:t>
            </a:r>
            <a:r>
              <a:rPr lang="uk-UA" b="1" dirty="0" smtClean="0">
                <a:solidFill>
                  <a:schemeClr val="tx1"/>
                </a:solidFill>
                <a:cs typeface="Times New Roman" pitchFamily="18" charset="0"/>
              </a:rPr>
              <a:t> .</a:t>
            </a:r>
            <a:endParaRPr lang="ru-RU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52"/>
            <a:ext cx="878684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Шансон –</a:t>
            </a:r>
            <a:r>
              <a:rPr lang="ru-RU" sz="4000" kern="10" dirty="0" err="1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унікальне</a:t>
            </a: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ru-RU" sz="4000" kern="10" dirty="0" err="1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явище</a:t>
            </a: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ru-RU" sz="4000" kern="10" dirty="0" err="1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французького</a:t>
            </a: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ru-RU" sz="4000" kern="10" dirty="0" err="1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музичного</a:t>
            </a: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ru-RU" sz="4000" kern="10" dirty="0" err="1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мистецтва</a:t>
            </a: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.</a:t>
            </a:r>
            <a:r>
              <a:rPr kumimoji="0" lang="ru-RU" sz="4000" u="none" strike="noStrike" kern="10" cap="none" spc="0" normalizeH="0" baseline="0" noProof="0" dirty="0" smtClean="0">
                <a:ln w="9525">
                  <a:noFill/>
                  <a:round/>
                  <a:headEnd/>
                  <a:tailEnd/>
                </a:ln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600" u="none" strike="noStrike" kern="10" cap="none" spc="0" normalizeH="0" baseline="0" noProof="0" dirty="0" smtClean="0">
                <a:ln w="9525">
                  <a:noFill/>
                  <a:round/>
                  <a:headEnd/>
                  <a:tailEnd/>
                </a:ln>
                <a:uLnTx/>
                <a:uFillTx/>
                <a:latin typeface="Times New Roman"/>
                <a:ea typeface="+mn-ea"/>
                <a:cs typeface="Times New Roman"/>
              </a:rPr>
              <a:t>  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348880"/>
            <a:ext cx="46805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Французька</a:t>
            </a:r>
            <a:r>
              <a:rPr kumimoji="0" lang="uk-UA" sz="2000" b="1" i="0" u="none" strike="noStrike" kern="0" cap="none" spc="0" normalizeH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 музика </a:t>
            </a: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— </a:t>
            </a:r>
            <a:r>
              <a:rPr kumimoji="0" lang="uk-UA" sz="2000" b="1" i="0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ea typeface="+mn-ea"/>
                <a:cs typeface="+mn-cs"/>
              </a:rPr>
              <a:t>одн</a:t>
            </a:r>
            <a:r>
              <a:rPr lang="uk-UA" sz="2000" b="1" kern="0" dirty="0" smtClean="0"/>
              <a:t>а з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найвпливовіших</a:t>
            </a:r>
            <a:r>
              <a:rPr kumimoji="0" lang="uk-UA" sz="2000" b="1" i="0" u="none" strike="noStrike" kern="0" cap="none" spc="0" normalizeH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 </a:t>
            </a: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 європейських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музичних</a:t>
            </a:r>
            <a:r>
              <a:rPr kumimoji="0" lang="uk-UA" sz="2000" b="1" i="0" u="none" strike="noStrike" kern="0" cap="none" spc="0" normalizeH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 </a:t>
            </a: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культур, черпає витоки з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фольклору кельтських і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германських племен, які жили у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давні часи на території нинішньої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Франції. Французька музикальна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культура розвивалася,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взаємодіючи також з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музикальними культурами інших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європейських народів, зокрема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uLnTx/>
                <a:uFillTx/>
                <a:ea typeface="+mn-ea"/>
                <a:cs typeface="+mn-cs"/>
              </a:rPr>
              <a:t>італійського та німецького.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uLnTx/>
              <a:uFillTx/>
              <a:ea typeface="+mn-ea"/>
              <a:cs typeface="+mn-cs"/>
            </a:endParaRPr>
          </a:p>
        </p:txBody>
      </p:sp>
      <p:pic>
        <p:nvPicPr>
          <p:cNvPr id="14338" name="Picture 2" descr="http://tut-cikavo.com/images/icon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2023" y="2786058"/>
            <a:ext cx="4371977" cy="364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300039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200" b="1" dirty="0" smtClean="0"/>
              <a:t>Як </a:t>
            </a:r>
            <a:r>
              <a:rPr lang="ru-RU" sz="3200" b="1" dirty="0" err="1" smtClean="0"/>
              <a:t>музичний</a:t>
            </a:r>
            <a:r>
              <a:rPr lang="ru-RU" sz="3200" b="1" dirty="0" smtClean="0"/>
              <a:t> жанр </a:t>
            </a:r>
            <a:r>
              <a:rPr lang="ru-RU" sz="3200" b="1" dirty="0" err="1" smtClean="0"/>
              <a:t>він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зародився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балад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ще</a:t>
            </a:r>
            <a:r>
              <a:rPr lang="ru-RU" sz="3200" b="1" dirty="0" smtClean="0"/>
              <a:t> у </a:t>
            </a:r>
            <a:r>
              <a:rPr lang="ru-RU" sz="3200" b="1" dirty="0" err="1" smtClean="0"/>
              <a:t>Середньовіччі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був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досить</a:t>
            </a:r>
            <a:r>
              <a:rPr lang="ru-RU" sz="3200" b="1" dirty="0" smtClean="0"/>
              <a:t> простим за </a:t>
            </a:r>
            <a:r>
              <a:rPr lang="ru-RU" sz="3200" b="1" dirty="0" err="1" smtClean="0"/>
              <a:t>своєю</a:t>
            </a:r>
            <a:r>
              <a:rPr lang="ru-RU" sz="3200" b="1" dirty="0" smtClean="0"/>
              <a:t> структурою . Першим композитором </a:t>
            </a:r>
            <a:r>
              <a:rPr lang="ru-RU" sz="3200" b="1" dirty="0" err="1" smtClean="0"/>
              <a:t>був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Гільйом</a:t>
            </a:r>
            <a:r>
              <a:rPr lang="ru-RU" sz="3200" b="1" dirty="0" smtClean="0"/>
              <a:t> де </a:t>
            </a:r>
            <a:r>
              <a:rPr lang="ru-RU" sz="3200" b="1" dirty="0" err="1" smtClean="0"/>
              <a:t>Машо</a:t>
            </a:r>
            <a:r>
              <a:rPr lang="ru-RU" sz="3200" b="1" dirty="0" smtClean="0"/>
              <a:t> .</a:t>
            </a:r>
            <a:r>
              <a:rPr lang="ru-RU" sz="3200" b="1" dirty="0" err="1" smtClean="0"/>
              <a:t>Особливої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популярності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цей</a:t>
            </a:r>
            <a:r>
              <a:rPr lang="ru-RU" sz="3200" b="1" dirty="0" smtClean="0"/>
              <a:t> жанр </a:t>
            </a:r>
            <a:r>
              <a:rPr lang="ru-RU" sz="3200" b="1" dirty="0" err="1" smtClean="0"/>
              <a:t>набув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межі</a:t>
            </a:r>
            <a:r>
              <a:rPr lang="ru-RU" sz="3200" b="1" dirty="0" smtClean="0"/>
              <a:t> 19-20 ст. разом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революційним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підйомом</a:t>
            </a:r>
            <a:r>
              <a:rPr lang="ru-RU" sz="3200" b="1" dirty="0" smtClean="0"/>
              <a:t> народу.</a:t>
            </a:r>
          </a:p>
          <a:p>
            <a:pPr algn="l"/>
            <a:r>
              <a:rPr lang="ru-RU" sz="3200" b="1" dirty="0" err="1" smtClean="0"/>
              <a:t>Після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Першої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світової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війни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увійшли</a:t>
            </a:r>
            <a:r>
              <a:rPr lang="ru-RU" sz="3200" b="1" dirty="0" smtClean="0"/>
              <a:t> в моду </a:t>
            </a:r>
            <a:r>
              <a:rPr lang="ru-RU" sz="3200" b="1" dirty="0" err="1" smtClean="0"/>
              <a:t>ритми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американського</a:t>
            </a:r>
            <a:r>
              <a:rPr lang="ru-RU" sz="3200" b="1" dirty="0" smtClean="0"/>
              <a:t> фокстроту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південноамериканського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танго.Співаки</a:t>
            </a:r>
            <a:r>
              <a:rPr lang="ru-RU" sz="3200" b="1" dirty="0" smtClean="0"/>
              <a:t> того часу –</a:t>
            </a:r>
            <a:r>
              <a:rPr lang="ru-RU" sz="3200" b="1" dirty="0" err="1" smtClean="0"/>
              <a:t>Моріс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Шевальє</a:t>
            </a:r>
            <a:r>
              <a:rPr lang="ru-RU" sz="3200" b="1" dirty="0" smtClean="0"/>
              <a:t> ,</a:t>
            </a:r>
            <a:r>
              <a:rPr lang="ru-RU" sz="3200" b="1" dirty="0" err="1" smtClean="0"/>
              <a:t>Жозефіна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Бекер</a:t>
            </a:r>
            <a:r>
              <a:rPr lang="ru-RU" sz="3200" b="1" dirty="0" smtClean="0"/>
              <a:t>. У 1930-1940-х  роках </a:t>
            </a:r>
            <a:r>
              <a:rPr lang="ru-RU" sz="3200" b="1" dirty="0" err="1" smtClean="0"/>
              <a:t>пісенне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мистецтво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вирізнялося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різноманітністю.Наприклад</a:t>
            </a:r>
            <a:r>
              <a:rPr lang="ru-RU" sz="3200" b="1" dirty="0" smtClean="0"/>
              <a:t> ,</a:t>
            </a:r>
            <a:r>
              <a:rPr lang="ru-RU" sz="3200" b="1" dirty="0" err="1" smtClean="0"/>
              <a:t>співачка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Едіт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Піаф</a:t>
            </a:r>
            <a:r>
              <a:rPr lang="ru-RU" sz="3200" b="1" dirty="0" smtClean="0"/>
              <a:t> , </a:t>
            </a:r>
            <a:r>
              <a:rPr lang="ru-RU" sz="3200" b="1" dirty="0" err="1" smtClean="0"/>
              <a:t>була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дуже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шанована</a:t>
            </a:r>
            <a:r>
              <a:rPr lang="ru-RU" sz="3200" b="1" dirty="0" smtClean="0"/>
              <a:t> французами ,як </a:t>
            </a:r>
            <a:r>
              <a:rPr lang="ru-RU" sz="3200" b="1" dirty="0" err="1" smtClean="0"/>
              <a:t>засновниця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сучасного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пісеннного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мистецтва</a:t>
            </a:r>
            <a:r>
              <a:rPr lang="ru-RU" sz="3200" b="1" dirty="0" smtClean="0"/>
              <a:t> .</a:t>
            </a:r>
          </a:p>
          <a:p>
            <a:pPr algn="l"/>
            <a:endParaRPr lang="uk-UA" dirty="0"/>
          </a:p>
        </p:txBody>
      </p:sp>
      <p:pic>
        <p:nvPicPr>
          <p:cNvPr id="13314" name="Picture 2" descr="http://www.orfeo.ru/images/macha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000372"/>
            <a:ext cx="2440798" cy="3514751"/>
          </a:xfrm>
          <a:prstGeom prst="rect">
            <a:avLst/>
          </a:prstGeom>
          <a:noFill/>
        </p:spPr>
      </p:pic>
      <p:pic>
        <p:nvPicPr>
          <p:cNvPr id="13316" name="Picture 4" descr="http://www.dsnews.ua/static/files/gallery_uploads/images/MauriceChevali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000372"/>
            <a:ext cx="2795178" cy="3571900"/>
          </a:xfrm>
          <a:prstGeom prst="rect">
            <a:avLst/>
          </a:prstGeom>
          <a:noFill/>
        </p:spPr>
      </p:pic>
      <p:pic>
        <p:nvPicPr>
          <p:cNvPr id="13318" name="Picture 6" descr="http://gdb.rferl.org/83A1E30B-C7E1-4BDB-96A2-65AD715B67E0_w974_n_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928934"/>
            <a:ext cx="3096686" cy="3643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357694"/>
            <a:ext cx="8229600" cy="26431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b="1" dirty="0" smtClean="0"/>
              <a:t>      У 1950-х рр. оформилися два головні напрями оригінальної франкомовної пісні,що існують до цього часу-класичний </a:t>
            </a:r>
            <a:r>
              <a:rPr lang="uk-UA" sz="2000" b="1" dirty="0" err="1" smtClean="0"/>
              <a:t>шансон</a:t>
            </a:r>
            <a:r>
              <a:rPr lang="uk-UA" sz="2000" b="1" dirty="0" smtClean="0"/>
              <a:t> й естрадна пісня. Автори тексту були й   виконавцями. Багато зробили для популяризації </a:t>
            </a:r>
            <a:r>
              <a:rPr lang="uk-UA" sz="2000" b="1" dirty="0" err="1" smtClean="0"/>
              <a:t>шансону</a:t>
            </a:r>
            <a:r>
              <a:rPr lang="uk-UA" sz="2000" b="1" dirty="0" smtClean="0"/>
              <a:t> французи </a:t>
            </a:r>
            <a:r>
              <a:rPr lang="uk-UA" sz="2000" b="1" dirty="0" err="1" smtClean="0"/>
              <a:t>Лео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Ферре</a:t>
            </a:r>
            <a:r>
              <a:rPr lang="uk-UA" sz="2000" b="1" dirty="0" smtClean="0"/>
              <a:t> , Жорж </a:t>
            </a:r>
            <a:r>
              <a:rPr lang="uk-UA" sz="2000" b="1" dirty="0" err="1" smtClean="0"/>
              <a:t>Брассанс</a:t>
            </a:r>
            <a:r>
              <a:rPr lang="uk-UA" sz="2000" b="1" dirty="0" smtClean="0"/>
              <a:t> , Сальваторе </a:t>
            </a:r>
            <a:r>
              <a:rPr lang="uk-UA" sz="2000" b="1" dirty="0" err="1" smtClean="0"/>
              <a:t>Адамо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.Їхні</a:t>
            </a:r>
            <a:r>
              <a:rPr lang="uk-UA" sz="2000" b="1" dirty="0" smtClean="0"/>
              <a:t> пісні набули популярності в усіх країнах світу. Наприклад пісня Ж.</a:t>
            </a:r>
            <a:r>
              <a:rPr lang="uk-UA" sz="2000" b="1" dirty="0" err="1" smtClean="0"/>
              <a:t>Бреля</a:t>
            </a:r>
            <a:r>
              <a:rPr lang="uk-UA" sz="2000" b="1" dirty="0" smtClean="0"/>
              <a:t> “</a:t>
            </a:r>
            <a:r>
              <a:rPr lang="en-US" sz="2000" b="1" dirty="0" smtClean="0"/>
              <a:t>Ne me </a:t>
            </a:r>
            <a:r>
              <a:rPr lang="en-US" sz="2000" b="1" dirty="0" err="1" smtClean="0"/>
              <a:t>quitte</a:t>
            </a:r>
            <a:r>
              <a:rPr lang="en-US" sz="2000" b="1" dirty="0" smtClean="0"/>
              <a:t> pas</a:t>
            </a:r>
            <a:r>
              <a:rPr lang="uk-UA" sz="2000" b="1" dirty="0" smtClean="0"/>
              <a:t>”</a:t>
            </a:r>
          </a:p>
        </p:txBody>
      </p:sp>
      <p:pic>
        <p:nvPicPr>
          <p:cNvPr id="15362" name="Picture 2" descr="http://www.francuzskiy.fr/wp-content/uploads/2011/02/vignette.jpg?a5d0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500174"/>
            <a:ext cx="2667000" cy="2667000"/>
          </a:xfrm>
          <a:prstGeom prst="rect">
            <a:avLst/>
          </a:prstGeom>
          <a:noFill/>
        </p:spPr>
      </p:pic>
      <p:pic>
        <p:nvPicPr>
          <p:cNvPr id="15364" name="Picture 4" descr="http://i021.radikal.ru/0803/f7/a07dd95453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42852"/>
            <a:ext cx="3095625" cy="4095750"/>
          </a:xfrm>
          <a:prstGeom prst="rect">
            <a:avLst/>
          </a:prstGeom>
          <a:noFill/>
        </p:spPr>
      </p:pic>
      <p:pic>
        <p:nvPicPr>
          <p:cNvPr id="15366" name="Picture 6" descr="http://fr.lyrsense.com/images/artists/fr_salvatore_adam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357166"/>
            <a:ext cx="242889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14810" cy="6858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endParaRPr lang="uk-UA" sz="4000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uk-UA" sz="3200" dirty="0" err="1" smtClean="0"/>
              <a:t>Шансон</a:t>
            </a:r>
            <a:r>
              <a:rPr lang="uk-UA" sz="3200" dirty="0" smtClean="0"/>
              <a:t> не </a:t>
            </a:r>
            <a:r>
              <a:rPr lang="uk-UA" sz="3200" dirty="0" err="1" smtClean="0"/>
              <a:t>забут</a:t>
            </a:r>
            <a:r>
              <a:rPr lang="ru-RU" sz="3200" dirty="0" smtClean="0"/>
              <a:t>и</a:t>
            </a:r>
            <a:r>
              <a:rPr lang="uk-UA" sz="3200" dirty="0" smtClean="0"/>
              <a:t>й </a:t>
            </a:r>
            <a:r>
              <a:rPr lang="uk-UA" sz="3200" dirty="0" smtClean="0"/>
              <a:t>і у наш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час. </a:t>
            </a:r>
            <a:r>
              <a:rPr lang="uk-UA" sz="3200" dirty="0" err="1" smtClean="0"/>
              <a:t>Шансоньє</a:t>
            </a:r>
            <a:r>
              <a:rPr lang="uk-UA" sz="3200" dirty="0" smtClean="0"/>
              <a:t>, які прийшли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на сцену у кінці ХХ – на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початку ХХІ ст., використовують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нові підходи до сучасної легкої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музики. Вони включають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елементу року,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латиноамериканські та інші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етнічні ритми,  електронну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музику тощо. Але, як і раніше,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всі виконавці дуже вимогливо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ставляться до змісту текстів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своїх пісень. Представники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«нового </a:t>
            </a:r>
            <a:r>
              <a:rPr lang="uk-UA" sz="3200" dirty="0" err="1" smtClean="0"/>
              <a:t>шансону</a:t>
            </a:r>
            <a:r>
              <a:rPr lang="uk-UA" sz="3200" dirty="0" smtClean="0"/>
              <a:t>» - Домінік А,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err="1" smtClean="0"/>
              <a:t>Бенжамен</a:t>
            </a:r>
            <a:r>
              <a:rPr lang="uk-UA" sz="3200" dirty="0" smtClean="0"/>
              <a:t> </a:t>
            </a:r>
            <a:r>
              <a:rPr lang="uk-UA" sz="3200" dirty="0" err="1" smtClean="0"/>
              <a:t>Бйолі</a:t>
            </a:r>
            <a:r>
              <a:rPr lang="uk-UA" sz="3200" dirty="0" smtClean="0"/>
              <a:t>, його сестра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smtClean="0"/>
              <a:t>Коралі </a:t>
            </a:r>
            <a:r>
              <a:rPr lang="uk-UA" sz="3200" dirty="0" err="1" smtClean="0"/>
              <a:t>Клеман</a:t>
            </a:r>
            <a:r>
              <a:rPr lang="uk-UA" sz="3200" dirty="0" smtClean="0"/>
              <a:t>, </a:t>
            </a:r>
            <a:r>
              <a:rPr lang="uk-UA" sz="3200" dirty="0" err="1" smtClean="0"/>
              <a:t>Керен</a:t>
            </a:r>
            <a:r>
              <a:rPr lang="uk-UA" sz="3200" dirty="0" smtClean="0"/>
              <a:t> </a:t>
            </a:r>
            <a:r>
              <a:rPr lang="uk-UA" sz="3200" dirty="0" err="1" smtClean="0"/>
              <a:t>Анн</a:t>
            </a:r>
            <a:r>
              <a:rPr lang="uk-UA" sz="3200" dirty="0" smtClean="0"/>
              <a:t>,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 err="1" smtClean="0"/>
              <a:t>Олівія</a:t>
            </a:r>
            <a:r>
              <a:rPr lang="uk-UA" sz="3200" dirty="0" smtClean="0"/>
              <a:t> </a:t>
            </a:r>
            <a:r>
              <a:rPr lang="uk-UA" sz="3200" dirty="0" err="1" smtClean="0"/>
              <a:t>Руїз</a:t>
            </a:r>
            <a:r>
              <a:rPr lang="uk-UA" sz="3200" dirty="0" smtClean="0"/>
              <a:t> і багато інших.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16386" name="Picture 2" descr="http://node2.weborama.fm/artist/preview256/6b/6b01966b03478caf88bc004526bcb8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0"/>
            <a:ext cx="2571768" cy="3429024"/>
          </a:xfrm>
          <a:prstGeom prst="rect">
            <a:avLst/>
          </a:prstGeom>
          <a:noFill/>
        </p:spPr>
      </p:pic>
      <p:pic>
        <p:nvPicPr>
          <p:cNvPr id="16388" name="Picture 4" descr="https://pp.vk.me/c309618/v309618310/7fc0/QJe4a2uJvq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928934"/>
            <a:ext cx="3429024" cy="3786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214290"/>
            <a:ext cx="3929058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/>
              <a:t>Таким чином </a:t>
            </a:r>
            <a:r>
              <a:rPr lang="uk-UA" sz="2400" b="1" dirty="0" err="1" smtClean="0"/>
              <a:t>шансон</a:t>
            </a:r>
            <a:r>
              <a:rPr lang="uk-UA" sz="2400" b="1" dirty="0" smtClean="0"/>
              <a:t> є популярною композицією ,дуже ліричною,завжди сповненою почуттів і змісту. Насамперед увага приділяється мелодії. Вірші зазвичай присвячені красивим історіям життя і кохання..</a:t>
            </a:r>
            <a:endParaRPr lang="uk-UA" sz="2400" b="1" dirty="0"/>
          </a:p>
        </p:txBody>
      </p:sp>
      <p:pic>
        <p:nvPicPr>
          <p:cNvPr id="17412" name="Picture 4" descr="http://xn--80aqafcrtq.cc/img/8/1/4/814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4786346" cy="450059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4786322"/>
            <a:ext cx="59293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Головне завдання музики </a:t>
            </a:r>
            <a:r>
              <a:rPr lang="uk-UA" sz="2400" b="1" dirty="0" err="1" smtClean="0"/>
              <a:t>шансону</a:t>
            </a:r>
            <a:r>
              <a:rPr lang="uk-UA" sz="2400" b="1" dirty="0" smtClean="0"/>
              <a:t> в її класичному розумінні-передати відтінки настрою виконавця ,щоб слухач теж захотів наспівувати мелодію.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</TotalTime>
  <Words>370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MARIA1</dc:creator>
  <cp:lastModifiedBy>User</cp:lastModifiedBy>
  <cp:revision>13</cp:revision>
  <dcterms:created xsi:type="dcterms:W3CDTF">2014-10-24T19:04:08Z</dcterms:created>
  <dcterms:modified xsi:type="dcterms:W3CDTF">2014-10-22T03:33:15Z</dcterms:modified>
</cp:coreProperties>
</file>