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56" r:id="rId2"/>
    <p:sldId id="262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C00026-312C-4065-B19B-E53A5DD320B4}" type="doc">
      <dgm:prSet loTypeId="urn:microsoft.com/office/officeart/2005/8/layout/vProcess5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7E84CF-0766-4A85-95A9-5FB356E9557E}">
      <dgm:prSet phldrT="[Текст]"/>
      <dgm:spPr/>
      <dgm:t>
        <a:bodyPr/>
        <a:lstStyle/>
        <a:p>
          <a:r>
            <a:rPr lang="uk-UA" dirty="0" smtClean="0"/>
            <a:t>Управління бізнесом</a:t>
          </a:r>
          <a:endParaRPr lang="ru-RU" dirty="0"/>
        </a:p>
      </dgm:t>
    </dgm:pt>
    <dgm:pt modelId="{4F05A3E5-0A42-452A-B98A-4AEDCD315378}" type="parTrans" cxnId="{09137FAD-6586-4D01-983E-06B5941A4245}">
      <dgm:prSet/>
      <dgm:spPr/>
      <dgm:t>
        <a:bodyPr/>
        <a:lstStyle/>
        <a:p>
          <a:endParaRPr lang="ru-RU"/>
        </a:p>
      </dgm:t>
    </dgm:pt>
    <dgm:pt modelId="{944152DA-2986-477A-8B7F-741B122CEBFD}" type="sibTrans" cxnId="{09137FAD-6586-4D01-983E-06B5941A4245}">
      <dgm:prSet/>
      <dgm:spPr/>
      <dgm:t>
        <a:bodyPr/>
        <a:lstStyle/>
        <a:p>
          <a:endParaRPr lang="ru-RU"/>
        </a:p>
      </dgm:t>
    </dgm:pt>
    <dgm:pt modelId="{19A14EA4-259A-41CE-94D8-EB8D288187DD}">
      <dgm:prSet phldrT="[Текст]"/>
      <dgm:spPr/>
      <dgm:t>
        <a:bodyPr/>
        <a:lstStyle/>
        <a:p>
          <a:r>
            <a:rPr lang="uk-UA" dirty="0" smtClean="0"/>
            <a:t>Управління організацією</a:t>
          </a:r>
          <a:endParaRPr lang="ru-RU" dirty="0"/>
        </a:p>
      </dgm:t>
    </dgm:pt>
    <dgm:pt modelId="{DF602928-2305-4FF9-A0C1-829104083F6E}" type="parTrans" cxnId="{F405DDB7-41DC-4286-92DD-09499B3FCE6B}">
      <dgm:prSet/>
      <dgm:spPr/>
      <dgm:t>
        <a:bodyPr/>
        <a:lstStyle/>
        <a:p>
          <a:endParaRPr lang="ru-RU"/>
        </a:p>
      </dgm:t>
    </dgm:pt>
    <dgm:pt modelId="{52E11137-B5CD-46C7-B34A-DDAE497D23C0}" type="sibTrans" cxnId="{F405DDB7-41DC-4286-92DD-09499B3FCE6B}">
      <dgm:prSet/>
      <dgm:spPr/>
      <dgm:t>
        <a:bodyPr/>
        <a:lstStyle/>
        <a:p>
          <a:endParaRPr lang="ru-RU"/>
        </a:p>
      </dgm:t>
    </dgm:pt>
    <dgm:pt modelId="{20B57BF9-98BC-4802-A967-378BC4B59F29}">
      <dgm:prSet phldrT="[Текст]"/>
      <dgm:spPr/>
      <dgm:t>
        <a:bodyPr/>
        <a:lstStyle/>
        <a:p>
          <a:r>
            <a:rPr lang="uk-UA" dirty="0" smtClean="0"/>
            <a:t>Управління персоналом</a:t>
          </a:r>
          <a:endParaRPr lang="ru-RU" dirty="0"/>
        </a:p>
      </dgm:t>
    </dgm:pt>
    <dgm:pt modelId="{EDFDD921-DF89-4931-84B9-78C635715C79}" type="parTrans" cxnId="{616F534A-A4A6-4D6B-9A34-821F0CE96B60}">
      <dgm:prSet/>
      <dgm:spPr/>
      <dgm:t>
        <a:bodyPr/>
        <a:lstStyle/>
        <a:p>
          <a:endParaRPr lang="ru-RU"/>
        </a:p>
      </dgm:t>
    </dgm:pt>
    <dgm:pt modelId="{054F4C9A-2994-4095-B92F-A958A28FB9AA}" type="sibTrans" cxnId="{616F534A-A4A6-4D6B-9A34-821F0CE96B60}">
      <dgm:prSet/>
      <dgm:spPr/>
      <dgm:t>
        <a:bodyPr/>
        <a:lstStyle/>
        <a:p>
          <a:endParaRPr lang="ru-RU"/>
        </a:p>
      </dgm:t>
    </dgm:pt>
    <dgm:pt modelId="{B75A3D46-0D37-4097-9681-09984D1878F2}" type="pres">
      <dgm:prSet presAssocID="{A3C00026-312C-4065-B19B-E53A5DD320B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BF5304-FEB2-465E-8CDE-138EFA3D3B94}" type="pres">
      <dgm:prSet presAssocID="{A3C00026-312C-4065-B19B-E53A5DD320B4}" presName="dummyMaxCanvas" presStyleCnt="0">
        <dgm:presLayoutVars/>
      </dgm:prSet>
      <dgm:spPr/>
    </dgm:pt>
    <dgm:pt modelId="{36704B9C-5506-47F5-989D-10D416548ABE}" type="pres">
      <dgm:prSet presAssocID="{A3C00026-312C-4065-B19B-E53A5DD320B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C2049-C404-4756-B9B4-72E625831B20}" type="pres">
      <dgm:prSet presAssocID="{A3C00026-312C-4065-B19B-E53A5DD320B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A1F559-510A-4EF0-A59C-0DE9FA2E9ECB}" type="pres">
      <dgm:prSet presAssocID="{A3C00026-312C-4065-B19B-E53A5DD320B4}" presName="ThreeNodes_3" presStyleLbl="node1" presStyleIdx="2" presStyleCnt="3" custLinFactNeighborX="-185" custLinFactNeighborY="1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784AE-4604-45C8-81B5-682FAEC0818F}" type="pres">
      <dgm:prSet presAssocID="{A3C00026-312C-4065-B19B-E53A5DD320B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1D2E7-0E49-4832-8072-E2CDA4374121}" type="pres">
      <dgm:prSet presAssocID="{A3C00026-312C-4065-B19B-E53A5DD320B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0D1C5F-310F-4707-8B00-812EE5D34361}" type="pres">
      <dgm:prSet presAssocID="{A3C00026-312C-4065-B19B-E53A5DD320B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FFE9C-A8E3-4F8F-A556-A98513046340}" type="pres">
      <dgm:prSet presAssocID="{A3C00026-312C-4065-B19B-E53A5DD320B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A951B-B879-4256-9CB8-8CD2A46F7C23}" type="pres">
      <dgm:prSet presAssocID="{A3C00026-312C-4065-B19B-E53A5DD320B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137FAD-6586-4D01-983E-06B5941A4245}" srcId="{A3C00026-312C-4065-B19B-E53A5DD320B4}" destId="{6B7E84CF-0766-4A85-95A9-5FB356E9557E}" srcOrd="0" destOrd="0" parTransId="{4F05A3E5-0A42-452A-B98A-4AEDCD315378}" sibTransId="{944152DA-2986-477A-8B7F-741B122CEBFD}"/>
    <dgm:cxn modelId="{A65E436E-18E6-4316-8836-7ADF82BCE131}" type="presOf" srcId="{6B7E84CF-0766-4A85-95A9-5FB356E9557E}" destId="{36704B9C-5506-47F5-989D-10D416548ABE}" srcOrd="0" destOrd="0" presId="urn:microsoft.com/office/officeart/2005/8/layout/vProcess5"/>
    <dgm:cxn modelId="{F405DDB7-41DC-4286-92DD-09499B3FCE6B}" srcId="{A3C00026-312C-4065-B19B-E53A5DD320B4}" destId="{19A14EA4-259A-41CE-94D8-EB8D288187DD}" srcOrd="1" destOrd="0" parTransId="{DF602928-2305-4FF9-A0C1-829104083F6E}" sibTransId="{52E11137-B5CD-46C7-B34A-DDAE497D23C0}"/>
    <dgm:cxn modelId="{7666220A-B48F-4BB1-9852-A4FC460BF9B1}" type="presOf" srcId="{20B57BF9-98BC-4802-A967-378BC4B59F29}" destId="{1DA1F559-510A-4EF0-A59C-0DE9FA2E9ECB}" srcOrd="0" destOrd="0" presId="urn:microsoft.com/office/officeart/2005/8/layout/vProcess5"/>
    <dgm:cxn modelId="{616F534A-A4A6-4D6B-9A34-821F0CE96B60}" srcId="{A3C00026-312C-4065-B19B-E53A5DD320B4}" destId="{20B57BF9-98BC-4802-A967-378BC4B59F29}" srcOrd="2" destOrd="0" parTransId="{EDFDD921-DF89-4931-84B9-78C635715C79}" sibTransId="{054F4C9A-2994-4095-B92F-A958A28FB9AA}"/>
    <dgm:cxn modelId="{F42B0A2B-4F31-488F-8388-4E1D6B5069E0}" type="presOf" srcId="{52E11137-B5CD-46C7-B34A-DDAE497D23C0}" destId="{93C1D2E7-0E49-4832-8072-E2CDA4374121}" srcOrd="0" destOrd="0" presId="urn:microsoft.com/office/officeart/2005/8/layout/vProcess5"/>
    <dgm:cxn modelId="{C57AAC75-502F-41E9-BDF5-4093529B8B23}" type="presOf" srcId="{944152DA-2986-477A-8B7F-741B122CEBFD}" destId="{6CC784AE-4604-45C8-81B5-682FAEC0818F}" srcOrd="0" destOrd="0" presId="urn:microsoft.com/office/officeart/2005/8/layout/vProcess5"/>
    <dgm:cxn modelId="{5FF8B8E5-2BD2-4498-9EE0-AEB66FDF56F9}" type="presOf" srcId="{19A14EA4-259A-41CE-94D8-EB8D288187DD}" destId="{484FFE9C-A8E3-4F8F-A556-A98513046340}" srcOrd="1" destOrd="0" presId="urn:microsoft.com/office/officeart/2005/8/layout/vProcess5"/>
    <dgm:cxn modelId="{B39E055B-E5B1-4E0F-82A3-FA075B79996E}" type="presOf" srcId="{A3C00026-312C-4065-B19B-E53A5DD320B4}" destId="{B75A3D46-0D37-4097-9681-09984D1878F2}" srcOrd="0" destOrd="0" presId="urn:microsoft.com/office/officeart/2005/8/layout/vProcess5"/>
    <dgm:cxn modelId="{87DAD9C4-2355-4AE6-9704-85EC106504A5}" type="presOf" srcId="{20B57BF9-98BC-4802-A967-378BC4B59F29}" destId="{B3DA951B-B879-4256-9CB8-8CD2A46F7C23}" srcOrd="1" destOrd="0" presId="urn:microsoft.com/office/officeart/2005/8/layout/vProcess5"/>
    <dgm:cxn modelId="{43F1F32E-2E5A-4418-9379-70F35E842679}" type="presOf" srcId="{19A14EA4-259A-41CE-94D8-EB8D288187DD}" destId="{B14C2049-C404-4756-B9B4-72E625831B20}" srcOrd="0" destOrd="0" presId="urn:microsoft.com/office/officeart/2005/8/layout/vProcess5"/>
    <dgm:cxn modelId="{742A1F62-FC7F-40A3-B29C-04B21101E83B}" type="presOf" srcId="{6B7E84CF-0766-4A85-95A9-5FB356E9557E}" destId="{CE0D1C5F-310F-4707-8B00-812EE5D34361}" srcOrd="1" destOrd="0" presId="urn:microsoft.com/office/officeart/2005/8/layout/vProcess5"/>
    <dgm:cxn modelId="{99DB299B-9065-4AFC-8442-E1A9214416F5}" type="presParOf" srcId="{B75A3D46-0D37-4097-9681-09984D1878F2}" destId="{59BF5304-FEB2-465E-8CDE-138EFA3D3B94}" srcOrd="0" destOrd="0" presId="urn:microsoft.com/office/officeart/2005/8/layout/vProcess5"/>
    <dgm:cxn modelId="{D2DD0233-9593-4820-BA4B-FB49BE831715}" type="presParOf" srcId="{B75A3D46-0D37-4097-9681-09984D1878F2}" destId="{36704B9C-5506-47F5-989D-10D416548ABE}" srcOrd="1" destOrd="0" presId="urn:microsoft.com/office/officeart/2005/8/layout/vProcess5"/>
    <dgm:cxn modelId="{2838CFE1-E989-4B93-B159-42CD77078FA5}" type="presParOf" srcId="{B75A3D46-0D37-4097-9681-09984D1878F2}" destId="{B14C2049-C404-4756-B9B4-72E625831B20}" srcOrd="2" destOrd="0" presId="urn:microsoft.com/office/officeart/2005/8/layout/vProcess5"/>
    <dgm:cxn modelId="{096A2827-18F5-45EB-8D7B-A3AA11DA48E6}" type="presParOf" srcId="{B75A3D46-0D37-4097-9681-09984D1878F2}" destId="{1DA1F559-510A-4EF0-A59C-0DE9FA2E9ECB}" srcOrd="3" destOrd="0" presId="urn:microsoft.com/office/officeart/2005/8/layout/vProcess5"/>
    <dgm:cxn modelId="{A26BEA36-09DF-483E-BAD8-188330535BBD}" type="presParOf" srcId="{B75A3D46-0D37-4097-9681-09984D1878F2}" destId="{6CC784AE-4604-45C8-81B5-682FAEC0818F}" srcOrd="4" destOrd="0" presId="urn:microsoft.com/office/officeart/2005/8/layout/vProcess5"/>
    <dgm:cxn modelId="{207F6942-2E1B-4E90-B979-DEB56A66E0D6}" type="presParOf" srcId="{B75A3D46-0D37-4097-9681-09984D1878F2}" destId="{93C1D2E7-0E49-4832-8072-E2CDA4374121}" srcOrd="5" destOrd="0" presId="urn:microsoft.com/office/officeart/2005/8/layout/vProcess5"/>
    <dgm:cxn modelId="{AEFFB42E-6F1A-4BC4-A273-45085D070A1D}" type="presParOf" srcId="{B75A3D46-0D37-4097-9681-09984D1878F2}" destId="{CE0D1C5F-310F-4707-8B00-812EE5D34361}" srcOrd="6" destOrd="0" presId="urn:microsoft.com/office/officeart/2005/8/layout/vProcess5"/>
    <dgm:cxn modelId="{C881D321-919D-4088-AEEE-42DB1592488B}" type="presParOf" srcId="{B75A3D46-0D37-4097-9681-09984D1878F2}" destId="{484FFE9C-A8E3-4F8F-A556-A98513046340}" srcOrd="7" destOrd="0" presId="urn:microsoft.com/office/officeart/2005/8/layout/vProcess5"/>
    <dgm:cxn modelId="{8F933877-D572-4747-8D95-4AFBC1CBAAFE}" type="presParOf" srcId="{B75A3D46-0D37-4097-9681-09984D1878F2}" destId="{B3DA951B-B879-4256-9CB8-8CD2A46F7C23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61129-9909-471B-BB4D-C3EA8FFAC7B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C368B-4BEB-4D19-BFB8-894462FCC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7511A13-1843-4AAE-BF8E-B3F33656CBE3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4D8D9C4-E0A5-4DD3-A951-88DA3E5AB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2428891"/>
          </a:xfrm>
        </p:spPr>
        <p:txBody>
          <a:bodyPr>
            <a:noAutofit/>
          </a:bodyPr>
          <a:lstStyle/>
          <a:p>
            <a:r>
              <a:rPr lang="ru-RU" sz="8000" dirty="0" smtClean="0"/>
              <a:t>Менеджер по персоналу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429132"/>
            <a:ext cx="6400800" cy="785818"/>
          </a:xfrm>
        </p:spPr>
        <p:txBody>
          <a:bodyPr>
            <a:normAutofit/>
          </a:bodyPr>
          <a:lstStyle/>
          <a:p>
            <a:r>
              <a:rPr lang="uk-UA" dirty="0" smtClean="0"/>
              <a:t>(</a:t>
            </a:r>
            <a:r>
              <a:rPr lang="en-US" dirty="0" smtClean="0"/>
              <a:t>HR-</a:t>
            </a:r>
            <a:r>
              <a:rPr lang="ru-RU" dirty="0" smtClean="0"/>
              <a:t>менеджер)</a:t>
            </a:r>
            <a:endParaRPr lang="ru-RU" dirty="0"/>
          </a:p>
        </p:txBody>
      </p:sp>
    </p:spTree>
  </p:cSld>
  <p:clrMapOvr>
    <a:masterClrMapping/>
  </p:clrMapOvr>
  <p:transition spd="slow" advTm="2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32680"/>
          </a:xfrm>
        </p:spPr>
        <p:txBody>
          <a:bodyPr>
            <a:noAutofit/>
          </a:bodyPr>
          <a:lstStyle/>
          <a:p>
            <a:r>
              <a:rPr lang="ru-RU" sz="4800" dirty="0" err="1" smtClean="0"/>
              <a:t>Зм</a:t>
            </a:r>
            <a:r>
              <a:rPr lang="uk-UA" sz="4800" dirty="0" err="1" smtClean="0"/>
              <a:t>іст</a:t>
            </a:r>
            <a:r>
              <a:rPr lang="uk-UA" sz="4800" dirty="0" smtClean="0"/>
              <a:t>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40320"/>
          </a:xfrm>
        </p:spPr>
        <p:txBody>
          <a:bodyPr/>
          <a:lstStyle/>
          <a:p>
            <a:r>
              <a:rPr lang="ru-RU" sz="3600" b="1" dirty="0" err="1" smtClean="0">
                <a:hlinkClick r:id="" action="ppaction://noaction"/>
              </a:rPr>
              <a:t>Сутність</a:t>
            </a:r>
            <a:r>
              <a:rPr lang="ru-RU" sz="3600" b="1" dirty="0" smtClean="0">
                <a:hlinkClick r:id="" action="ppaction://noaction"/>
              </a:rPr>
              <a:t> </a:t>
            </a:r>
            <a:r>
              <a:rPr lang="ru-RU" sz="3600" b="1" dirty="0" err="1" smtClean="0">
                <a:hlinkClick r:id="" action="ppaction://noaction"/>
              </a:rPr>
              <a:t>поняття</a:t>
            </a:r>
            <a:r>
              <a:rPr lang="ru-RU" sz="3600" b="1" dirty="0" smtClean="0">
                <a:hlinkClick r:id="" action="ppaction://noaction"/>
              </a:rPr>
              <a:t>, </a:t>
            </a:r>
            <a:r>
              <a:rPr lang="ru-RU" sz="3600" b="1" dirty="0" err="1" smtClean="0">
                <a:hlinkClick r:id="" action="ppaction://noaction"/>
              </a:rPr>
              <a:t>його</a:t>
            </a:r>
            <a:r>
              <a:rPr lang="ru-RU" sz="3600" b="1" dirty="0" smtClean="0">
                <a:hlinkClick r:id="" action="ppaction://noaction"/>
              </a:rPr>
              <a:t> роль</a:t>
            </a:r>
            <a:endParaRPr lang="ru-RU" sz="3600" b="1" dirty="0" smtClean="0"/>
          </a:p>
          <a:p>
            <a:r>
              <a:rPr lang="uk-UA" sz="3600" b="1" dirty="0" smtClean="0">
                <a:hlinkClick r:id="rId2" action="ppaction://hlinksldjump"/>
              </a:rPr>
              <a:t>Напрямки і сфери</a:t>
            </a:r>
            <a:endParaRPr lang="uk-UA" sz="3600" b="1" dirty="0" smtClean="0"/>
          </a:p>
          <a:p>
            <a:r>
              <a:rPr lang="uk-UA" sz="3600" b="1" dirty="0" smtClean="0">
                <a:hlinkClick r:id="rId3" action="ppaction://hlinksldjump"/>
              </a:rPr>
              <a:t>Предмет менеджменту і рівні</a:t>
            </a:r>
            <a:endParaRPr lang="uk-UA" sz="3600" b="1" dirty="0" smtClean="0"/>
          </a:p>
          <a:p>
            <a:r>
              <a:rPr lang="ru-RU" sz="3600" b="1" dirty="0" err="1" smtClean="0">
                <a:hlinkClick r:id="rId4" action="ppaction://hlinksldjump"/>
              </a:rPr>
              <a:t>Зв'язок</a:t>
            </a:r>
            <a:r>
              <a:rPr lang="ru-RU" sz="3600" b="1" dirty="0" smtClean="0">
                <a:hlinkClick r:id="rId4" action="ppaction://hlinksldjump"/>
              </a:rPr>
              <a:t> </a:t>
            </a:r>
            <a:r>
              <a:rPr lang="ru-RU" sz="3600" b="1" dirty="0" err="1" smtClean="0">
                <a:hlinkClick r:id="rId4" action="ppaction://hlinksldjump"/>
              </a:rPr>
              <a:t>управління</a:t>
            </a:r>
            <a:r>
              <a:rPr lang="ru-RU" sz="3600" b="1" dirty="0" smtClean="0">
                <a:hlinkClick r:id="rId4" action="ppaction://hlinksldjump"/>
              </a:rPr>
              <a:t> персоналом </a:t>
            </a:r>
            <a:r>
              <a:rPr lang="ru-RU" sz="3600" b="1" dirty="0" err="1" smtClean="0">
                <a:hlinkClick r:id="rId4" action="ppaction://hlinksldjump"/>
              </a:rPr>
              <a:t>з</a:t>
            </a:r>
            <a:r>
              <a:rPr lang="ru-RU" sz="3600" b="1" dirty="0" smtClean="0">
                <a:hlinkClick r:id="rId4" action="ppaction://hlinksldjump"/>
              </a:rPr>
              <a:t> </a:t>
            </a:r>
            <a:r>
              <a:rPr lang="ru-RU" sz="3600" b="1" dirty="0" err="1" smtClean="0">
                <a:hlinkClick r:id="rId4" action="ppaction://hlinksldjump"/>
              </a:rPr>
              <a:t>іншими</a:t>
            </a:r>
            <a:r>
              <a:rPr lang="ru-RU" sz="3600" b="1" dirty="0" smtClean="0">
                <a:hlinkClick r:id="rId4" action="ppaction://hlinksldjump"/>
              </a:rPr>
              <a:t> науками</a:t>
            </a:r>
            <a:endParaRPr lang="ru-RU" sz="3600" b="1" dirty="0" smtClean="0"/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/>
          <a:lstStyle/>
          <a:p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роль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зовнішньоекономічної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,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яка </a:t>
            </a:r>
            <a:r>
              <a:rPr lang="ru-RU" dirty="0" err="1" smtClean="0"/>
              <a:t>була</a:t>
            </a:r>
            <a:r>
              <a:rPr lang="ru-RU" dirty="0" smtClean="0"/>
              <a:t> б </a:t>
            </a:r>
            <a:r>
              <a:rPr lang="ru-RU" dirty="0" err="1" smtClean="0"/>
              <a:t>конкурентоспроможною</a:t>
            </a:r>
            <a:r>
              <a:rPr lang="ru-RU" dirty="0" smtClean="0"/>
              <a:t> на </a:t>
            </a:r>
            <a:r>
              <a:rPr lang="ru-RU" dirty="0" err="1" smtClean="0"/>
              <a:t>зарубіжних</a:t>
            </a:r>
            <a:r>
              <a:rPr lang="ru-RU" dirty="0" smtClean="0"/>
              <a:t> ринках, </a:t>
            </a:r>
            <a:r>
              <a:rPr lang="ru-RU" dirty="0" err="1" smtClean="0"/>
              <a:t>залежить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оснащення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поставленої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контролю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та </a:t>
            </a:r>
            <a:r>
              <a:rPr lang="ru-RU" dirty="0" err="1" smtClean="0"/>
              <a:t>послідовного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на </a:t>
            </a:r>
            <a:r>
              <a:rPr lang="ru-RU" dirty="0" err="1" smtClean="0"/>
              <a:t>зарубіжні</a:t>
            </a:r>
            <a:r>
              <a:rPr lang="ru-RU" dirty="0" smtClean="0"/>
              <a:t> ринки,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</a:t>
            </a:r>
            <a:r>
              <a:rPr lang="ru-RU" dirty="0" err="1" smtClean="0"/>
              <a:t>співробітників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персоналом.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більшого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як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у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як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найефективнішого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та </a:t>
            </a:r>
            <a:r>
              <a:rPr lang="ru-RU" dirty="0" err="1" smtClean="0"/>
              <a:t>особистісних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, </a:t>
            </a:r>
            <a:r>
              <a:rPr lang="ru-RU" dirty="0" err="1" smtClean="0"/>
              <a:t>традиційно</a:t>
            </a:r>
            <a:r>
              <a:rPr lang="ru-RU" dirty="0" smtClean="0"/>
              <a:t>, </a:t>
            </a:r>
            <a:r>
              <a:rPr lang="ru-RU" dirty="0" err="1" smtClean="0"/>
              <a:t>пов'язуються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забезпеченням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розуміється</a:t>
            </a:r>
            <a:r>
              <a:rPr lang="ru-RU" dirty="0" smtClean="0"/>
              <a:t> у </a:t>
            </a:r>
            <a:r>
              <a:rPr lang="ru-RU" dirty="0" err="1" smtClean="0"/>
              <a:t>вузькому</a:t>
            </a:r>
            <a:r>
              <a:rPr lang="ru-RU" dirty="0" smtClean="0"/>
              <a:t> </a:t>
            </a:r>
            <a:r>
              <a:rPr lang="ru-RU" dirty="0" err="1" smtClean="0"/>
              <a:t>значенні</a:t>
            </a:r>
            <a:r>
              <a:rPr lang="ru-RU" dirty="0" smtClean="0"/>
              <a:t> - як </a:t>
            </a:r>
            <a:r>
              <a:rPr lang="ru-RU" dirty="0" err="1" smtClean="0"/>
              <a:t>отримання</a:t>
            </a:r>
            <a:r>
              <a:rPr lang="ru-RU" dirty="0" smtClean="0"/>
              <a:t> максимального </a:t>
            </a:r>
            <a:r>
              <a:rPr lang="ru-RU" dirty="0" err="1" smtClean="0"/>
              <a:t>прибутку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плані</a:t>
            </a:r>
            <a:r>
              <a:rPr lang="ru-RU" dirty="0" smtClean="0"/>
              <a:t> - як </a:t>
            </a:r>
            <a:r>
              <a:rPr lang="ru-RU" dirty="0" err="1" smtClean="0"/>
              <a:t>економічність</a:t>
            </a:r>
            <a:r>
              <a:rPr lang="ru-RU" dirty="0" smtClean="0"/>
              <a:t>, </a:t>
            </a:r>
            <a:r>
              <a:rPr lang="ru-RU" dirty="0" err="1" smtClean="0"/>
              <a:t>якість</a:t>
            </a:r>
            <a:r>
              <a:rPr lang="ru-RU" dirty="0" smtClean="0"/>
              <a:t>,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, </a:t>
            </a:r>
            <a:r>
              <a:rPr lang="ru-RU" dirty="0" err="1" smtClean="0"/>
              <a:t>нововведення</a:t>
            </a:r>
            <a:r>
              <a:rPr lang="ru-RU" dirty="0" smtClean="0"/>
              <a:t>, </a:t>
            </a:r>
            <a:r>
              <a:rPr lang="ru-RU" dirty="0" err="1" smtClean="0"/>
              <a:t>прибуток</a:t>
            </a:r>
            <a:r>
              <a:rPr lang="ru-RU" dirty="0" smtClean="0"/>
              <a:t>, а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більш</a:t>
            </a:r>
            <a:r>
              <a:rPr lang="ru-RU" dirty="0" smtClean="0"/>
              <a:t> широкому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пов'язується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такими </a:t>
            </a:r>
            <a:r>
              <a:rPr lang="ru-RU" dirty="0" err="1" smtClean="0"/>
              <a:t>поняттями</a:t>
            </a:r>
            <a:r>
              <a:rPr lang="ru-RU" dirty="0" smtClean="0"/>
              <a:t> </a:t>
            </a:r>
            <a:r>
              <a:rPr lang="ru-RU" dirty="0" err="1" smtClean="0"/>
              <a:t>особистісного</a:t>
            </a:r>
            <a:r>
              <a:rPr lang="ru-RU" dirty="0" smtClean="0"/>
              <a:t>, </a:t>
            </a:r>
            <a:r>
              <a:rPr lang="ru-RU" dirty="0" err="1" smtClean="0"/>
              <a:t>психологічного</a:t>
            </a:r>
            <a:r>
              <a:rPr lang="ru-RU" dirty="0" smtClean="0"/>
              <a:t> плану, як </a:t>
            </a:r>
            <a:r>
              <a:rPr lang="ru-RU" dirty="0" err="1" smtClean="0"/>
              <a:t>задоволеність</a:t>
            </a:r>
            <a:r>
              <a:rPr lang="ru-RU" dirty="0" smtClean="0"/>
              <a:t> </a:t>
            </a:r>
            <a:r>
              <a:rPr lang="ru-RU" dirty="0" err="1" smtClean="0"/>
              <a:t>співробітників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працею</a:t>
            </a:r>
            <a:r>
              <a:rPr lang="ru-RU" dirty="0" smtClean="0"/>
              <a:t>, </a:t>
            </a:r>
            <a:r>
              <a:rPr lang="ru-RU" dirty="0" err="1" smtClean="0"/>
              <a:t>участю</a:t>
            </a:r>
            <a:r>
              <a:rPr lang="ru-RU" dirty="0" smtClean="0"/>
              <a:t> у трудовому </a:t>
            </a:r>
            <a:r>
              <a:rPr lang="ru-RU" dirty="0" err="1" smtClean="0"/>
              <a:t>колективі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самооцінки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, </a:t>
            </a:r>
            <a:r>
              <a:rPr lang="ru-RU" dirty="0" err="1" smtClean="0"/>
              <a:t>мотивація</a:t>
            </a:r>
            <a:r>
              <a:rPr lang="ru-RU" dirty="0" smtClean="0"/>
              <a:t> персоналу до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357166"/>
            <a:ext cx="3357586" cy="5954098"/>
          </a:xfrm>
        </p:spPr>
        <p:txBody>
          <a:bodyPr>
            <a:normAutofit/>
          </a:bodyPr>
          <a:lstStyle/>
          <a:p>
            <a:r>
              <a:rPr lang="ru-RU" dirty="0" err="1" smtClean="0"/>
              <a:t>Розвивається</a:t>
            </a:r>
            <a:r>
              <a:rPr lang="ru-RU" dirty="0" smtClean="0"/>
              <a:t> в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напрямах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;(як практична </a:t>
            </a:r>
            <a:r>
              <a:rPr lang="ru-RU" dirty="0" err="1" smtClean="0"/>
              <a:t>діяльність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індивідуально</a:t>
            </a:r>
            <a:r>
              <a:rPr lang="ru-RU" dirty="0" smtClean="0"/>
              <a:t> </a:t>
            </a:r>
            <a:r>
              <a:rPr lang="ru-RU" dirty="0" err="1" smtClean="0"/>
              <a:t>зорієнтованим</a:t>
            </a:r>
            <a:r>
              <a:rPr lang="ru-RU" dirty="0" smtClean="0"/>
              <a:t> на </a:t>
            </a:r>
            <a:r>
              <a:rPr lang="ru-RU" dirty="0" err="1" smtClean="0"/>
              <a:t>працівника,як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по </a:t>
            </a:r>
            <a:r>
              <a:rPr lang="ru-RU" dirty="0" err="1" smtClean="0"/>
              <a:t>задоволенню</a:t>
            </a:r>
            <a:r>
              <a:rPr lang="ru-RU" dirty="0" smtClean="0"/>
              <a:t> потреби;</a:t>
            </a:r>
          </a:p>
          <a:p>
            <a:r>
              <a:rPr lang="ru-RU" dirty="0" err="1" smtClean="0"/>
              <a:t>зорієнтований</a:t>
            </a:r>
            <a:r>
              <a:rPr lang="ru-RU" dirty="0" smtClean="0"/>
              <a:t> на </a:t>
            </a:r>
            <a:r>
              <a:rPr lang="ru-RU" dirty="0" err="1" smtClean="0"/>
              <a:t>майбутнє</a:t>
            </a:r>
            <a:r>
              <a:rPr lang="ru-RU" dirty="0" smtClean="0"/>
              <a:t>.(</a:t>
            </a:r>
            <a:r>
              <a:rPr lang="ru-RU" dirty="0" err="1" smtClean="0"/>
              <a:t>вписується</a:t>
            </a:r>
            <a:r>
              <a:rPr lang="ru-RU" dirty="0" smtClean="0"/>
              <a:t> у </a:t>
            </a:r>
            <a:r>
              <a:rPr lang="ru-RU" dirty="0" err="1" smtClean="0"/>
              <a:t>стратегію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Як сфера </a:t>
            </a:r>
            <a:r>
              <a:rPr lang="ru-RU" dirty="0" err="1" smtClean="0"/>
              <a:t>практичної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УП-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взаємозв'язаних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організаційно-економічних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по </a:t>
            </a:r>
            <a:r>
              <a:rPr lang="ru-RU" dirty="0" err="1" smtClean="0"/>
              <a:t>створенню</a:t>
            </a:r>
            <a:r>
              <a:rPr lang="ru-RU" dirty="0" smtClean="0"/>
              <a:t> умов для нормального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,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використовування</a:t>
            </a:r>
            <a:r>
              <a:rPr lang="ru-RU" dirty="0" smtClean="0"/>
              <a:t> кадрового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err="1" smtClean="0"/>
              <a:t>стоїть</a:t>
            </a:r>
            <a:r>
              <a:rPr lang="ru-RU" dirty="0" smtClean="0"/>
              <a:t> 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в </a:t>
            </a:r>
            <a:r>
              <a:rPr lang="ru-RU" dirty="0" err="1" smtClean="0"/>
              <a:t>управлінні</a:t>
            </a:r>
            <a:r>
              <a:rPr lang="ru-RU" dirty="0" smtClean="0"/>
              <a:t> </a:t>
            </a:r>
            <a:r>
              <a:rPr lang="ru-RU" dirty="0" err="1" smtClean="0"/>
              <a:t>бізнесом</a:t>
            </a:r>
            <a:r>
              <a:rPr lang="ru-RU" dirty="0" smtClean="0"/>
              <a:t>. (схема "</a:t>
            </a:r>
            <a:r>
              <a:rPr lang="ru-RU" dirty="0" err="1" smtClean="0"/>
              <a:t>Знаходження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персоналом")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929058" y="928670"/>
          <a:ext cx="464347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3" build="p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628" y="428604"/>
            <a:ext cx="3717164" cy="5954098"/>
          </a:xfrm>
        </p:spPr>
        <p:txBody>
          <a:bodyPr>
            <a:normAutofit/>
          </a:bodyPr>
          <a:lstStyle/>
          <a:p>
            <a:r>
              <a:rPr lang="ru-RU" dirty="0" smtClean="0"/>
              <a:t>Предметом менеджменту персоналу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та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. Основною метою менеджменту персоналу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персоналу</a:t>
            </a:r>
            <a:r>
              <a:rPr lang="ru-RU" dirty="0" smtClean="0"/>
              <a:t>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та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високоефективної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мети, </a:t>
            </a:r>
            <a:r>
              <a:rPr lang="ru-RU" dirty="0" err="1" smtClean="0"/>
              <a:t>насамперед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з’ясувати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управлінської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персоналу </a:t>
            </a:r>
            <a:r>
              <a:rPr lang="ru-RU" dirty="0" err="1" smtClean="0"/>
              <a:t>має</a:t>
            </a:r>
            <a:r>
              <a:rPr lang="ru-RU" dirty="0" smtClean="0"/>
              <a:t> 4 </a:t>
            </a:r>
            <a:r>
              <a:rPr lang="ru-RU" dirty="0" err="1" smtClean="0"/>
              <a:t>рівні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Оперативний</a:t>
            </a:r>
            <a:r>
              <a:rPr lang="ru-RU" dirty="0" smtClean="0"/>
              <a:t> - </a:t>
            </a:r>
            <a:r>
              <a:rPr lang="ru-RU" dirty="0" err="1" smtClean="0"/>
              <a:t>домінує</a:t>
            </a:r>
            <a:r>
              <a:rPr lang="ru-RU" dirty="0" smtClean="0"/>
              <a:t> </a:t>
            </a:r>
            <a:r>
              <a:rPr lang="ru-RU" dirty="0" err="1" smtClean="0"/>
              <a:t>кадрова</a:t>
            </a:r>
            <a:r>
              <a:rPr lang="ru-RU" dirty="0" smtClean="0"/>
              <a:t> робота.</a:t>
            </a:r>
          </a:p>
          <a:p>
            <a:r>
              <a:rPr lang="ru-RU" dirty="0" err="1" smtClean="0"/>
              <a:t>Тактичний</a:t>
            </a:r>
            <a:r>
              <a:rPr lang="ru-RU" dirty="0" smtClean="0"/>
              <a:t> - </a:t>
            </a:r>
            <a:r>
              <a:rPr lang="ru-RU" dirty="0" err="1" smtClean="0"/>
              <a:t>домінує,власне,управління</a:t>
            </a:r>
            <a:r>
              <a:rPr lang="ru-RU" dirty="0" smtClean="0"/>
              <a:t> персоналом.</a:t>
            </a:r>
          </a:p>
          <a:p>
            <a:r>
              <a:rPr lang="ru-RU" dirty="0" err="1" smtClean="0"/>
              <a:t>Стратегічний</a:t>
            </a:r>
            <a:r>
              <a:rPr lang="ru-RU" dirty="0" smtClean="0"/>
              <a:t> – </a:t>
            </a:r>
            <a:r>
              <a:rPr lang="ru-RU" dirty="0" err="1" smtClean="0"/>
              <a:t>домінує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людськими</a:t>
            </a:r>
            <a:r>
              <a:rPr lang="ru-RU" dirty="0" smtClean="0"/>
              <a:t> ресурсами.</a:t>
            </a:r>
          </a:p>
          <a:p>
            <a:r>
              <a:rPr lang="ru-RU" dirty="0" err="1" smtClean="0"/>
              <a:t>Політичний</a:t>
            </a:r>
            <a:r>
              <a:rPr lang="ru-RU" dirty="0" smtClean="0"/>
              <a:t> – </a:t>
            </a:r>
            <a:r>
              <a:rPr lang="ru-RU" dirty="0" err="1" smtClean="0"/>
              <a:t>домінує</a:t>
            </a:r>
            <a:r>
              <a:rPr lang="ru-RU" dirty="0" smtClean="0"/>
              <a:t> робота по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 smtClean="0"/>
              <a:t>кадрової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endParaRPr lang="ru-RU" dirty="0" smtClean="0"/>
          </a:p>
          <a:p>
            <a:endParaRPr lang="ru-RU" dirty="0" smtClean="0"/>
          </a:p>
        </p:txBody>
      </p:sp>
      <p:pic>
        <p:nvPicPr>
          <p:cNvPr id="5" name="Содержимое 4" descr="Rivni_upr_pers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428604"/>
            <a:ext cx="4134427" cy="5706272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200026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Зв'язок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персоналом 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іншими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науками:</a:t>
            </a:r>
          </a:p>
          <a:p>
            <a:r>
              <a:rPr lang="ru-RU" dirty="0" smtClean="0"/>
              <a:t>Менеджмент</a:t>
            </a:r>
          </a:p>
          <a:p>
            <a:r>
              <a:rPr lang="ru-RU" dirty="0" err="1" smtClean="0"/>
              <a:t>Соціологія,психологія,фізіологія</a:t>
            </a:r>
            <a:endParaRPr lang="ru-RU" dirty="0" smtClean="0"/>
          </a:p>
          <a:p>
            <a:r>
              <a:rPr lang="ru-RU" dirty="0" err="1" smtClean="0"/>
              <a:t>Психологія</a:t>
            </a:r>
            <a:endParaRPr lang="ru-RU" dirty="0" smtClean="0"/>
          </a:p>
          <a:p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endParaRPr lang="ru-RU" dirty="0" smtClean="0"/>
          </a:p>
          <a:p>
            <a:r>
              <a:rPr lang="ru-RU" dirty="0" err="1" smtClean="0"/>
              <a:t>Трудове</a:t>
            </a:r>
            <a:r>
              <a:rPr lang="ru-RU" dirty="0" smtClean="0"/>
              <a:t> право</a:t>
            </a:r>
          </a:p>
          <a:p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vfkP3UiPI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464563"/>
            <a:ext cx="5857916" cy="4393437"/>
          </a:xfrm>
          <a:prstGeom prst="rect">
            <a:avLst/>
          </a:prstGeom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8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</TotalTime>
  <Words>409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Менеджер по персоналу</vt:lpstr>
      <vt:lpstr>Зміст:</vt:lpstr>
      <vt:lpstr>Сутність поняття, його роль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Менеджер по персоналу</dc:title>
  <dc:creator>admin</dc:creator>
  <cp:lastModifiedBy>admin</cp:lastModifiedBy>
  <cp:revision>6</cp:revision>
  <dcterms:created xsi:type="dcterms:W3CDTF">2013-05-23T13:52:42Z</dcterms:created>
  <dcterms:modified xsi:type="dcterms:W3CDTF">2013-12-04T14:57:13Z</dcterms:modified>
</cp:coreProperties>
</file>