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61" r:id="rId8"/>
    <p:sldId id="274" r:id="rId9"/>
    <p:sldId id="275" r:id="rId10"/>
    <p:sldId id="276" r:id="rId11"/>
    <p:sldId id="263" r:id="rId12"/>
    <p:sldId id="278" r:id="rId13"/>
    <p:sldId id="277" r:id="rId14"/>
    <p:sldId id="262" r:id="rId15"/>
    <p:sldId id="279" r:id="rId16"/>
    <p:sldId id="280" r:id="rId17"/>
    <p:sldId id="264" r:id="rId18"/>
    <p:sldId id="265" r:id="rId19"/>
    <p:sldId id="266" r:id="rId20"/>
    <p:sldId id="267" r:id="rId21"/>
    <p:sldId id="281" r:id="rId22"/>
    <p:sldId id="268" r:id="rId23"/>
    <p:sldId id="269" r:id="rId24"/>
    <p:sldId id="282" r:id="rId25"/>
    <p:sldId id="283" r:id="rId26"/>
    <p:sldId id="270" r:id="rId27"/>
    <p:sldId id="286" r:id="rId28"/>
    <p:sldId id="284" r:id="rId29"/>
    <p:sldId id="285" r:id="rId30"/>
    <p:sldId id="271" r:id="rId31"/>
    <p:sldId id="272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73" autoAdjust="0"/>
  </p:normalViewPr>
  <p:slideViewPr>
    <p:cSldViewPr>
      <p:cViewPr varScale="1">
        <p:scale>
          <a:sx n="62" d="100"/>
          <a:sy n="62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5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67A44F-B93A-402E-98AA-DA057AB060E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615BFA-0730-433B-830D-CDC62B1B5F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Pablo_picasso_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Picasso01.jpg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hyperlink" Target="http://ru.wikipedia.org/wiki/%D0%A4%D0%B0%D0%B9%D0%BB:Kvinnohuvud1-hstd.JPG" TargetMode="External"/><Relationship Id="rId17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hyperlink" Target="http://ru.wikipedia.org/wiki/%D0%A4%D0%B0%D0%B9%D0%BB:HotelSale_hinte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8.jpeg"/><Relationship Id="rId5" Type="http://schemas.openxmlformats.org/officeDocument/2006/relationships/image" Target="../media/image24.jpeg"/><Relationship Id="rId15" Type="http://schemas.openxmlformats.org/officeDocument/2006/relationships/image" Target="../media/image30.jpeg"/><Relationship Id="rId10" Type="http://schemas.openxmlformats.org/officeDocument/2006/relationships/hyperlink" Target="http://ru.wikipedia.org/wiki/%D0%A4%D0%B0%D0%B9%D0%BB:Pablo_Picasso_-_Desmoiselles_d'Avignon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hyperlink" Target="http://ru.wikipedia.org/wiki/%D0%A4%D0%B0%D0%B9%D0%BB:PicassoGuernic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908720"/>
            <a:ext cx="5120640" cy="230428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04664"/>
            <a:ext cx="5120640" cy="2736304"/>
          </a:xfrm>
        </p:spPr>
        <p:txBody>
          <a:bodyPr>
            <a:noAutofit/>
          </a:bodyPr>
          <a:lstStyle/>
          <a:p>
            <a:pPr algn="ctr"/>
            <a:r>
              <a:rPr lang="uk-UA" sz="48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Художні напрями мистецтва </a:t>
            </a:r>
            <a:r>
              <a:rPr lang="en-US" sz="48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XX</a:t>
            </a:r>
            <a:r>
              <a:rPr lang="uk-UA" sz="48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століття</a:t>
            </a:r>
            <a:endParaRPr lang="ru-RU" sz="4800" b="1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4487">
            <a:off x="639761" y="3409464"/>
            <a:ext cx="4355976" cy="29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26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Картини Малевича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image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1995488" cy="1771650"/>
          </a:xfrm>
          <a:prstGeom prst="rect">
            <a:avLst/>
          </a:prstGeom>
        </p:spPr>
      </p:pic>
      <p:pic>
        <p:nvPicPr>
          <p:cNvPr id="5" name="Picture 10" descr="image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04025" y="1557338"/>
            <a:ext cx="2016125" cy="1871662"/>
          </a:xfrm>
          <a:prstGeom prst="rect">
            <a:avLst/>
          </a:prstGeom>
        </p:spPr>
      </p:pic>
      <p:pic>
        <p:nvPicPr>
          <p:cNvPr id="6" name="Picture 1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933825"/>
            <a:ext cx="2011363" cy="2060575"/>
          </a:xfrm>
          <a:prstGeom prst="rect">
            <a:avLst/>
          </a:prstGeom>
        </p:spPr>
      </p:pic>
      <p:pic>
        <p:nvPicPr>
          <p:cNvPr id="7" name="Picture 15" descr="images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96075" y="4076700"/>
            <a:ext cx="2268538" cy="2311400"/>
          </a:xfrm>
          <a:prstGeom prst="rect">
            <a:avLst/>
          </a:prstGeom>
        </p:spPr>
      </p:pic>
      <p:pic>
        <p:nvPicPr>
          <p:cNvPr id="8" name="Picture 16" descr="images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1871662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images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15525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ages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57338"/>
            <a:ext cx="1728787" cy="171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images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22320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601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248472" cy="1043362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Кубізм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33238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Кубізм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немов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руйнував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предмети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площині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зводячи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форму до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простих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геометричних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фігур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чи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розкладаючи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площини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 Художники-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кубісти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прагнули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проникнути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за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оболонку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речей,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зрозуміти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потаємну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сутність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br>
              <a:rPr lang="ru-RU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Художники-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кубісти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П.Пікассо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Авіньонські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дівчата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» – картина, яка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започаткувала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напрям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кубізму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, «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Герніка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», «Скрипка й виноград»),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Ж.Брак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(«Кларнет і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пляшка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рому на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каміні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»),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Ф.Леже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Будівельники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»),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Д.Стюарт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К.Карра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Метафізична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муза»).</a:t>
            </a:r>
            <a:br>
              <a:rPr lang="ru-RU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П.Пікассо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був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впливом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кубістів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лише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на початку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творчого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шляху,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пізніше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він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надавав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перевагу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традиційному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мистецтву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br>
              <a:rPr lang="ru-RU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06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Відомий представник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4176464" cy="4934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Пабло</a:t>
            </a:r>
            <a:r>
              <a:rPr lang="uk-UA" altLang="ru-RU" b="1" i="1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uk-UA" altLang="ru-RU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Пікассо</a:t>
            </a:r>
            <a:r>
              <a:rPr lang="uk-UA" altLang="ru-RU" b="1" i="1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uk-UA" altLang="ru-RU" dirty="0" smtClean="0">
                <a:solidFill>
                  <a:schemeClr val="tx2"/>
                </a:solidFill>
                <a:latin typeface="Comic Sans MS" pitchFamily="66" charset="0"/>
              </a:rPr>
              <a:t>-  </a:t>
            </a:r>
            <a:r>
              <a:rPr lang="uk-UA" altLang="ru-RU" dirty="0">
                <a:solidFill>
                  <a:schemeClr val="tx2"/>
                </a:solidFill>
                <a:latin typeface="Comic Sans MS" pitchFamily="66" charset="0"/>
              </a:rPr>
              <a:t>почав малювати з самого дитинства, перші уроки художньої майстерності </a:t>
            </a:r>
            <a:r>
              <a:rPr lang="uk-UA" altLang="ru-RU" dirty="0" err="1">
                <a:solidFill>
                  <a:schemeClr val="tx2"/>
                </a:solidFill>
                <a:latin typeface="Comic Sans MS" pitchFamily="66" charset="0"/>
              </a:rPr>
              <a:t>Пікассо</a:t>
            </a:r>
            <a:r>
              <a:rPr lang="uk-UA" altLang="ru-RU" dirty="0">
                <a:solidFill>
                  <a:schemeClr val="tx2"/>
                </a:solidFill>
                <a:latin typeface="Comic Sans MS" pitchFamily="66" charset="0"/>
              </a:rPr>
              <a:t> одержав у свого батька — вчителя малювання Х. </a:t>
            </a:r>
            <a:r>
              <a:rPr lang="uk-UA" altLang="ru-RU" dirty="0" err="1">
                <a:solidFill>
                  <a:schemeClr val="tx2"/>
                </a:solidFill>
                <a:latin typeface="Comic Sans MS" pitchFamily="66" charset="0"/>
              </a:rPr>
              <a:t>Руїса</a:t>
            </a:r>
            <a:r>
              <a:rPr lang="uk-UA" altLang="ru-RU" dirty="0">
                <a:solidFill>
                  <a:schemeClr val="tx2"/>
                </a:solidFill>
                <a:latin typeface="Comic Sans MS" pitchFamily="66" charset="0"/>
              </a:rPr>
              <a:t>, і незабаром володів ним досконало. В 8 років він малює свою першу серйозну картину маслом, Пікадора</a:t>
            </a:r>
            <a:r>
              <a:rPr lang="uk-UA" altLang="ru-RU" i="1" dirty="0">
                <a:solidFill>
                  <a:schemeClr val="tx2"/>
                </a:solidFill>
                <a:latin typeface="Comic Sans MS" pitchFamily="66" charset="0"/>
              </a:rPr>
              <a:t>, з якою він не розлучався протягом всього життя.</a:t>
            </a:r>
            <a:endParaRPr lang="uk-UA" altLang="ru-RU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Picture 7" descr="Фотография">
            <a:hlinkClick r:id="rId2" tooltip="Фотограф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76056" y="1700808"/>
            <a:ext cx="3455988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709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923cae6219aa70c5a05f29dc5eb9f0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209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6462714934ecb4a2f855b8ea5075f2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2266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25daa339b741b4c009650478802eac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179070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35fb35993d0c0300ade349565d9ce0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5" y="0"/>
            <a:ext cx="2447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45d57f9ee80ef78bf3c3056763eebf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1873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234384fe0966eed97a22f5bc5a529dd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1584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68px-Picasso01">
            <a:hlinkClick r:id="rId8" tooltip="Picasso01.jpg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08275"/>
            <a:ext cx="15113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115px-Pablo_Picasso_-_Desmoiselles_d%27Avignon">
            <a:hlinkClick r:id="rId10" tooltip="&quot;Pablo Picasso - Desmoiselles d'Avignon.jpg&quot;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18018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90px-Kvinnohuvud1-hstd">
            <a:hlinkClick r:id="rId12" tooltip="Kvinnohuvud1-hstd.JPG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36838"/>
            <a:ext cx="15478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120px-PicassoGuernica">
            <a:hlinkClick r:id="rId14" tooltip="PicassoGuernica.jpg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39608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250px-HotelSale_hinten">
            <a:hlinkClick r:id="rId16" tooltip="&quot;Музей Пикассо в Париже&quot;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076825"/>
            <a:ext cx="2597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535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688632" cy="1440160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Експресіонізм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7632848" cy="3238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Реалістичне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мистецтво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ХХ ст. часто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використовувало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досягнення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прийоми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інших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нереалістичних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художніх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напрямів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. Так,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виразні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засоби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експресіонізму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допомогли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німецькій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художниці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К.Кольвіц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гостро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й однозначно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виразити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своє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відношення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до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пригнічення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насильства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війни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графічних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роботах «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Повстання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ткачів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», «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Селянська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війна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».</a:t>
            </a:r>
            <a:br>
              <a:rPr lang="ru-RU" sz="2000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855843"/>
            <a:ext cx="3960440" cy="27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75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Відомий представник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Василь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Кандинський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народився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16 (4)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грудн</a:t>
            </a:r>
            <a:r>
              <a:rPr lang="uk-UA" altLang="ru-RU" dirty="0">
                <a:solidFill>
                  <a:schemeClr val="tx2"/>
                </a:solidFill>
                <a:latin typeface="Comic Sans MS" pitchFamily="66" charset="0"/>
              </a:rPr>
              <a:t>я 1866 р. в Москві, в заможній культурній сім’ї.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i="1" dirty="0" smtClean="0">
                <a:solidFill>
                  <a:schemeClr val="tx2"/>
                </a:solidFill>
              </a:rPr>
              <a:t>Это </a:t>
            </a:r>
            <a:r>
              <a:rPr lang="ru-RU" altLang="ru-RU" sz="1600" i="1" dirty="0">
                <a:solidFill>
                  <a:schemeClr val="tx2"/>
                </a:solidFill>
              </a:rPr>
              <a:t>"Мир искусства" является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i="1" dirty="0">
                <a:solidFill>
                  <a:schemeClr val="tx2"/>
                </a:solidFill>
              </a:rPr>
              <a:t>столь же </a:t>
            </a:r>
            <a:r>
              <a:rPr lang="ru-RU" altLang="ru-RU" sz="1600" i="1" dirty="0" err="1">
                <a:solidFill>
                  <a:schemeClr val="tx2"/>
                </a:solidFill>
              </a:rPr>
              <a:t>реальним</a:t>
            </a:r>
            <a:r>
              <a:rPr lang="ru-RU" altLang="ru-RU" sz="1600" i="1" dirty="0">
                <a:solidFill>
                  <a:schemeClr val="tx2"/>
                </a:solidFill>
              </a:rPr>
              <a:t>, как и бетон.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i="1" dirty="0">
                <a:solidFill>
                  <a:schemeClr val="tx2"/>
                </a:solidFill>
              </a:rPr>
              <a:t>По этой причине, я предпочитаю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i="1" dirty="0">
                <a:solidFill>
                  <a:schemeClr val="tx2"/>
                </a:solidFill>
              </a:rPr>
              <a:t>называть так называемое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i="1" dirty="0">
                <a:solidFill>
                  <a:schemeClr val="tx2"/>
                </a:solidFill>
              </a:rPr>
              <a:t>"абстрактное искусство"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600" i="1" dirty="0">
                <a:solidFill>
                  <a:schemeClr val="tx2"/>
                </a:solidFill>
              </a:rPr>
              <a:t>"конкретное искусство"..</a:t>
            </a:r>
            <a:r>
              <a:rPr lang="ru-RU" altLang="ru-RU" sz="1600" dirty="0">
                <a:solidFill>
                  <a:schemeClr val="tx2"/>
                </a:solidFill>
              </a:rPr>
              <a:t> </a:t>
            </a:r>
            <a:endParaRPr lang="uk-UA" altLang="ru-RU" sz="1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uk-UA" altLang="ru-RU" sz="1600" dirty="0"/>
          </a:p>
          <a:p>
            <a:endParaRPr lang="ru-RU" dirty="0"/>
          </a:p>
        </p:txBody>
      </p:sp>
      <p:pic>
        <p:nvPicPr>
          <p:cNvPr id="4" name="Picture 4" descr="wassilykandi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708920"/>
            <a:ext cx="2232025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26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5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3059113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5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13213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5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26654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5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71775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5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3203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51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30241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51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24400"/>
            <a:ext cx="287813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51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28432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51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25622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14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6440" y="188640"/>
            <a:ext cx="3358136" cy="1224136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Фовізм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060848"/>
            <a:ext cx="3225817" cy="4471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30887"/>
            <a:ext cx="4289248" cy="2846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83127"/>
            <a:ext cx="5472608" cy="274776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Для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фовізму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характерні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підвищена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світлість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та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прозорість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виразність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кольору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організація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художнього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простору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лише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за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допомогою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кольору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відсутність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традиційного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світлотіньового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моделювання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прагнення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гармонізації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виразних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декоративних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властивостей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кольору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єдиній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композиції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. До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фовістів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належали: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А.Маттіс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Червоні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риби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», панно «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Танець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», «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Музика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»),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А.Марке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4400" dirty="0" err="1">
                <a:solidFill>
                  <a:schemeClr val="tx2"/>
                </a:solidFill>
                <a:latin typeface="Comic Sans MS" pitchFamily="66" charset="0"/>
              </a:rPr>
              <a:t>Р.Дюфі</a:t>
            </a:r>
            <a:r>
              <a:rPr lang="ru-RU" sz="44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86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116632"/>
            <a:ext cx="4006208" cy="1331394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Футуризм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7488832" cy="2232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Футуристи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захоплювались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можливостями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сучасної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науки й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техніки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успіх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прогресу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людства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вбачали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розвитку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машинної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цивілізації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. Художники-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футуристи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Дж.Балла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Ластівки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»), </a:t>
            </a:r>
            <a:r>
              <a:rPr lang="ru-RU" sz="2400" dirty="0" err="1">
                <a:solidFill>
                  <a:schemeClr val="tx2"/>
                </a:solidFill>
                <a:latin typeface="Comic Sans MS" pitchFamily="66" charset="0"/>
              </a:rPr>
              <a:t>І.Тангі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 («Невидимки»).</a:t>
            </a:r>
            <a:br>
              <a:rPr lang="ru-RU" sz="2400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400" y="2780928"/>
            <a:ext cx="3006080" cy="3734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96952"/>
            <a:ext cx="47434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17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0"/>
            <a:ext cx="3574160" cy="1115370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Дадаїзм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24744"/>
            <a:ext cx="7776864" cy="28803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altLang="ru-RU" sz="4000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В</a:t>
            </a:r>
            <a:r>
              <a:rPr lang="uk-UA" altLang="ru-RU" sz="4000" dirty="0" smtClean="0">
                <a:solidFill>
                  <a:schemeClr val="tx2"/>
                </a:solidFill>
                <a:latin typeface="Comic Sans MS" pitchFamily="66" charset="0"/>
              </a:rPr>
              <a:t>ід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франц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en-US" altLang="ru-RU" sz="4000" dirty="0" err="1">
                <a:solidFill>
                  <a:schemeClr val="tx2"/>
                </a:solidFill>
                <a:latin typeface="Comic Sans MS" pitchFamily="66" charset="0"/>
              </a:rPr>
              <a:t>dadaisme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 -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перен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. незв’язний дитячий лепет)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–авангардистська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 літературно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–художня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 течія в 1916 – 1922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р.р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., склалась  в Швейцарії. Представники : А.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Бретон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, Т.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Тцара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, Р.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Гюльзенбек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, М.Янко, М.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Дюшан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, Ф.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Пікабія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, М. Ернст, Ж. </a:t>
            </a:r>
            <a:r>
              <a:rPr lang="uk-UA" altLang="ru-RU" sz="4000" dirty="0" err="1">
                <a:solidFill>
                  <a:schemeClr val="tx2"/>
                </a:solidFill>
                <a:latin typeface="Comic Sans MS" pitchFamily="66" charset="0"/>
              </a:rPr>
              <a:t>Арп</a:t>
            </a:r>
            <a:r>
              <a:rPr lang="uk-UA" altLang="ru-RU" sz="4000" dirty="0">
                <a:solidFill>
                  <a:schemeClr val="tx2"/>
                </a:solidFill>
                <a:latin typeface="Comic Sans MS" pitchFamily="66" charset="0"/>
              </a:rPr>
              <a:t>. У цій течії абсолютизувався авангардистський принцип, заперечувалися будь які авторитети і традиції. Дадаїсти не визнавали жодних ідеалів. Вони оголосили будь-який вибір твором мистецтва, якщо художник узяв його із звичайного середовища й дав йому назву. У 20-х роках ХХ ст. у Франції злився з сюрреалізмом, у Німеччині – з  експресіонізмом. </a:t>
            </a:r>
            <a:endParaRPr lang="ru-RU" altLang="ru-RU" sz="40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07316">
            <a:off x="5150325" y="3587773"/>
            <a:ext cx="3861048" cy="2976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737041"/>
            <a:ext cx="4488160" cy="30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3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224528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Картина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художнього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життя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XX ст. не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порівнянна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ні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з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однією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з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минулих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епох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за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своєю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різноманітністю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і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парадоксальністю</a:t>
            </a: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Вже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не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можна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знайти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минулої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 </a:t>
            </a:r>
            <a:r>
              <a:rPr lang="ru-RU" sz="2800" dirty="0" err="1" smtClean="0">
                <a:solidFill>
                  <a:schemeClr val="tx2"/>
                </a:solidFill>
                <a:latin typeface="Monotype Corsiva" pitchFamily="66" charset="0"/>
              </a:rPr>
              <a:t>стильової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Monotype Corsiva" pitchFamily="66" charset="0"/>
              </a:rPr>
              <a:t>єдності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відмічається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як 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традиціоналізм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, так і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нестримне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 новаторство.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Надзвичайно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поширюється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 синтез </a:t>
            </a:r>
            <a:r>
              <a:rPr lang="ru-RU" sz="2800" dirty="0" err="1">
                <a:solidFill>
                  <a:schemeClr val="tx2"/>
                </a:solidFill>
                <a:latin typeface="Monotype Corsiva" pitchFamily="66" charset="0"/>
              </a:rPr>
              <a:t>мистецтв</a:t>
            </a:r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3436561" cy="44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2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04664"/>
            <a:ext cx="4536504" cy="1008112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>
                <a:solidFill>
                  <a:schemeClr val="tx2"/>
                </a:solidFill>
                <a:latin typeface="Comic Sans MS" pitchFamily="66" charset="0"/>
              </a:rPr>
              <a:t>С</a:t>
            </a:r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имволізм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4"/>
            <a:ext cx="4224528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Для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нього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характерні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казкові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сюжети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вільна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фантазія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. В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Росії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та на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Україні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модернізм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символізм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склались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в так званий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національно-романтичний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напрям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що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спирався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героїчне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билинне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минуле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народні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казки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 й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пісні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Представники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М.Реріх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Comic Sans MS" pitchFamily="66" charset="0"/>
              </a:rPr>
              <a:t>В.Васнєцов</a:t>
            </a:r>
            <a:r>
              <a:rPr lang="ru-RU" sz="2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9777">
            <a:off x="5430708" y="411236"/>
            <a:ext cx="2962239" cy="3917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4124">
            <a:off x="5083630" y="3061741"/>
            <a:ext cx="27672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95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Символізм в архітектурі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4543400" cy="31551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56992"/>
            <a:ext cx="4464496" cy="33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7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176464" cy="1152128"/>
          </a:xfrm>
        </p:spPr>
        <p:txBody>
          <a:bodyPr>
            <a:no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Примітивізм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6320" y="1556792"/>
            <a:ext cx="4224528" cy="38862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Видатний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французький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художник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П.Гоген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пошуках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спокою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й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гармонії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покинув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цивілізований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світ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і проживав на островах Тихого океану.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Користуючись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спрощеними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майже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плоскими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зображеннями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предметів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він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зображував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природу,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місцевих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жителів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Таїтянки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») –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цей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напрям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пізніше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одержав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назву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примітивізм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. До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примітивістів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належали: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А.Руссо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Мавпи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») у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Франції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У.Альфред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Англії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Н.Гончаров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Росії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(«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Московська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вулиця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»).</a:t>
            </a:r>
            <a:br>
              <a:rPr lang="ru-RU" i="0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i="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58" y="1268760"/>
            <a:ext cx="3620616" cy="2637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888" y="3644868"/>
            <a:ext cx="3888432" cy="301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12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654280" cy="1043362"/>
          </a:xfrm>
        </p:spPr>
        <p:txBody>
          <a:bodyPr>
            <a:noAutofit/>
          </a:bodyPr>
          <a:lstStyle/>
          <a:p>
            <a:pPr algn="ctr"/>
            <a:r>
              <a:rPr lang="uk-UA" sz="4400" b="1" i="1" u="sng" dirty="0">
                <a:solidFill>
                  <a:schemeClr val="tx2"/>
                </a:solidFill>
                <a:latin typeface="Comic Sans MS" pitchFamily="66" charset="0"/>
              </a:rPr>
              <a:t>С</a:t>
            </a:r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юрреалізм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3744416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uk-UA" altLang="ru-RU" sz="2000" dirty="0" smtClean="0">
                <a:solidFill>
                  <a:schemeClr val="tx2"/>
                </a:solidFill>
                <a:latin typeface="Comic Sans MS" pitchFamily="66" charset="0"/>
              </a:rPr>
              <a:t>(Від </a:t>
            </a:r>
            <a:r>
              <a:rPr lang="uk-UA" altLang="ru-RU" sz="2000" dirty="0" err="1">
                <a:solidFill>
                  <a:schemeClr val="tx2"/>
                </a:solidFill>
                <a:latin typeface="Comic Sans MS" pitchFamily="66" charset="0"/>
              </a:rPr>
              <a:t>франц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en-US" altLang="ru-RU" sz="2000" dirty="0" err="1">
                <a:solidFill>
                  <a:schemeClr val="tx2"/>
                </a:solidFill>
                <a:latin typeface="Comic Sans MS" pitchFamily="66" charset="0"/>
              </a:rPr>
              <a:t>surrealisme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   - </a:t>
            </a:r>
            <a:r>
              <a:rPr lang="uk-UA" altLang="ru-RU" sz="2000" dirty="0" err="1">
                <a:solidFill>
                  <a:schemeClr val="tx2"/>
                </a:solidFill>
                <a:latin typeface="Comic Sans MS" pitchFamily="66" charset="0"/>
              </a:rPr>
              <a:t>надреалізм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) напрям у мистецтві ХХ ст., що проголошував джерелом мистецтва сферу півсвідомості (інстинкти сновидіння, галюцинації) а його методом – розрив логічних зв’язків, замінених вільними асоціаціями. Сюрреалізм склався в 20-х роках ХХ ст., розвиваючи низку рис дадаїзму (письменники А.</a:t>
            </a:r>
            <a:r>
              <a:rPr lang="uk-UA" altLang="ru-RU" sz="2000" dirty="0" err="1">
                <a:solidFill>
                  <a:schemeClr val="tx2"/>
                </a:solidFill>
                <a:latin typeface="Comic Sans MS" pitchFamily="66" charset="0"/>
              </a:rPr>
              <a:t>Бретон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, Ф.</a:t>
            </a:r>
            <a:r>
              <a:rPr lang="uk-UA" altLang="ru-RU" sz="2000" dirty="0" err="1">
                <a:solidFill>
                  <a:schemeClr val="tx2"/>
                </a:solidFill>
                <a:latin typeface="Comic Sans MS" pitchFamily="66" charset="0"/>
              </a:rPr>
              <a:t>Арп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, Ж.Міро.). З 30-х років головною рисою сюрреалізму стала парадоксальна нелогічність поєднання предметів та явищ, яким надавалася предметно-пластична достовірність, яку можна було бачити (художники С. Далі, П.</a:t>
            </a:r>
            <a:r>
              <a:rPr lang="uk-UA" altLang="ru-RU" sz="2000" dirty="0" err="1">
                <a:solidFill>
                  <a:schemeClr val="tx2"/>
                </a:solidFill>
                <a:latin typeface="Comic Sans MS" pitchFamily="66" charset="0"/>
              </a:rPr>
              <a:t>Блум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, І.</a:t>
            </a:r>
            <a:r>
              <a:rPr lang="uk-UA" altLang="ru-RU" sz="2000" dirty="0" err="1">
                <a:solidFill>
                  <a:schemeClr val="tx2"/>
                </a:solidFill>
                <a:latin typeface="Comic Sans MS" pitchFamily="66" charset="0"/>
              </a:rPr>
              <a:t>Тангі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ru-RU" altLang="ru-RU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916832"/>
            <a:ext cx="4736398" cy="371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764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Відомий представник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349054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u="sng" dirty="0" smtClean="0">
                <a:solidFill>
                  <a:schemeClr val="tx2"/>
                </a:solidFill>
                <a:latin typeface="Comic Sans MS" pitchFamily="66" charset="0"/>
              </a:rPr>
              <a:t>Сальвадор </a:t>
            </a:r>
            <a:r>
              <a:rPr lang="ru-RU" altLang="ru-RU" b="1" u="sng" dirty="0" err="1" smtClean="0">
                <a:solidFill>
                  <a:schemeClr val="tx2"/>
                </a:solidFill>
                <a:latin typeface="Comic Sans MS" pitchFamily="66" charset="0"/>
              </a:rPr>
              <a:t>Далі</a:t>
            </a:r>
            <a:r>
              <a:rPr lang="ru-RU" altLang="ru-RU" b="1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smtClean="0">
                <a:solidFill>
                  <a:schemeClr val="tx2"/>
                </a:solidFill>
                <a:latin typeface="Comic Sans MS" pitchFamily="66" charset="0"/>
              </a:rPr>
              <a:t>– </a:t>
            </a:r>
            <a:r>
              <a:rPr lang="ru-RU" altLang="ru-RU" dirty="0" err="1" smtClean="0">
                <a:solidFill>
                  <a:schemeClr val="tx2"/>
                </a:solidFill>
                <a:latin typeface="Comic Sans MS" pitchFamily="66" charset="0"/>
              </a:rPr>
              <a:t>його</a:t>
            </a:r>
            <a:r>
              <a:rPr lang="ru-RU" altLang="ru-RU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картини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становлять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ірраціональні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комбінації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суто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реальних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предметів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які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мають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натуральний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вигляд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або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парадоксальним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способом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деформовані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Це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може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бути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людська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фігура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з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картотечними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шуфлядами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у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животі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("Антропоморфна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шафа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", 1936 р.),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годинник-серветка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що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звисає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зі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столу ("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Збереження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пам'яті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", 1931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p.j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слони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на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довгих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павучих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ніжках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("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Спокуса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св.Антонія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", 1946 р.)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тощо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4" descr="САЛЬВАДОР Д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0697"/>
            <a:ext cx="3744986" cy="48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94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019" y="260648"/>
            <a:ext cx="7125113" cy="924475"/>
          </a:xfrm>
        </p:spPr>
        <p:txBody>
          <a:bodyPr/>
          <a:lstStyle/>
          <a:p>
            <a:pPr algn="ctr"/>
            <a:r>
              <a:rPr lang="uk-UA" sz="4400" i="1" dirty="0" smtClean="0">
                <a:solidFill>
                  <a:schemeClr val="tx2"/>
                </a:solidFill>
                <a:latin typeface="Comic Sans MS" pitchFamily="66" charset="0"/>
              </a:rPr>
              <a:t>Картини С. Далі</a:t>
            </a:r>
            <a:endParaRPr lang="ru-RU" sz="44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9" descr="ПРТРЕТ ПИКАС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1719262" cy="2520950"/>
          </a:xfrm>
          <a:prstGeom prst="rect">
            <a:avLst/>
          </a:prstGeom>
        </p:spPr>
      </p:pic>
      <p:pic>
        <p:nvPicPr>
          <p:cNvPr id="6" name="Picture 10" descr="ПРИЗРАЧНАЯ КО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259238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СЮРРЕАЛИСТИЧЕСКАЯ КОМПОЗИ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3800" y="1484313"/>
            <a:ext cx="1646238" cy="2189162"/>
          </a:xfrm>
          <a:prstGeom prst="rect">
            <a:avLst/>
          </a:prstGeom>
        </p:spPr>
      </p:pic>
      <p:pic>
        <p:nvPicPr>
          <p:cNvPr id="8" name="Picture 12" descr="ПОСТОЯНСТВО ХОРОШЕЙ ПОГ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8655" y="981075"/>
            <a:ext cx="201612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ВНУТРЕННЕЕ РАВНОВЕСИЕ ПЕРА ЛЕБЕД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4076700"/>
            <a:ext cx="2374900" cy="2520950"/>
          </a:xfrm>
          <a:prstGeom prst="rect">
            <a:avLst/>
          </a:prstGeom>
        </p:spPr>
      </p:pic>
      <p:pic>
        <p:nvPicPr>
          <p:cNvPr id="10" name="Picture 14" descr="МНОГОГРАННИК БАСКЕТБОЛИС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76700"/>
            <a:ext cx="237648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МЯГКИЙ АВТОПОРТРЕТ С ЖАРЕНЫМ БЕКОНО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8263" y="4005263"/>
            <a:ext cx="1765300" cy="2663825"/>
          </a:xfrm>
          <a:prstGeom prst="rect">
            <a:avLst/>
          </a:prstGeom>
        </p:spPr>
      </p:pic>
      <p:pic>
        <p:nvPicPr>
          <p:cNvPr id="12" name="Picture 16" descr="АНГЕ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789363"/>
            <a:ext cx="193040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752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188640"/>
            <a:ext cx="3790184" cy="1979466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Поп-арт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16832"/>
            <a:ext cx="4536504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i="0" dirty="0">
                <a:solidFill>
                  <a:schemeClr val="tx2"/>
                </a:solidFill>
              </a:rPr>
              <a:t>Поп-а́рт</a:t>
            </a:r>
            <a:r>
              <a:rPr lang="vi-VN" sz="2000" i="0" dirty="0">
                <a:solidFill>
                  <a:schemeClr val="tx2"/>
                </a:solidFill>
              </a:rPr>
              <a:t> (англ. 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pop-art</a:t>
            </a:r>
            <a:r>
              <a:rPr lang="en-US" sz="2000" i="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vi-VN" sz="2000" i="0" dirty="0">
                <a:solidFill>
                  <a:schemeClr val="tx2"/>
                </a:solidFill>
              </a:rPr>
              <a:t>скорочення від англ. 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popular art</a:t>
            </a:r>
            <a:r>
              <a:rPr lang="en-US" sz="2000" i="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vi-VN" sz="2000" i="0" dirty="0">
                <a:solidFill>
                  <a:schemeClr val="tx2"/>
                </a:solidFill>
              </a:rPr>
              <a:t>етимологію також пов'язують із англ. </a:t>
            </a:r>
            <a:r>
              <a:rPr lang="vi-VN" sz="2000" dirty="0">
                <a:solidFill>
                  <a:schemeClr val="tx2"/>
                </a:solidFill>
              </a:rPr>
              <a:t>рор</a:t>
            </a:r>
            <a:r>
              <a:rPr lang="vi-VN" sz="2000" i="0" dirty="0">
                <a:solidFill>
                  <a:schemeClr val="tx2"/>
                </a:solidFill>
              </a:rPr>
              <a:t> — уривчастий удар, плескіт) — напрям в образотворчому мистецтві 1950—1960-х років, що виник як реакція на абстрактний експресіонізм та використовує образи продуктів вжитку.</a:t>
            </a:r>
            <a:endParaRPr lang="ru-RU" sz="20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668907"/>
            <a:ext cx="3256756" cy="4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99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Поп-арт в </a:t>
            </a:r>
            <a:r>
              <a:rPr lang="uk-UA" sz="44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інтер</a:t>
            </a:r>
            <a:r>
              <a:rPr lang="en-US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’</a:t>
            </a:r>
            <a:r>
              <a:rPr lang="uk-UA" sz="44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єрі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4785320" cy="35770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284984"/>
            <a:ext cx="4716016" cy="33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12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Відомий представник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28800"/>
            <a:ext cx="3816424" cy="46805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vi-VN" b="1" i="1" dirty="0" smtClean="0">
                <a:solidFill>
                  <a:schemeClr val="tx2"/>
                </a:solidFill>
                <a:latin typeface="+mj-lt"/>
              </a:rPr>
              <a:t>Е́нді </a:t>
            </a:r>
            <a:r>
              <a:rPr lang="vi-VN" b="1" i="1" dirty="0">
                <a:solidFill>
                  <a:schemeClr val="tx2"/>
                </a:solidFill>
                <a:latin typeface="+mj-lt"/>
              </a:rPr>
              <a:t>Во́ргол 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— </a:t>
            </a:r>
            <a:r>
              <a:rPr lang="vi-VN" dirty="0">
                <a:solidFill>
                  <a:schemeClr val="tx2"/>
                </a:solidFill>
                <a:latin typeface="+mj-lt"/>
              </a:rPr>
              <a:t>всесвітньо відомий 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американський</a:t>
            </a:r>
            <a:r>
              <a:rPr lang="uk-UA" dirty="0">
                <a:solidFill>
                  <a:schemeClr val="tx2"/>
                </a:solidFill>
                <a:latin typeface="+mj-lt"/>
              </a:rPr>
              <a:t> </a:t>
            </a:r>
            <a:r>
              <a:rPr lang="uk-UA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митець</a:t>
            </a:r>
            <a:r>
              <a:rPr lang="vi-VN" dirty="0">
                <a:solidFill>
                  <a:schemeClr val="tx2"/>
                </a:solidFill>
                <a:latin typeface="+mj-lt"/>
              </a:rPr>
              <a:t> карпато-русинського походження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,</a:t>
            </a:r>
            <a:r>
              <a:rPr lang="vi-VN" baseline="30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один </a:t>
            </a:r>
            <a:r>
              <a:rPr lang="vi-VN" dirty="0">
                <a:solidFill>
                  <a:schemeClr val="tx2"/>
                </a:solidFill>
                <a:latin typeface="+mj-lt"/>
              </a:rPr>
              <a:t>із засновників 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поп-арту</a:t>
            </a:r>
            <a:r>
              <a:rPr lang="uk-UA" baseline="30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та</a:t>
            </a:r>
            <a:r>
              <a:rPr lang="vi-VN" dirty="0">
                <a:solidFill>
                  <a:schemeClr val="tx2"/>
                </a:solidFill>
                <a:latin typeface="+mj-lt"/>
              </a:rPr>
              <a:t> культова постать в історії сучасного мистецтва в цілому.Художник, 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ілюстратор</a:t>
            </a:r>
            <a:r>
              <a:rPr lang="uk-UA" dirty="0">
                <a:solidFill>
                  <a:schemeClr val="tx2"/>
                </a:solidFill>
                <a:latin typeface="+mj-lt"/>
              </a:rPr>
              <a:t>,</a:t>
            </a:r>
            <a:r>
              <a:rPr lang="vi-VN" dirty="0">
                <a:solidFill>
                  <a:schemeClr val="tx2"/>
                </a:solidFill>
                <a:latin typeface="+mj-lt"/>
              </a:rPr>
              <a:t> дизайнер, скульптор, письменник, 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продюсер</a:t>
            </a:r>
            <a:r>
              <a:rPr lang="uk-UA" dirty="0" smtClean="0">
                <a:solidFill>
                  <a:schemeClr val="tx2"/>
                </a:solidFill>
                <a:latin typeface="+mj-lt"/>
              </a:rPr>
              <a:t>,</a:t>
            </a:r>
            <a:r>
              <a:rPr lang="vi-VN" dirty="0" smtClean="0">
                <a:solidFill>
                  <a:schemeClr val="tx2"/>
                </a:solidFill>
                <a:latin typeface="+mj-lt"/>
              </a:rPr>
              <a:t>кінорежисер</a:t>
            </a:r>
            <a:r>
              <a:rPr lang="vi-VN" dirty="0">
                <a:solidFill>
                  <a:schemeClr val="tx2"/>
                </a:solidFill>
                <a:latin typeface="+mj-lt"/>
              </a:rPr>
              <a:t>, видавець, колекціонер — він залишив по собі величезний творчий спадок і ще за життя став легендою.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2176868"/>
            <a:ext cx="3888433" cy="3628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97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Роботи Е.</a:t>
            </a:r>
            <a:r>
              <a:rPr lang="uk-UA" sz="44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Воргола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72816"/>
            <a:ext cx="4052888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435140"/>
            <a:ext cx="4464496" cy="29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15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645" y="332656"/>
            <a:ext cx="8496943" cy="1008112"/>
          </a:xfrm>
        </p:spPr>
        <p:txBody>
          <a:bodyPr>
            <a:noAutofit/>
          </a:bodyPr>
          <a:lstStyle/>
          <a:p>
            <a:pPr algn="just"/>
            <a:r>
              <a:rPr lang="uk-UA" sz="1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</a:t>
            </a:r>
            <a:r>
              <a:rPr lang="uk-UA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ожна людина впродовж свого життя шукає чогось високого, ідеального, з чого можна брати приклад і вдосконалюватися духовно. Не випадково митці ХХ ст. звертають особливу увагу на внутрішній світ людини, її психологію, буденне життя, переконання, на пошук ідеального в природі.</a:t>
            </a:r>
            <a:endParaRPr lang="ru-RU" sz="16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13137" y="2170113"/>
            <a:ext cx="4224528" cy="3886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2417317" y="1813021"/>
            <a:ext cx="1620838" cy="681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Модернізм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новітній)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4500117" y="1813021"/>
            <a:ext cx="2568575" cy="681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Авангардизм</a:t>
            </a:r>
          </a:p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(той,  що попереду)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5225605" y="5342034"/>
            <a:ext cx="164623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примітивізм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82"/>
          <p:cNvSpPr>
            <a:spLocks noChangeArrowheads="1"/>
          </p:cNvSpPr>
          <p:nvPr/>
        </p:nvSpPr>
        <p:spPr bwMode="auto">
          <a:xfrm>
            <a:off x="904430" y="2676621"/>
            <a:ext cx="18589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експресіонізм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5799702" y="2665460"/>
            <a:ext cx="189988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екшн-пейтинг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84"/>
          <p:cNvSpPr>
            <a:spLocks noChangeArrowheads="1"/>
          </p:cNvSpPr>
          <p:nvPr/>
        </p:nvSpPr>
        <p:spPr bwMode="auto">
          <a:xfrm>
            <a:off x="1841055" y="5269009"/>
            <a:ext cx="200183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абстракціонізм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85"/>
          <p:cNvSpPr>
            <a:spLocks noChangeArrowheads="1"/>
          </p:cNvSpPr>
          <p:nvPr/>
        </p:nvSpPr>
        <p:spPr bwMode="auto">
          <a:xfrm>
            <a:off x="6665467" y="3973609"/>
            <a:ext cx="981075" cy="3762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оп-арт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87"/>
          <p:cNvSpPr>
            <a:spLocks noChangeArrowheads="1"/>
          </p:cNvSpPr>
          <p:nvPr/>
        </p:nvSpPr>
        <p:spPr bwMode="auto">
          <a:xfrm>
            <a:off x="3138042" y="5918296"/>
            <a:ext cx="112395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дадаїзм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5657405" y="4692746"/>
            <a:ext cx="159861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сюрреалізм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89"/>
          <p:cNvSpPr>
            <a:spLocks noChangeArrowheads="1"/>
          </p:cNvSpPr>
          <p:nvPr/>
        </p:nvSpPr>
        <p:spPr bwMode="auto">
          <a:xfrm>
            <a:off x="6881367" y="3325909"/>
            <a:ext cx="1128713" cy="3762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поп-арт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90"/>
          <p:cNvSpPr>
            <a:spLocks noChangeArrowheads="1"/>
          </p:cNvSpPr>
          <p:nvPr/>
        </p:nvSpPr>
        <p:spPr bwMode="auto">
          <a:xfrm>
            <a:off x="1337817" y="3902171"/>
            <a:ext cx="9683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кубізм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91"/>
          <p:cNvSpPr>
            <a:spLocks noChangeArrowheads="1"/>
          </p:cNvSpPr>
          <p:nvPr/>
        </p:nvSpPr>
        <p:spPr bwMode="auto">
          <a:xfrm>
            <a:off x="1553717" y="4549871"/>
            <a:ext cx="136683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футуризм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92"/>
          <p:cNvSpPr>
            <a:spLocks noChangeArrowheads="1"/>
          </p:cNvSpPr>
          <p:nvPr/>
        </p:nvSpPr>
        <p:spPr bwMode="auto">
          <a:xfrm>
            <a:off x="1264792" y="3252884"/>
            <a:ext cx="10398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фовізм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Line 113"/>
          <p:cNvSpPr>
            <a:spLocks noChangeShapeType="1"/>
          </p:cNvSpPr>
          <p:nvPr/>
        </p:nvSpPr>
        <p:spPr bwMode="auto">
          <a:xfrm>
            <a:off x="4146105" y="469274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Oval 136"/>
          <p:cNvSpPr>
            <a:spLocks noChangeArrowheads="1"/>
          </p:cNvSpPr>
          <p:nvPr/>
        </p:nvSpPr>
        <p:spPr bwMode="auto">
          <a:xfrm>
            <a:off x="3425380" y="3397346"/>
            <a:ext cx="2089150" cy="10810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ХХ ст.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" name="Line 139"/>
          <p:cNvSpPr>
            <a:spLocks noChangeShapeType="1"/>
          </p:cNvSpPr>
          <p:nvPr/>
        </p:nvSpPr>
        <p:spPr bwMode="auto">
          <a:xfrm flipV="1">
            <a:off x="4938267" y="3036984"/>
            <a:ext cx="719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Line 141"/>
          <p:cNvSpPr>
            <a:spLocks noChangeShapeType="1"/>
          </p:cNvSpPr>
          <p:nvPr/>
        </p:nvSpPr>
        <p:spPr bwMode="auto">
          <a:xfrm>
            <a:off x="4649342" y="4476846"/>
            <a:ext cx="288925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Line 142"/>
          <p:cNvSpPr>
            <a:spLocks noChangeShapeType="1"/>
          </p:cNvSpPr>
          <p:nvPr/>
        </p:nvSpPr>
        <p:spPr bwMode="auto">
          <a:xfrm flipH="1">
            <a:off x="3928617" y="4476846"/>
            <a:ext cx="3603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Line 143"/>
          <p:cNvSpPr>
            <a:spLocks noChangeShapeType="1"/>
          </p:cNvSpPr>
          <p:nvPr/>
        </p:nvSpPr>
        <p:spPr bwMode="auto">
          <a:xfrm>
            <a:off x="5009705" y="4405409"/>
            <a:ext cx="3603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Line 145"/>
          <p:cNvSpPr>
            <a:spLocks noChangeShapeType="1"/>
          </p:cNvSpPr>
          <p:nvPr/>
        </p:nvSpPr>
        <p:spPr bwMode="auto">
          <a:xfrm flipH="1">
            <a:off x="3425380" y="4405409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Line 147"/>
          <p:cNvSpPr>
            <a:spLocks noChangeShapeType="1"/>
          </p:cNvSpPr>
          <p:nvPr/>
        </p:nvSpPr>
        <p:spPr bwMode="auto">
          <a:xfrm flipH="1">
            <a:off x="2920555" y="4189509"/>
            <a:ext cx="6492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Line 150"/>
          <p:cNvSpPr>
            <a:spLocks noChangeShapeType="1"/>
          </p:cNvSpPr>
          <p:nvPr/>
        </p:nvSpPr>
        <p:spPr bwMode="auto">
          <a:xfrm flipH="1" flipV="1">
            <a:off x="2272855" y="3397346"/>
            <a:ext cx="12969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Line 151"/>
          <p:cNvSpPr>
            <a:spLocks noChangeShapeType="1"/>
          </p:cNvSpPr>
          <p:nvPr/>
        </p:nvSpPr>
        <p:spPr bwMode="auto">
          <a:xfrm flipH="1">
            <a:off x="2345880" y="3973609"/>
            <a:ext cx="10795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Line 152"/>
          <p:cNvSpPr>
            <a:spLocks noChangeShapeType="1"/>
          </p:cNvSpPr>
          <p:nvPr/>
        </p:nvSpPr>
        <p:spPr bwMode="auto">
          <a:xfrm flipV="1">
            <a:off x="5441505" y="3541809"/>
            <a:ext cx="14398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Line 153"/>
          <p:cNvSpPr>
            <a:spLocks noChangeShapeType="1"/>
          </p:cNvSpPr>
          <p:nvPr/>
        </p:nvSpPr>
        <p:spPr bwMode="auto">
          <a:xfrm flipH="1" flipV="1">
            <a:off x="2633217" y="3036984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Line 154"/>
          <p:cNvSpPr>
            <a:spLocks noChangeShapeType="1"/>
          </p:cNvSpPr>
          <p:nvPr/>
        </p:nvSpPr>
        <p:spPr bwMode="auto">
          <a:xfrm>
            <a:off x="5297042" y="4260946"/>
            <a:ext cx="3603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Line 155"/>
          <p:cNvSpPr>
            <a:spLocks noChangeShapeType="1"/>
          </p:cNvSpPr>
          <p:nvPr/>
        </p:nvSpPr>
        <p:spPr bwMode="auto">
          <a:xfrm>
            <a:off x="5512942" y="4045046"/>
            <a:ext cx="11525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Rectangle 157"/>
          <p:cNvSpPr>
            <a:spLocks noChangeArrowheads="1"/>
          </p:cNvSpPr>
          <p:nvPr/>
        </p:nvSpPr>
        <p:spPr bwMode="auto">
          <a:xfrm>
            <a:off x="4427154" y="5918296"/>
            <a:ext cx="143180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uk-UA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символізм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77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3429000"/>
            <a:ext cx="2636241" cy="1080120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Оп-арт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6800"/>
            <a:ext cx="3007222" cy="3007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32656"/>
            <a:ext cx="3419872" cy="271537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416"/>
            <a:ext cx="4621128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>
                <a:solidFill>
                  <a:schemeClr val="tx2"/>
                </a:solidFill>
                <a:latin typeface="Comic Sans MS" pitchFamily="66" charset="0"/>
              </a:rPr>
              <a:t>Оп-арт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 (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від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 англ. 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op art (optical art)</a:t>
            </a:r>
            <a:r>
              <a:rPr lang="en-US" i="0" dirty="0">
                <a:solidFill>
                  <a:schemeClr val="tx2"/>
                </a:solidFill>
                <a:latin typeface="Comic Sans MS" pitchFamily="66" charset="0"/>
              </a:rPr>
              <a:t>)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або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 </a:t>
            </a:r>
            <a:r>
              <a:rPr lang="ru-RU" b="1" i="0" dirty="0" err="1">
                <a:solidFill>
                  <a:schemeClr val="tx2"/>
                </a:solidFill>
                <a:latin typeface="Comic Sans MS" pitchFamily="66" charset="0"/>
              </a:rPr>
              <a:t>оптичне</a:t>
            </a:r>
            <a:r>
              <a:rPr lang="ru-RU" b="1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i="0" dirty="0" err="1">
                <a:solidFill>
                  <a:schemeClr val="tx2"/>
                </a:solidFill>
                <a:latin typeface="Comic Sans MS" pitchFamily="66" charset="0"/>
              </a:rPr>
              <a:t>мистецтво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 - стиль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сучасного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мистецтва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який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широко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використовує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 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оптичні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ілюзії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Митці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оп-арту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досягають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створення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ілюзій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руху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або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мерехтіння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нерухомих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об'єктів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через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зображення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періодичних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структур і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влучне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використання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кольорів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та форм.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Зазвичай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твори оп-арту 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носять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 </a:t>
            </a:r>
            <a:r>
              <a:rPr lang="ru-RU" i="0" dirty="0" err="1">
                <a:solidFill>
                  <a:schemeClr val="tx2"/>
                </a:solidFill>
                <a:latin typeface="Comic Sans MS" pitchFamily="66" charset="0"/>
              </a:rPr>
              <a:t>абстрактний</a:t>
            </a:r>
            <a:r>
              <a:rPr lang="ru-RU" i="0" dirty="0">
                <a:solidFill>
                  <a:schemeClr val="tx2"/>
                </a:solidFill>
                <a:latin typeface="Comic Sans MS" pitchFamily="66" charset="0"/>
              </a:rPr>
              <a:t> характер.</a:t>
            </a:r>
            <a:endParaRPr lang="ru-RU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0776" y="3959711"/>
            <a:ext cx="3368510" cy="25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31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241674"/>
            <a:ext cx="5302352" cy="1259386"/>
          </a:xfrm>
        </p:spPr>
        <p:txBody>
          <a:bodyPr>
            <a:noAutofit/>
          </a:bodyPr>
          <a:lstStyle/>
          <a:p>
            <a:pPr algn="r"/>
            <a:r>
              <a:rPr lang="uk-UA" sz="4400" b="1" i="1" u="sng" dirty="0" err="1" smtClean="0">
                <a:solidFill>
                  <a:schemeClr val="tx2"/>
                </a:solidFill>
                <a:latin typeface="Comic Sans MS" pitchFamily="66" charset="0"/>
              </a:rPr>
              <a:t>Екшн-пейнтинг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4387" y="3907904"/>
            <a:ext cx="5773256" cy="29500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Джексон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Поллок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першим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серед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американських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живописців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застосував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незвичну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техніку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: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він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розстилав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полотно на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землі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, наносив на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нього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фарбу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, а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потім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бив по полотну палицею, яку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використовував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замість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пензля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Іноді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він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просто ходив по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полотні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тримаючи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в руках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продірявлену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банку з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фарбою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поливаючи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свій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майбутній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витвір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. Твори: «</a:t>
            </a:r>
            <a:r>
              <a:rPr lang="ru-RU" dirty="0" err="1">
                <a:solidFill>
                  <a:schemeClr val="tx2"/>
                </a:solidFill>
                <a:latin typeface="Comic Sans MS" pitchFamily="66" charset="0"/>
              </a:rPr>
              <a:t>Одне</a:t>
            </a:r>
            <a:r>
              <a:rPr lang="ru-RU" dirty="0">
                <a:solidFill>
                  <a:schemeClr val="tx2"/>
                </a:solidFill>
                <a:latin typeface="Comic Sans MS" pitchFamily="66" charset="0"/>
              </a:rPr>
              <a:t>», «Номер 1А».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268760"/>
            <a:ext cx="3474295" cy="2782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29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Постмодернізм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7309">
            <a:off x="4365753" y="2950434"/>
            <a:ext cx="4659254" cy="33569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536504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В</a:t>
            </a:r>
            <a:r>
              <a:rPr lang="ru-RU" altLang="ru-RU" dirty="0" err="1" smtClean="0">
                <a:solidFill>
                  <a:schemeClr val="tx2"/>
                </a:solidFill>
                <a:latin typeface="Comic Sans MS" pitchFamily="66" charset="0"/>
              </a:rPr>
              <a:t>ід</a:t>
            </a:r>
            <a:r>
              <a:rPr lang="ru-RU" altLang="ru-RU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лат.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префікс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пост-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наступність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фр.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Модернізм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-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сучасний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.,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найновіший</a:t>
            </a:r>
            <a:r>
              <a:rPr lang="ru-RU" altLang="ru-RU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ru-RU" dirty="0" smtClean="0">
                <a:solidFill>
                  <a:schemeClr val="tx2"/>
                </a:solidFill>
                <a:latin typeface="Comic Sans MS" pitchFamily="66" charset="0"/>
              </a:rPr>
              <a:t>Загальна </a:t>
            </a:r>
            <a:r>
              <a:rPr lang="uk-UA" altLang="ru-RU" dirty="0">
                <a:solidFill>
                  <a:schemeClr val="tx2"/>
                </a:solidFill>
                <a:latin typeface="Comic Sans MS" pitchFamily="66" charset="0"/>
              </a:rPr>
              <a:t>назва окреслених останніми десятиліттями тенденцій у мистецтві, що виникли після модернізму та авангардизму.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 err="1" smtClean="0">
                <a:solidFill>
                  <a:schemeClr val="tx2"/>
                </a:solidFill>
                <a:latin typeface="Comic Sans MS" pitchFamily="66" charset="0"/>
              </a:rPr>
              <a:t>Мистецтво</a:t>
            </a:r>
            <a:r>
              <a:rPr lang="ru-RU" altLang="ru-RU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постмодернізму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—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це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своєрідна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лабораторія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де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відбувається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складний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синтез рис,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нашої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доби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діалогічне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розв'язання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антиномій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накопичених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попередніми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епохами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:</a:t>
            </a:r>
            <a:b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•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реалістична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зображальність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фантасмагоричність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;</a:t>
            </a:r>
            <a:b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•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гуманітарність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фізико-технічне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орієнтування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;</a:t>
            </a:r>
            <a:b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•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описовість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 і </a:t>
            </a:r>
            <a:r>
              <a:rPr lang="ru-RU" altLang="ru-RU" dirty="0" err="1">
                <a:solidFill>
                  <a:schemeClr val="tx2"/>
                </a:solidFill>
                <a:latin typeface="Comic Sans MS" pitchFamily="66" charset="0"/>
              </a:rPr>
              <a:t>філософічність</a:t>
            </a:r>
            <a: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  <a:t>;</a:t>
            </a:r>
            <a:br>
              <a:rPr lang="ru-RU" altLang="ru-RU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6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346"/>
            <a:ext cx="7125113" cy="924475"/>
          </a:xfrm>
        </p:spPr>
        <p:txBody>
          <a:bodyPr/>
          <a:lstStyle/>
          <a:p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Постмодернізм в архітектурі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2702793" cy="39893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76672"/>
            <a:ext cx="3672408" cy="337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5167" y="3662536"/>
            <a:ext cx="4133825" cy="30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755" y="201063"/>
            <a:ext cx="7125113" cy="924475"/>
          </a:xfrm>
        </p:spPr>
        <p:txBody>
          <a:bodyPr/>
          <a:lstStyle/>
          <a:p>
            <a:pPr algn="ctr"/>
            <a:r>
              <a:rPr lang="ru-RU" altLang="ru-RU" sz="2400" b="1" i="1" u="sng" dirty="0">
                <a:solidFill>
                  <a:schemeClr val="tx2"/>
                </a:solidFill>
                <a:latin typeface="Comic Sans MS" pitchFamily="66" charset="0"/>
              </a:rPr>
              <a:t>Хай-тек</a:t>
            </a:r>
            <a:r>
              <a:rPr lang="uk-UA" altLang="ru-RU" sz="2400" b="1" i="1" u="sng" dirty="0">
                <a:solidFill>
                  <a:schemeClr val="tx2"/>
                </a:solidFill>
                <a:latin typeface="Comic Sans MS" pitchFamily="66" charset="0"/>
              </a:rPr>
              <a:t> – стиль в архітектурі і дизайні останньої чв. </a:t>
            </a:r>
            <a:r>
              <a:rPr lang="uk-UA" altLang="ru-RU" sz="2400" b="1" i="1" u="sng" dirty="0" err="1">
                <a:solidFill>
                  <a:schemeClr val="tx2"/>
                </a:solidFill>
                <a:latin typeface="Comic Sans MS" pitchFamily="66" charset="0"/>
              </a:rPr>
              <a:t>ХХст</a:t>
            </a:r>
            <a:r>
              <a:rPr lang="uk-UA" altLang="ru-RU" sz="2400" b="1" i="1" u="sng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ru-RU" sz="2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Picture 4" descr="Lloyds-building-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3319463" cy="2528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Re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34194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inancial%20Times%20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49" y="1125538"/>
            <a:ext cx="22256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g-690-1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8125"/>
            <a:ext cx="33051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d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3419475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hinaba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346" y="4295901"/>
            <a:ext cx="2063750" cy="24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5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924475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/>
                </a:solidFill>
              </a:rPr>
              <a:t>   </a:t>
            </a:r>
            <a:r>
              <a:rPr lang="uk-UA" b="1" i="1" u="sng" dirty="0" smtClean="0">
                <a:solidFill>
                  <a:schemeClr val="tx2"/>
                </a:solidFill>
              </a:rPr>
              <a:t>Знамениті на весь світ  будівлі</a:t>
            </a:r>
            <a:endParaRPr lang="ru-RU" b="1" i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6f65b_0_7abb1_122bfc28_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7823746" cy="5219723"/>
          </a:xfrm>
        </p:spPr>
      </p:pic>
      <p:sp>
        <p:nvSpPr>
          <p:cNvPr id="7" name="Прямоугольник 6"/>
          <p:cNvSpPr/>
          <p:nvPr/>
        </p:nvSpPr>
        <p:spPr>
          <a:xfrm>
            <a:off x="1428728" y="6215082"/>
            <a:ext cx="6572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Федеральна система доріг в США</a:t>
            </a:r>
            <a:endParaRPr lang="ru-RU" sz="2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933525"/>
            <a:ext cx="7125113" cy="924475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  Панамський канал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369636021_lol54.ru_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577397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933525"/>
            <a:ext cx="7125113" cy="924475"/>
          </a:xfrm>
        </p:spPr>
        <p:txBody>
          <a:bodyPr/>
          <a:lstStyle/>
          <a:p>
            <a:r>
              <a:rPr lang="uk-UA" b="1" i="1" dirty="0" smtClean="0">
                <a:solidFill>
                  <a:schemeClr val="tx1"/>
                </a:solidFill>
              </a:rPr>
              <a:t>Сіднейський оперний театр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creen-Shot-2012-12-03-at-4.04.41-P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497531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7154" y="0"/>
            <a:ext cx="4737644" cy="1979466"/>
          </a:xfrm>
        </p:spPr>
        <p:txBody>
          <a:bodyPr>
            <a:no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Модернізм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1448" y="2132856"/>
            <a:ext cx="4224528" cy="3886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На початку XX ст. в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сфері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художньої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творчості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 — у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літературі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 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архітектурі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 </a:t>
            </a:r>
            <a:r>
              <a:rPr lang="ru-RU" sz="2400" i="0" u="sng" dirty="0" err="1" smtClean="0">
                <a:solidFill>
                  <a:schemeClr val="tx2"/>
                </a:solidFill>
                <a:latin typeface="Monotype Corsiva" pitchFamily="66" charset="0"/>
              </a:rPr>
              <a:t>малярстві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 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музиці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 театральному </a:t>
            </a:r>
            <a:r>
              <a:rPr lang="ru-RU" sz="2400" i="0" u="sng" dirty="0" err="1" smtClean="0">
                <a:solidFill>
                  <a:schemeClr val="tx2"/>
                </a:solidFill>
                <a:latin typeface="Monotype Corsiva" pitchFamily="66" charset="0"/>
              </a:rPr>
              <a:t>мистецтві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smtClean="0">
                <a:solidFill>
                  <a:schemeClr val="tx2"/>
                </a:solidFill>
                <a:latin typeface="Monotype Corsiva" pitchFamily="66" charset="0"/>
              </a:rPr>
              <a:t>—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виникає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безліч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течій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груп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шкіл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які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прийнято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позначати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збірним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терміном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 </a:t>
            </a:r>
            <a:r>
              <a:rPr lang="ru-RU" sz="2400" b="1" u="sng" dirty="0">
                <a:solidFill>
                  <a:schemeClr val="tx2"/>
                </a:solidFill>
                <a:latin typeface="Monotype Corsiva" pitchFamily="66" charset="0"/>
              </a:rPr>
              <a:t>«</a:t>
            </a:r>
            <a:r>
              <a:rPr lang="ru-RU" sz="2400" b="1" u="sng" dirty="0" err="1">
                <a:solidFill>
                  <a:schemeClr val="tx2"/>
                </a:solidFill>
                <a:latin typeface="Monotype Corsiva" pitchFamily="66" charset="0"/>
              </a:rPr>
              <a:t>модернізм</a:t>
            </a:r>
            <a:r>
              <a:rPr lang="ru-RU" sz="2400" b="1" u="sng" dirty="0">
                <a:solidFill>
                  <a:schemeClr val="tx2"/>
                </a:solidFill>
                <a:latin typeface="Monotype Corsiva" pitchFamily="66" charset="0"/>
              </a:rPr>
              <a:t>» 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(модерн —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новий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). У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цьому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терміні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немає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спроби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вичленити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яку-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небудь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спільну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рису —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очевидні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різноманітність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і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різноплановість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ru-RU" sz="2400" i="0" u="sng" dirty="0" err="1">
                <a:solidFill>
                  <a:schemeClr val="tx2"/>
                </a:solidFill>
                <a:latin typeface="Monotype Corsiva" pitchFamily="66" charset="0"/>
              </a:rPr>
              <a:t>майстрів</a:t>
            </a:r>
            <a:r>
              <a:rPr lang="ru-RU" sz="2400" i="0" u="sng" dirty="0">
                <a:solidFill>
                  <a:schemeClr val="tx2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996952"/>
            <a:ext cx="4618484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29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454480" cy="1440160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Авангардизм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8973">
            <a:off x="224604" y="3481119"/>
            <a:ext cx="4683323" cy="286276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2099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Умовна назва художніх рухів митців ХХ </a:t>
            </a:r>
            <a:r>
              <a:rPr lang="uk-UA" altLang="ru-RU" sz="2400" dirty="0">
                <a:solidFill>
                  <a:schemeClr val="tx2"/>
                </a:solidFill>
                <a:latin typeface="Comic Sans MS" pitchFamily="66" charset="0"/>
              </a:rPr>
              <a:t>ст., що 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об’єднували тих кому були притаманні прагнення</a:t>
            </a:r>
            <a:r>
              <a:rPr lang="uk-UA" altLang="ru-RU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uk-UA" altLang="ru-RU" sz="2000" dirty="0">
                <a:solidFill>
                  <a:schemeClr val="tx2"/>
                </a:solidFill>
                <a:latin typeface="Comic Sans MS" pitchFamily="66" charset="0"/>
              </a:rPr>
              <a:t>до докорінного оновлення художньої практики, розриву її зі старими принципами і традиціями, пошук нових, незвичних засобів виразу форми і змісту творів, взаємин митців із життям.</a:t>
            </a:r>
            <a:endParaRPr lang="ru-RU" altLang="ru-RU" sz="20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68020">
            <a:off x="5311267" y="3213650"/>
            <a:ext cx="3595862" cy="33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5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Авангардизм в архітектурі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73016"/>
            <a:ext cx="4032448" cy="30150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04864"/>
            <a:ext cx="4248472" cy="33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66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688632" cy="1187378"/>
          </a:xfrm>
        </p:spPr>
        <p:txBody>
          <a:bodyPr>
            <a:normAutofit/>
          </a:bodyPr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Абстракціонізм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45336"/>
            <a:ext cx="7992888" cy="23157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altLang="ru-RU" sz="2600" dirty="0">
                <a:solidFill>
                  <a:schemeClr val="tx2"/>
                </a:solidFill>
                <a:latin typeface="Comic Sans MS" pitchFamily="66" charset="0"/>
              </a:rPr>
              <a:t>Один із напрямів образотворчого мистецтва ХХ ст. виник як складова частина руху за оновлення мистецтва на межі ХІХ і ХХ ст., пізніше названого авангардизмом. Частина авангардистів створювала мистецтво абстрактних форм (геометричних фігур, ліній, кольорових плям) – абстракціонізм. Засновниками абстракціонізму були російські художники В.</a:t>
            </a:r>
            <a:r>
              <a:rPr lang="uk-UA" altLang="ru-RU" sz="2600" dirty="0" err="1">
                <a:solidFill>
                  <a:schemeClr val="tx2"/>
                </a:solidFill>
                <a:latin typeface="Comic Sans MS" pitchFamily="66" charset="0"/>
              </a:rPr>
              <a:t>Кандинський</a:t>
            </a:r>
            <a:r>
              <a:rPr lang="uk-UA" altLang="ru-RU" sz="2600" dirty="0">
                <a:solidFill>
                  <a:schemeClr val="tx2"/>
                </a:solidFill>
                <a:latin typeface="Comic Sans MS" pitchFamily="66" charset="0"/>
              </a:rPr>
              <a:t> і К.Малевич, голландець П.</a:t>
            </a:r>
            <a:r>
              <a:rPr lang="uk-UA" altLang="ru-RU" sz="2600" dirty="0" err="1">
                <a:solidFill>
                  <a:schemeClr val="tx2"/>
                </a:solidFill>
                <a:latin typeface="Comic Sans MS" pitchFamily="66" charset="0"/>
              </a:rPr>
              <a:t>Мондріан</a:t>
            </a:r>
            <a:r>
              <a:rPr lang="uk-UA" altLang="ru-RU" sz="2600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endParaRPr lang="ru-RU" altLang="ru-RU" sz="2600" dirty="0">
              <a:solidFill>
                <a:schemeClr val="tx2"/>
              </a:solidFill>
              <a:latin typeface="Comic Sans MS" pitchFamily="66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881176"/>
            <a:ext cx="5760640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15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Абстракціонізм в архітектурі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79961">
            <a:off x="467544" y="2203051"/>
            <a:ext cx="3089091" cy="40528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3292">
            <a:off x="4248658" y="2856914"/>
            <a:ext cx="4416152" cy="33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88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b="1" i="1" u="sng" dirty="0" smtClean="0">
                <a:solidFill>
                  <a:schemeClr val="tx2"/>
                </a:solidFill>
                <a:latin typeface="Comic Sans MS" pitchFamily="66" charset="0"/>
              </a:rPr>
              <a:t>Відомий представник</a:t>
            </a:r>
            <a:endParaRPr lang="ru-RU" sz="4400" b="1" i="1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381642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sz="1900" dirty="0" smtClean="0">
                <a:solidFill>
                  <a:schemeClr val="tx2"/>
                </a:solidFill>
                <a:latin typeface="Comic Sans MS" pitchFamily="66" charset="0"/>
              </a:rPr>
              <a:t>Казимир Малевич - народився </a:t>
            </a:r>
            <a:r>
              <a:rPr lang="uk-UA" altLang="ru-RU" sz="1900" dirty="0">
                <a:solidFill>
                  <a:schemeClr val="tx2"/>
                </a:solidFill>
                <a:latin typeface="Comic Sans MS" pitchFamily="66" charset="0"/>
              </a:rPr>
              <a:t>11(23) лютого 1878 р. на околиці Києва в польській сім’ї. </a:t>
            </a:r>
            <a:r>
              <a:rPr lang="uk-UA" altLang="ru-RU" sz="1900" dirty="0" smtClean="0">
                <a:solidFill>
                  <a:schemeClr val="tx2"/>
                </a:solidFill>
                <a:latin typeface="Comic Sans MS" pitchFamily="66" charset="0"/>
              </a:rPr>
              <a:t>У </a:t>
            </a:r>
            <a:r>
              <a:rPr lang="uk-UA" altLang="ru-RU" sz="1900" dirty="0">
                <a:solidFill>
                  <a:schemeClr val="tx2"/>
                </a:solidFill>
                <a:latin typeface="Comic Sans MS" pitchFamily="66" charset="0"/>
              </a:rPr>
              <a:t>1913 р. Малевич оформляв постановку футуристичної опери Матюшина “</a:t>
            </a:r>
            <a:r>
              <a:rPr lang="uk-UA" altLang="ru-RU" sz="1900" dirty="0" err="1">
                <a:solidFill>
                  <a:schemeClr val="tx2"/>
                </a:solidFill>
                <a:latin typeface="Comic Sans MS" pitchFamily="66" charset="0"/>
              </a:rPr>
              <a:t>Победа</a:t>
            </a:r>
            <a:r>
              <a:rPr lang="uk-UA" altLang="ru-RU" sz="1900" dirty="0">
                <a:solidFill>
                  <a:schemeClr val="tx2"/>
                </a:solidFill>
                <a:latin typeface="Comic Sans MS" pitchFamily="66" charset="0"/>
              </a:rPr>
              <a:t> над </a:t>
            </a:r>
            <a:r>
              <a:rPr lang="uk-UA" altLang="ru-RU" sz="1900" dirty="0" err="1">
                <a:solidFill>
                  <a:schemeClr val="tx2"/>
                </a:solidFill>
                <a:latin typeface="Comic Sans MS" pitchFamily="66" charset="0"/>
              </a:rPr>
              <a:t>солнцем</a:t>
            </a:r>
            <a:r>
              <a:rPr lang="uk-UA" altLang="ru-RU" sz="1900" dirty="0">
                <a:solidFill>
                  <a:schemeClr val="tx2"/>
                </a:solidFill>
                <a:latin typeface="Comic Sans MS" pitchFamily="66" charset="0"/>
              </a:rPr>
              <a:t>”, де ввів чорний квадрат у декорації та костюми героїв. Саме так – на театральній сцені, а не на полотні – вперше з’явився він глядачам.</a:t>
            </a:r>
          </a:p>
          <a:p>
            <a:endParaRPr lang="ru-RU" dirty="0"/>
          </a:p>
        </p:txBody>
      </p:sp>
      <p:pic>
        <p:nvPicPr>
          <p:cNvPr id="4" name="Picture 10" descr="images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2213" y="1990725"/>
            <a:ext cx="3316287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349</TotalTime>
  <Words>1117</Words>
  <Application>Microsoft Office PowerPoint</Application>
  <PresentationFormat>Экран (4:3)</PresentationFormat>
  <Paragraphs>83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Spring</vt:lpstr>
      <vt:lpstr> </vt:lpstr>
      <vt:lpstr>Слайд 2</vt:lpstr>
      <vt:lpstr>Кожна людина впродовж свого життя шукає чогось високого, ідеального, з чого можна брати приклад і вдосконалюватися духовно. Не випадково митці ХХ ст. звертають особливу увагу на внутрішній світ людини, її психологію, буденне життя, переконання, на пошук ідеального в природі.</vt:lpstr>
      <vt:lpstr>Модернізм</vt:lpstr>
      <vt:lpstr>Авангардизм</vt:lpstr>
      <vt:lpstr>Авангардизм в архітектурі</vt:lpstr>
      <vt:lpstr>Абстракціонізм</vt:lpstr>
      <vt:lpstr>Абстракціонізм в архітектурі</vt:lpstr>
      <vt:lpstr>Відомий представник</vt:lpstr>
      <vt:lpstr>Картини Малевича</vt:lpstr>
      <vt:lpstr>Кубізм</vt:lpstr>
      <vt:lpstr>Відомий представник</vt:lpstr>
      <vt:lpstr>Слайд 13</vt:lpstr>
      <vt:lpstr>Експресіонізм</vt:lpstr>
      <vt:lpstr>Відомий представник</vt:lpstr>
      <vt:lpstr>Слайд 16</vt:lpstr>
      <vt:lpstr>Фовізм</vt:lpstr>
      <vt:lpstr>Футуризм</vt:lpstr>
      <vt:lpstr>Дадаїзм</vt:lpstr>
      <vt:lpstr>Символізм</vt:lpstr>
      <vt:lpstr>Символізм в архітектурі</vt:lpstr>
      <vt:lpstr>Примітивізм</vt:lpstr>
      <vt:lpstr>Сюрреалізм</vt:lpstr>
      <vt:lpstr>Відомий представник</vt:lpstr>
      <vt:lpstr>Картини С. Далі</vt:lpstr>
      <vt:lpstr>Поп-арт</vt:lpstr>
      <vt:lpstr>Поп-арт в інтер’єрі</vt:lpstr>
      <vt:lpstr>Відомий представник</vt:lpstr>
      <vt:lpstr>Роботи Е.Воргола</vt:lpstr>
      <vt:lpstr>Оп-арт</vt:lpstr>
      <vt:lpstr>Екшн-пейнтинг</vt:lpstr>
      <vt:lpstr>Постмодернізм</vt:lpstr>
      <vt:lpstr>Постмодернізм в архітектурі</vt:lpstr>
      <vt:lpstr>Хай-тек – стиль в архітектурі і дизайні останньої чв. ХХст.</vt:lpstr>
      <vt:lpstr>   Знамениті на весь світ  будівлі</vt:lpstr>
      <vt:lpstr>  Панамський канал</vt:lpstr>
      <vt:lpstr>Сіднейський оперний театр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14 02</dc:creator>
  <cp:lastModifiedBy>Iriska</cp:lastModifiedBy>
  <cp:revision>27</cp:revision>
  <dcterms:created xsi:type="dcterms:W3CDTF">2014-04-01T16:02:19Z</dcterms:created>
  <dcterms:modified xsi:type="dcterms:W3CDTF">2014-04-02T18:56:21Z</dcterms:modified>
</cp:coreProperties>
</file>