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4" r:id="rId10"/>
    <p:sldId id="265" r:id="rId11"/>
    <p:sldId id="266" r:id="rId12"/>
    <p:sldId id="275" r:id="rId13"/>
    <p:sldId id="267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5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229600" cy="1143000"/>
          </a:xfrm>
        </p:spPr>
        <p:txBody>
          <a:bodyPr/>
          <a:lstStyle/>
          <a:p>
            <a:r>
              <a:rPr lang="uk-UA" b="1" i="1" dirty="0" smtClean="0">
                <a:solidFill>
                  <a:schemeClr val="bg1"/>
                </a:solidFill>
              </a:rPr>
              <a:t>Як зберегти тепло в школі  ? </a:t>
            </a:r>
            <a:endParaRPr lang="ru-RU" b="1" i="1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kak-sohranit-teplo-v-dom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50924"/>
            <a:ext cx="3929090" cy="35070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00662" y="5857892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Підготувала:</a:t>
            </a:r>
          </a:p>
          <a:p>
            <a:r>
              <a:rPr lang="uk-UA" sz="2400" b="1" dirty="0" smtClean="0">
                <a:solidFill>
                  <a:schemeClr val="bg1"/>
                </a:solidFill>
              </a:rPr>
              <a:t> </a:t>
            </a:r>
            <a:r>
              <a:rPr lang="uk-UA" sz="2400" b="1" dirty="0" smtClean="0">
                <a:solidFill>
                  <a:schemeClr val="bg1"/>
                </a:solidFill>
              </a:rPr>
              <a:t>       Жара Аліна,11 клас 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2714644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7.Розташувати за </a:t>
            </a:r>
            <a:r>
              <a:rPr lang="ru-RU" dirty="0" err="1" smtClean="0">
                <a:solidFill>
                  <a:schemeClr val="bg1"/>
                </a:solidFill>
              </a:rPr>
              <a:t>нагрівальною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панеллю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фольговану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відбиваючу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плівку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bestizol_clip_image0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8760" y="3615915"/>
            <a:ext cx="3705240" cy="3242085"/>
          </a:xfrm>
          <a:prstGeom prst="rect">
            <a:avLst/>
          </a:prstGeom>
        </p:spPr>
      </p:pic>
      <p:pic>
        <p:nvPicPr>
          <p:cNvPr id="5" name="Рисунок 4" descr="1646_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86058"/>
            <a:ext cx="3229389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415449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8.Якщо </a:t>
            </a:r>
            <a:r>
              <a:rPr lang="ru-RU" dirty="0" err="1" smtClean="0">
                <a:solidFill>
                  <a:schemeClr val="bg1"/>
                </a:solidFill>
              </a:rPr>
              <a:t>штори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закривають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радіатори</a:t>
            </a:r>
            <a:r>
              <a:rPr lang="ru-RU" dirty="0" smtClean="0">
                <a:solidFill>
                  <a:schemeClr val="bg1"/>
                </a:solidFill>
              </a:rPr>
              <a:t> – </a:t>
            </a:r>
            <a:r>
              <a:rPr lang="ru-RU" dirty="0" err="1" smtClean="0">
                <a:solidFill>
                  <a:schemeClr val="bg1"/>
                </a:solidFill>
              </a:rPr>
              <a:t>гріється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об’єм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вікна</a:t>
            </a:r>
            <a:r>
              <a:rPr lang="ru-RU" dirty="0" smtClean="0">
                <a:solidFill>
                  <a:schemeClr val="bg1"/>
                </a:solidFill>
              </a:rPr>
              <a:t>, а не </a:t>
            </a:r>
            <a:r>
              <a:rPr lang="ru-RU" dirty="0" err="1" smtClean="0">
                <a:solidFill>
                  <a:schemeClr val="bg1"/>
                </a:solidFill>
              </a:rPr>
              <a:t>кімнати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Втрачається</a:t>
            </a:r>
            <a:r>
              <a:rPr lang="ru-RU" dirty="0" smtClean="0">
                <a:solidFill>
                  <a:schemeClr val="bg1"/>
                </a:solidFill>
              </a:rPr>
              <a:t> до 20% тепла </a:t>
            </a:r>
            <a:r>
              <a:rPr lang="ru-RU" dirty="0" err="1" smtClean="0">
                <a:solidFill>
                  <a:schemeClr val="bg1"/>
                </a:solidFill>
              </a:rPr>
              <a:t>радіатора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Взимку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штори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повинні</a:t>
            </a:r>
            <a:r>
              <a:rPr lang="ru-RU" dirty="0" smtClean="0">
                <a:solidFill>
                  <a:schemeClr val="bg1"/>
                </a:solidFill>
              </a:rPr>
              <a:t> бути </a:t>
            </a:r>
            <a:r>
              <a:rPr lang="ru-RU" dirty="0" err="1" smtClean="0">
                <a:solidFill>
                  <a:schemeClr val="bg1"/>
                </a:solidFill>
              </a:rPr>
              <a:t>такої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довжини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щоб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закривали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вікна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але</a:t>
            </a:r>
            <a:r>
              <a:rPr lang="ru-RU" dirty="0" smtClean="0">
                <a:solidFill>
                  <a:schemeClr val="bg1"/>
                </a:solidFill>
              </a:rPr>
              <a:t> не </a:t>
            </a:r>
            <a:r>
              <a:rPr lang="ru-RU" dirty="0" err="1" smtClean="0">
                <a:solidFill>
                  <a:schemeClr val="bg1"/>
                </a:solidFill>
              </a:rPr>
              <a:t>радіатори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shtor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3357562"/>
            <a:ext cx="3534136" cy="3675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336867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9.Електричний вентилятор </a:t>
            </a:r>
            <a:r>
              <a:rPr lang="ru-RU" dirty="0" err="1" smtClean="0">
                <a:solidFill>
                  <a:schemeClr val="bg1"/>
                </a:solidFill>
              </a:rPr>
              <a:t>здатний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всього</a:t>
            </a:r>
            <a:r>
              <a:rPr lang="ru-RU" dirty="0" smtClean="0">
                <a:solidFill>
                  <a:schemeClr val="bg1"/>
                </a:solidFill>
              </a:rPr>
              <a:t> за годину </a:t>
            </a:r>
            <a:r>
              <a:rPr lang="ru-RU" dirty="0" err="1" smtClean="0">
                <a:solidFill>
                  <a:schemeClr val="bg1"/>
                </a:solidFill>
              </a:rPr>
              <a:t>витягти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багато</a:t>
            </a:r>
            <a:r>
              <a:rPr lang="ru-RU" dirty="0" smtClean="0">
                <a:solidFill>
                  <a:schemeClr val="bg1"/>
                </a:solidFill>
              </a:rPr>
              <a:t> тепла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вашої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оселі</a:t>
            </a:r>
            <a:r>
              <a:rPr lang="ru-RU" dirty="0" smtClean="0">
                <a:solidFill>
                  <a:schemeClr val="bg1"/>
                </a:solidFill>
              </a:rPr>
              <a:t>;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err="1" smtClean="0">
                <a:solidFill>
                  <a:schemeClr val="bg1"/>
                </a:solidFill>
              </a:rPr>
              <a:t>Порада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  <a:r>
              <a:rPr lang="ru-RU" dirty="0" err="1" smtClean="0">
                <a:solidFill>
                  <a:schemeClr val="bg1"/>
                </a:solidFill>
              </a:rPr>
              <a:t>Вимикайте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пристрій</a:t>
            </a:r>
            <a:r>
              <a:rPr lang="ru-RU" dirty="0" smtClean="0">
                <a:solidFill>
                  <a:schemeClr val="bg1"/>
                </a:solidFill>
              </a:rPr>
              <a:t>, як </a:t>
            </a:r>
            <a:r>
              <a:rPr lang="ru-RU" dirty="0" err="1" smtClean="0">
                <a:solidFill>
                  <a:schemeClr val="bg1"/>
                </a:solidFill>
              </a:rPr>
              <a:t>тільки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зробить</a:t>
            </a:r>
            <a:r>
              <a:rPr lang="ru-RU" dirty="0" smtClean="0">
                <a:solidFill>
                  <a:schemeClr val="bg1"/>
                </a:solidFill>
              </a:rPr>
              <a:t> свою справу.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9045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3235791"/>
            <a:ext cx="3214710" cy="36222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500438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>
                <a:solidFill>
                  <a:schemeClr val="bg1"/>
                </a:solidFill>
              </a:rPr>
              <a:t>10.</a:t>
            </a:r>
            <a:r>
              <a:rPr lang="ru-RU" dirty="0" err="1" smtClean="0">
                <a:solidFill>
                  <a:schemeClr val="bg1"/>
                </a:solidFill>
              </a:rPr>
              <a:t>Якщо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ваші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батареї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недостатньо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нагріваються</a:t>
            </a:r>
            <a:r>
              <a:rPr lang="ru-RU" dirty="0" smtClean="0">
                <a:solidFill>
                  <a:schemeClr val="bg1"/>
                </a:solidFill>
              </a:rPr>
              <a:t> – проблемою </a:t>
            </a:r>
            <a:r>
              <a:rPr lang="ru-RU" dirty="0" err="1" smtClean="0">
                <a:solidFill>
                  <a:schemeClr val="bg1"/>
                </a:solidFill>
              </a:rPr>
              <a:t>може</a:t>
            </a:r>
            <a:r>
              <a:rPr lang="ru-RU" dirty="0" smtClean="0">
                <a:solidFill>
                  <a:schemeClr val="bg1"/>
                </a:solidFill>
              </a:rPr>
              <a:t> бути </a:t>
            </a:r>
            <a:r>
              <a:rPr lang="ru-RU" dirty="0" err="1" smtClean="0">
                <a:solidFill>
                  <a:schemeClr val="bg1"/>
                </a:solidFill>
              </a:rPr>
              <a:t>утворення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повітряних</a:t>
            </a:r>
            <a:r>
              <a:rPr lang="ru-RU" dirty="0" smtClean="0">
                <a:solidFill>
                  <a:schemeClr val="bg1"/>
                </a:solidFill>
              </a:rPr>
              <a:t> пробок.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err="1" smtClean="0">
                <a:solidFill>
                  <a:schemeClr val="bg1"/>
                </a:solidFill>
              </a:rPr>
              <a:t>Щоб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вирішити</a:t>
            </a:r>
            <a:r>
              <a:rPr lang="ru-RU" dirty="0" smtClean="0">
                <a:solidFill>
                  <a:schemeClr val="bg1"/>
                </a:solidFill>
              </a:rPr>
              <a:t> проблему </a:t>
            </a:r>
            <a:r>
              <a:rPr lang="ru-RU" dirty="0" err="1" smtClean="0">
                <a:solidFill>
                  <a:schemeClr val="bg1"/>
                </a:solidFill>
              </a:rPr>
              <a:t>достатньо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відкрутити</a:t>
            </a:r>
            <a:r>
              <a:rPr lang="ru-RU" dirty="0" smtClean="0">
                <a:solidFill>
                  <a:schemeClr val="bg1"/>
                </a:solidFill>
              </a:rPr>
              <a:t> клапан на </a:t>
            </a:r>
            <a:r>
              <a:rPr lang="ru-RU" dirty="0" err="1" smtClean="0">
                <a:solidFill>
                  <a:schemeClr val="bg1"/>
                </a:solidFill>
              </a:rPr>
              <a:t>батареї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дочекатися</a:t>
            </a:r>
            <a:r>
              <a:rPr lang="ru-RU" dirty="0" smtClean="0">
                <a:solidFill>
                  <a:schemeClr val="bg1"/>
                </a:solidFill>
              </a:rPr>
              <a:t>, доки </a:t>
            </a:r>
            <a:r>
              <a:rPr lang="ru-RU" dirty="0" err="1" smtClean="0">
                <a:solidFill>
                  <a:schemeClr val="bg1"/>
                </a:solidFill>
              </a:rPr>
              <a:t>потече</a:t>
            </a:r>
            <a:r>
              <a:rPr lang="ru-RU" dirty="0" smtClean="0">
                <a:solidFill>
                  <a:schemeClr val="bg1"/>
                </a:solidFill>
              </a:rPr>
              <a:t> вода.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vozduh-v-otopitelnoi-sistem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3589735"/>
            <a:ext cx="4357686" cy="32682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  <a:noFill/>
        </p:spPr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</a:rPr>
              <a:t>Підведемо підсумки: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329394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uk-UA" dirty="0" smtClean="0">
                <a:solidFill>
                  <a:schemeClr val="bg1"/>
                </a:solidFill>
              </a:rPr>
              <a:t>1. Одне енергозберігаюче вікно коштує від </a:t>
            </a:r>
            <a:r>
              <a:rPr lang="uk-UA" dirty="0" smtClean="0">
                <a:solidFill>
                  <a:srgbClr val="FF0000"/>
                </a:solidFill>
              </a:rPr>
              <a:t>1000 гривень </a:t>
            </a:r>
            <a:r>
              <a:rPr lang="uk-UA" dirty="0" smtClean="0">
                <a:solidFill>
                  <a:schemeClr val="bg1"/>
                </a:solidFill>
              </a:rPr>
              <a:t>до</a:t>
            </a:r>
            <a:r>
              <a:rPr lang="uk-UA" dirty="0" smtClean="0">
                <a:solidFill>
                  <a:srgbClr val="FF0000"/>
                </a:solidFill>
              </a:rPr>
              <a:t> 2500 гривень 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chemeClr val="bg1"/>
                </a:solidFill>
              </a:rPr>
              <a:t>2. Один термометр коштує ві</a:t>
            </a:r>
            <a:r>
              <a:rPr lang="uk-UA" dirty="0" smtClean="0">
                <a:solidFill>
                  <a:schemeClr val="bg1"/>
                </a:solidFill>
              </a:rPr>
              <a:t>д </a:t>
            </a:r>
            <a:r>
              <a:rPr lang="uk-UA" dirty="0" smtClean="0">
                <a:solidFill>
                  <a:srgbClr val="FF0000"/>
                </a:solidFill>
              </a:rPr>
              <a:t>20 гривень</a:t>
            </a:r>
            <a:r>
              <a:rPr lang="uk-UA" dirty="0" smtClean="0">
                <a:solidFill>
                  <a:schemeClr val="bg1"/>
                </a:solidFill>
              </a:rPr>
              <a:t> .</a:t>
            </a:r>
            <a:endParaRPr lang="uk-UA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uk-UA" dirty="0" smtClean="0">
                <a:solidFill>
                  <a:schemeClr val="bg1"/>
                </a:solidFill>
              </a:rPr>
              <a:t>3. Фарба для батарей коштує від </a:t>
            </a:r>
            <a:r>
              <a:rPr lang="uk-UA" dirty="0" smtClean="0">
                <a:solidFill>
                  <a:srgbClr val="FF0000"/>
                </a:solidFill>
              </a:rPr>
              <a:t>50 </a:t>
            </a:r>
            <a:r>
              <a:rPr lang="uk-UA" dirty="0" smtClean="0">
                <a:solidFill>
                  <a:schemeClr val="bg1"/>
                </a:solidFill>
              </a:rPr>
              <a:t>до </a:t>
            </a:r>
            <a:r>
              <a:rPr lang="uk-UA" dirty="0" smtClean="0">
                <a:solidFill>
                  <a:srgbClr val="FF0000"/>
                </a:solidFill>
              </a:rPr>
              <a:t>150 гривень</a:t>
            </a:r>
            <a:r>
              <a:rPr lang="uk-UA" dirty="0" smtClean="0">
                <a:solidFill>
                  <a:schemeClr val="bg1"/>
                </a:solidFill>
              </a:rPr>
              <a:t> .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chemeClr val="bg1"/>
                </a:solidFill>
              </a:rPr>
              <a:t>4.</a:t>
            </a:r>
            <a:r>
              <a:rPr lang="ru-RU" b="1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Пароізоляційна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плівка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фольгована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коштує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від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500 </a:t>
            </a:r>
            <a:r>
              <a:rPr lang="ru-RU" b="1" dirty="0" err="1" smtClean="0">
                <a:solidFill>
                  <a:srgbClr val="FF0000"/>
                </a:solidFill>
              </a:rPr>
              <a:t>гривень</a:t>
            </a:r>
            <a:r>
              <a:rPr lang="ru-RU" b="1" dirty="0" smtClean="0">
                <a:solidFill>
                  <a:schemeClr val="bg1"/>
                </a:solidFill>
              </a:rPr>
              <a:t> за рулон .</a:t>
            </a:r>
          </a:p>
          <a:p>
            <a:pPr marL="514350" indent="-514350">
              <a:buNone/>
            </a:pPr>
            <a:r>
              <a:rPr lang="uk-UA" b="1" dirty="0" smtClean="0">
                <a:solidFill>
                  <a:schemeClr val="bg1"/>
                </a:solidFill>
              </a:rPr>
              <a:t>5. Щоб заклеїти одне старе вікно ми витратимо трохи більше , ніж </a:t>
            </a:r>
            <a:r>
              <a:rPr lang="uk-UA" b="1" dirty="0" smtClean="0">
                <a:solidFill>
                  <a:srgbClr val="FF0000"/>
                </a:solidFill>
              </a:rPr>
              <a:t>50 гривень</a:t>
            </a:r>
            <a:r>
              <a:rPr lang="uk-UA" b="1" dirty="0" smtClean="0">
                <a:solidFill>
                  <a:schemeClr val="bg1"/>
                </a:solidFill>
              </a:rPr>
              <a:t> .</a:t>
            </a:r>
            <a:endParaRPr lang="ru-RU" b="1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endParaRPr lang="ru-RU" b="1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endParaRPr lang="uk-UA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uk-UA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 У </a:t>
            </a:r>
            <a:r>
              <a:rPr lang="ru-RU" dirty="0" err="1" smtClean="0">
                <a:solidFill>
                  <a:schemeClr val="bg1"/>
                </a:solidFill>
              </a:rPr>
              <a:t>приміщеннях</a:t>
            </a:r>
            <a:r>
              <a:rPr lang="ru-RU" dirty="0" smtClean="0">
                <a:solidFill>
                  <a:schemeClr val="bg1"/>
                </a:solidFill>
              </a:rPr>
              <a:t> (</a:t>
            </a:r>
            <a:r>
              <a:rPr lang="ru-RU" dirty="0" err="1" smtClean="0">
                <a:solidFill>
                  <a:schemeClr val="bg1"/>
                </a:solidFill>
              </a:rPr>
              <a:t>класі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квартирі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школі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будинку</a:t>
            </a:r>
            <a:r>
              <a:rPr lang="ru-RU" dirty="0" smtClean="0">
                <a:solidFill>
                  <a:schemeClr val="bg1"/>
                </a:solidFill>
              </a:rPr>
              <a:t>) тепло </a:t>
            </a:r>
            <a:r>
              <a:rPr lang="ru-RU" dirty="0" err="1" smtClean="0">
                <a:solidFill>
                  <a:schemeClr val="bg1"/>
                </a:solidFill>
              </a:rPr>
              <a:t>втрачається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двома</a:t>
            </a:r>
            <a:r>
              <a:rPr lang="ru-RU" dirty="0" smtClean="0">
                <a:solidFill>
                  <a:schemeClr val="bg1"/>
                </a:solidFill>
              </a:rPr>
              <a:t> способами: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1. Шляхом </a:t>
            </a:r>
            <a:r>
              <a:rPr lang="ru-RU" dirty="0" err="1" smtClean="0">
                <a:solidFill>
                  <a:schemeClr val="bg1"/>
                </a:solidFill>
              </a:rPr>
              <a:t>вентиляції</a:t>
            </a:r>
            <a:r>
              <a:rPr lang="ru-RU" dirty="0" smtClean="0">
                <a:solidFill>
                  <a:schemeClr val="bg1"/>
                </a:solidFill>
              </a:rPr>
              <a:t> – </a:t>
            </a:r>
            <a:r>
              <a:rPr lang="ru-RU" dirty="0" err="1" smtClean="0">
                <a:solidFill>
                  <a:schemeClr val="bg1"/>
                </a:solidFill>
              </a:rPr>
              <a:t>проникнення</a:t>
            </a:r>
            <a:r>
              <a:rPr lang="ru-RU" dirty="0" smtClean="0">
                <a:solidFill>
                  <a:schemeClr val="bg1"/>
                </a:solidFill>
              </a:rPr>
              <a:t> холодного </a:t>
            </a:r>
            <a:r>
              <a:rPr lang="ru-RU" dirty="0" err="1" smtClean="0">
                <a:solidFill>
                  <a:schemeClr val="bg1"/>
                </a:solidFill>
              </a:rPr>
              <a:t>повітря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приміщення</a:t>
            </a:r>
            <a:r>
              <a:rPr lang="ru-RU" dirty="0" smtClean="0">
                <a:solidFill>
                  <a:schemeClr val="bg1"/>
                </a:solidFill>
              </a:rPr>
              <a:t> через </a:t>
            </a:r>
            <a:r>
              <a:rPr lang="ru-RU" dirty="0" err="1" smtClean="0">
                <a:solidFill>
                  <a:schemeClr val="bg1"/>
                </a:solidFill>
              </a:rPr>
              <a:t>щілини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огороджувальних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конструкціях</a:t>
            </a:r>
            <a:r>
              <a:rPr lang="ru-RU" dirty="0" smtClean="0">
                <a:solidFill>
                  <a:schemeClr val="bg1"/>
                </a:solidFill>
              </a:rPr>
              <a:t>  та </a:t>
            </a:r>
            <a:r>
              <a:rPr lang="ru-RU" dirty="0" err="1" smtClean="0">
                <a:solidFill>
                  <a:schemeClr val="bg1"/>
                </a:solidFill>
              </a:rPr>
              <a:t>видалення</a:t>
            </a:r>
            <a:r>
              <a:rPr lang="ru-RU" dirty="0" smtClean="0">
                <a:solidFill>
                  <a:schemeClr val="bg1"/>
                </a:solidFill>
              </a:rPr>
              <a:t> теплого </a:t>
            </a:r>
            <a:r>
              <a:rPr lang="ru-RU" dirty="0" err="1" smtClean="0">
                <a:solidFill>
                  <a:schemeClr val="bg1"/>
                </a:solidFill>
              </a:rPr>
              <a:t>повітря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довкілля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2. Шляхом </a:t>
            </a:r>
            <a:r>
              <a:rPr lang="ru-RU" dirty="0" err="1" smtClean="0">
                <a:solidFill>
                  <a:schemeClr val="bg1"/>
                </a:solidFill>
              </a:rPr>
              <a:t>теплопередачі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довкілля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повітря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поступає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внутрішнього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приміщення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зовнішнього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повітря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</a:rPr>
              <a:t>Але як зберегти тепло в школі ? 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6" name="Содержимое 5" descr="32173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6392" y="2332037"/>
            <a:ext cx="5587608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Ось декілька простих способів збереження тепла 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    1. </a:t>
            </a:r>
            <a:r>
              <a:rPr lang="ru-RU" sz="3600" b="1" dirty="0" err="1" smtClean="0">
                <a:solidFill>
                  <a:schemeClr val="bg1"/>
                </a:solidFill>
              </a:rPr>
              <a:t>Провітрювати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вікна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err="1" smtClean="0">
                <a:solidFill>
                  <a:schemeClr val="bg1"/>
                </a:solidFill>
              </a:rPr>
              <a:t>економно</a:t>
            </a:r>
            <a:r>
              <a:rPr lang="ru-RU" sz="3600" b="1" dirty="0" smtClean="0">
                <a:solidFill>
                  <a:schemeClr val="bg1"/>
                </a:solidFill>
              </a:rPr>
              <a:t>.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Ефективніше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провітрювати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частіше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але</a:t>
            </a:r>
            <a:r>
              <a:rPr lang="ru-RU" dirty="0" smtClean="0">
                <a:solidFill>
                  <a:schemeClr val="bg1"/>
                </a:solidFill>
              </a:rPr>
              <a:t> по </a:t>
            </a:r>
            <a:r>
              <a:rPr lang="ru-RU" dirty="0" err="1" smtClean="0">
                <a:solidFill>
                  <a:schemeClr val="bg1"/>
                </a:solidFill>
              </a:rPr>
              <a:t>декілька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хвилин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ніж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тривалий</a:t>
            </a:r>
            <a:r>
              <a:rPr lang="ru-RU" dirty="0" smtClean="0">
                <a:solidFill>
                  <a:schemeClr val="bg1"/>
                </a:solidFill>
              </a:rPr>
              <a:t> час </a:t>
            </a:r>
            <a:r>
              <a:rPr lang="ru-RU" dirty="0" err="1" smtClean="0">
                <a:solidFill>
                  <a:schemeClr val="bg1"/>
                </a:solidFill>
              </a:rPr>
              <a:t>тримати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відчинене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вікно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проветривани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4071942"/>
            <a:ext cx="5203485" cy="26260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2643206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chemeClr val="bg1"/>
                </a:solidFill>
              </a:rPr>
              <a:t>   2.Встановлювати </a:t>
            </a:r>
            <a:r>
              <a:rPr lang="ru-RU" b="1" dirty="0" err="1" smtClean="0">
                <a:solidFill>
                  <a:schemeClr val="bg1"/>
                </a:solidFill>
              </a:rPr>
              <a:t>комфортну</a:t>
            </a:r>
            <a:r>
              <a:rPr lang="ru-RU" b="1" dirty="0" smtClean="0">
                <a:solidFill>
                  <a:schemeClr val="bg1"/>
                </a:solidFill>
              </a:rPr>
              <a:t>           температуру  в </a:t>
            </a:r>
            <a:r>
              <a:rPr lang="ru-RU" b="1" dirty="0" err="1" smtClean="0">
                <a:solidFill>
                  <a:schemeClr val="bg1"/>
                </a:solidFill>
              </a:rPr>
              <a:t>приміщенні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Один </a:t>
            </a:r>
            <a:r>
              <a:rPr lang="ru-RU" dirty="0" err="1" smtClean="0">
                <a:solidFill>
                  <a:schemeClr val="bg1"/>
                </a:solidFill>
              </a:rPr>
              <a:t>зайвий</a:t>
            </a:r>
            <a:r>
              <a:rPr lang="ru-RU" dirty="0" smtClean="0">
                <a:solidFill>
                  <a:schemeClr val="bg1"/>
                </a:solidFill>
              </a:rPr>
              <a:t> градус в </a:t>
            </a:r>
            <a:r>
              <a:rPr lang="ru-RU" dirty="0" err="1" smtClean="0">
                <a:solidFill>
                  <a:schemeClr val="bg1"/>
                </a:solidFill>
              </a:rPr>
              <a:t>приміщенні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витрати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близько</a:t>
            </a:r>
            <a:r>
              <a:rPr lang="ru-RU" dirty="0" smtClean="0">
                <a:solidFill>
                  <a:schemeClr val="bg1"/>
                </a:solidFill>
              </a:rPr>
              <a:t> 4-6%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енергії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thermometercf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2476500"/>
            <a:ext cx="3429000" cy="438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8801072" cy="2643182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bg1"/>
                </a:solidFill>
              </a:rPr>
              <a:t>3.Закривати </a:t>
            </a:r>
            <a:r>
              <a:rPr lang="ru-RU" b="1" dirty="0" err="1" smtClean="0">
                <a:solidFill>
                  <a:schemeClr val="bg1"/>
                </a:solidFill>
              </a:rPr>
              <a:t>двері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школи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В </a:t>
            </a:r>
            <a:r>
              <a:rPr lang="ru-RU" dirty="0" err="1" smtClean="0">
                <a:solidFill>
                  <a:schemeClr val="bg1"/>
                </a:solidFill>
              </a:rPr>
              <a:t>холодний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період</a:t>
            </a:r>
            <a:r>
              <a:rPr lang="ru-RU" dirty="0" smtClean="0">
                <a:solidFill>
                  <a:schemeClr val="bg1"/>
                </a:solidFill>
              </a:rPr>
              <a:t> року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школі</a:t>
            </a:r>
            <a:r>
              <a:rPr lang="ru-RU" dirty="0" smtClean="0">
                <a:solidFill>
                  <a:schemeClr val="bg1"/>
                </a:solidFill>
              </a:rPr>
              <a:t> стане на 2 °С </a:t>
            </a:r>
            <a:r>
              <a:rPr lang="ru-RU" dirty="0" err="1" smtClean="0">
                <a:solidFill>
                  <a:schemeClr val="bg1"/>
                </a:solidFill>
              </a:rPr>
              <a:t>тепліше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3000372"/>
            <a:ext cx="4380302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236854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4.Встановити </a:t>
            </a:r>
            <a:r>
              <a:rPr lang="ru-RU" b="1" dirty="0" err="1" smtClean="0">
                <a:solidFill>
                  <a:schemeClr val="bg1"/>
                </a:solidFill>
              </a:rPr>
              <a:t>енергозберігаючі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вікна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потрійним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склом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teplo_okn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000372"/>
            <a:ext cx="4786346" cy="31943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5.Зроб</a:t>
            </a:r>
            <a:r>
              <a:rPr lang="uk-UA" b="1" dirty="0" err="1" smtClean="0">
                <a:solidFill>
                  <a:schemeClr val="bg1">
                    <a:lumMod val="95000"/>
                  </a:schemeClr>
                </a:solidFill>
              </a:rPr>
              <a:t>ити</a:t>
            </a: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1">
                    <a:lumMod val="95000"/>
                  </a:schemeClr>
                </a:solidFill>
              </a:rPr>
              <a:t>теплоізоляцію</a:t>
            </a: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1">
                    <a:lumMod val="95000"/>
                  </a:schemeClr>
                </a:solidFill>
              </a:rPr>
              <a:t>школи</a:t>
            </a:r>
            <a:r>
              <a:rPr lang="ru-RU" b="1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Утеплити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по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школі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підлогу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дах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,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стіни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, горище,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вікна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двері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.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5" name="Рисунок 4" descr="okNo_3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876"/>
            <a:ext cx="4381499" cy="3286124"/>
          </a:xfrm>
          <a:prstGeom prst="rect">
            <a:avLst/>
          </a:prstGeom>
        </p:spPr>
      </p:pic>
      <p:pic>
        <p:nvPicPr>
          <p:cNvPr id="7" name="Рисунок 6" descr="как-утеплить-старые-деревянные-окн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91063" y="2857496"/>
            <a:ext cx="4000496" cy="30003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251142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chemeClr val="bg1"/>
                </a:solidFill>
              </a:rPr>
              <a:t>6.Пофарбувати батарею в </a:t>
            </a:r>
            <a:r>
              <a:rPr lang="ru-RU" dirty="0" err="1" smtClean="0">
                <a:solidFill>
                  <a:schemeClr val="bg1"/>
                </a:solidFill>
              </a:rPr>
              <a:t>темний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колір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Доведено,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темний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колір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віддає</a:t>
            </a:r>
            <a:r>
              <a:rPr lang="ru-RU" dirty="0" smtClean="0">
                <a:solidFill>
                  <a:schemeClr val="bg1"/>
                </a:solidFill>
              </a:rPr>
              <a:t> до 10% </a:t>
            </a:r>
            <a:r>
              <a:rPr lang="ru-RU" dirty="0" err="1" smtClean="0">
                <a:solidFill>
                  <a:schemeClr val="bg1"/>
                </a:solidFill>
              </a:rPr>
              <a:t>більше</a:t>
            </a:r>
            <a:r>
              <a:rPr lang="ru-RU" dirty="0" smtClean="0">
                <a:solidFill>
                  <a:schemeClr val="bg1"/>
                </a:solidFill>
              </a:rPr>
              <a:t> тепла 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batareiiijpg02032012151336_w3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214686"/>
            <a:ext cx="4452968" cy="33397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283</Words>
  <PresentationFormat>Экран 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Як зберегти тепло в школі  ? </vt:lpstr>
      <vt:lpstr>Слайд 2</vt:lpstr>
      <vt:lpstr>Але як зберегти тепло в школі ? </vt:lpstr>
      <vt:lpstr>Ось декілька простих способів збереження тепла :</vt:lpstr>
      <vt:lpstr>   2.Встановлювати комфортну           температуру  в приміщенні.   Один зайвий градус в приміщенні це витрати близько 4-6%  енергії.</vt:lpstr>
      <vt:lpstr>3.Закривати двері школи.  В холодний період року і у школі стане на 2 °С тепліше.</vt:lpstr>
      <vt:lpstr>4.Встановити енергозберігаючі вікна з потрійним склом.</vt:lpstr>
      <vt:lpstr>5.Зробити теплоізоляцію школи. Утеплити по школі підлогу, дах , стіни, горище, вікна, двері .</vt:lpstr>
      <vt:lpstr>6.Пофарбувати батарею в темний колір.  Доведено, що темний колір віддає до 10% більше тепла .</vt:lpstr>
      <vt:lpstr>7.Розташувати за нагрівальною панеллю фольговану відбиваючу плівку.</vt:lpstr>
      <vt:lpstr>8.Якщо штори закривають радіатори – гріється об’єм вікна, а не кімнати. Втрачається до 20% тепла радіатора. Взимку штори повинні бути такої довжини, щоб закривали вікна, але не радіатори.</vt:lpstr>
      <vt:lpstr>9.Електричний вентилятор здатний всього за годину витягти багато тепла з вашої оселі; Порада: Вимикайте пристрій, як тільки він зробить свою справу.</vt:lpstr>
      <vt:lpstr>10.Якщо ваші батареї недостатньо нагріваються – проблемою може бути утворення повітряних пробок. Щоб вирішити проблему достатньо відкрутити клапан на батареї і дочекатися, доки потече вода.</vt:lpstr>
      <vt:lpstr>Підведемо підсумки: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 зберегти тепло в школі  ? </dc:title>
  <cp:lastModifiedBy>Loner-XP</cp:lastModifiedBy>
  <cp:revision>14</cp:revision>
  <dcterms:modified xsi:type="dcterms:W3CDTF">2015-02-08T17:41:29Z</dcterms:modified>
</cp:coreProperties>
</file>