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9"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C7CBE09C-C60A-4826-9381-C00BCDC7E6B0}" type="datetimeFigureOut">
              <a:rPr lang="uk-UA" smtClean="0"/>
              <a:t>07.10.2014</a:t>
            </a:fld>
            <a:endParaRPr lang="uk-UA"/>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uk-UA"/>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BC06361-E391-46FB-ACE2-264F28F62EF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CBE09C-C60A-4826-9381-C00BCDC7E6B0}" type="datetimeFigureOut">
              <a:rPr lang="uk-UA" smtClean="0"/>
              <a:t>07.10.2014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BC06361-E391-46FB-ACE2-264F28F62EF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CBE09C-C60A-4826-9381-C00BCDC7E6B0}" type="datetimeFigureOut">
              <a:rPr lang="uk-UA" smtClean="0"/>
              <a:t>07.10.2014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BC06361-E391-46FB-ACE2-264F28F62EF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C7CBE09C-C60A-4826-9381-C00BCDC7E6B0}" type="datetimeFigureOut">
              <a:rPr lang="uk-UA" smtClean="0"/>
              <a:t>07.10.2014</a:t>
            </a:fld>
            <a:endParaRPr lang="uk-UA"/>
          </a:p>
        </p:txBody>
      </p:sp>
      <p:sp>
        <p:nvSpPr>
          <p:cNvPr id="5" name="Нижний колонтитул 4"/>
          <p:cNvSpPr>
            <a:spLocks noGrp="1"/>
          </p:cNvSpPr>
          <p:nvPr>
            <p:ph type="ftr" sz="quarter" idx="11"/>
          </p:nvPr>
        </p:nvSpPr>
        <p:spPr>
          <a:xfrm>
            <a:off x="457200" y="6480969"/>
            <a:ext cx="4260056" cy="300831"/>
          </a:xfrm>
        </p:spPr>
        <p:txBody>
          <a:bodyPr/>
          <a:lstStyle/>
          <a:p>
            <a:endParaRPr lang="uk-UA"/>
          </a:p>
        </p:txBody>
      </p:sp>
      <p:sp>
        <p:nvSpPr>
          <p:cNvPr id="6" name="Номер слайда 5"/>
          <p:cNvSpPr>
            <a:spLocks noGrp="1"/>
          </p:cNvSpPr>
          <p:nvPr>
            <p:ph type="sldNum" sz="quarter" idx="12"/>
          </p:nvPr>
        </p:nvSpPr>
        <p:spPr/>
        <p:txBody>
          <a:bodyPr/>
          <a:lstStyle/>
          <a:p>
            <a:fld id="{4BC06361-E391-46FB-ACE2-264F28F62EF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C7CBE09C-C60A-4826-9381-C00BCDC7E6B0}" type="datetimeFigureOut">
              <a:rPr lang="uk-UA" smtClean="0"/>
              <a:t>07.10.2014</a:t>
            </a:fld>
            <a:endParaRPr lang="uk-UA"/>
          </a:p>
        </p:txBody>
      </p:sp>
      <p:sp>
        <p:nvSpPr>
          <p:cNvPr id="5" name="Нижний колонтитул 4"/>
          <p:cNvSpPr>
            <a:spLocks noGrp="1"/>
          </p:cNvSpPr>
          <p:nvPr>
            <p:ph type="ftr" sz="quarter" idx="11"/>
          </p:nvPr>
        </p:nvSpPr>
        <p:spPr>
          <a:xfrm>
            <a:off x="2619376" y="6480969"/>
            <a:ext cx="4260056" cy="300831"/>
          </a:xfrm>
        </p:spPr>
        <p:txBody>
          <a:bodyPr/>
          <a:lstStyle/>
          <a:p>
            <a:endParaRPr lang="uk-UA"/>
          </a:p>
        </p:txBody>
      </p:sp>
      <p:sp>
        <p:nvSpPr>
          <p:cNvPr id="6" name="Номер слайда 5"/>
          <p:cNvSpPr>
            <a:spLocks noGrp="1"/>
          </p:cNvSpPr>
          <p:nvPr>
            <p:ph type="sldNum" sz="quarter" idx="12"/>
          </p:nvPr>
        </p:nvSpPr>
        <p:spPr>
          <a:xfrm>
            <a:off x="8451056" y="809624"/>
            <a:ext cx="502920" cy="300831"/>
          </a:xfrm>
        </p:spPr>
        <p:txBody>
          <a:bodyPr/>
          <a:lstStyle/>
          <a:p>
            <a:fld id="{4BC06361-E391-46FB-ACE2-264F28F62EF1}" type="slidenum">
              <a:rPr lang="uk-UA" smtClean="0"/>
              <a:t>‹#›</a:t>
            </a:fld>
            <a:endParaRPr lang="uk-UA"/>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C7CBE09C-C60A-4826-9381-C00BCDC7E6B0}" type="datetimeFigureOut">
              <a:rPr lang="uk-UA" smtClean="0"/>
              <a:t>07.10.2014</a:t>
            </a:fld>
            <a:endParaRPr lang="uk-UA"/>
          </a:p>
        </p:txBody>
      </p:sp>
      <p:sp>
        <p:nvSpPr>
          <p:cNvPr id="6" name="Нижний колонтитул 5"/>
          <p:cNvSpPr>
            <a:spLocks noGrp="1"/>
          </p:cNvSpPr>
          <p:nvPr>
            <p:ph type="ftr" sz="quarter" idx="11"/>
          </p:nvPr>
        </p:nvSpPr>
        <p:spPr>
          <a:xfrm>
            <a:off x="457200" y="6480969"/>
            <a:ext cx="4260056" cy="301752"/>
          </a:xfrm>
        </p:spPr>
        <p:txBody>
          <a:bodyPr/>
          <a:lstStyle/>
          <a:p>
            <a:endParaRPr lang="uk-UA"/>
          </a:p>
        </p:txBody>
      </p:sp>
      <p:sp>
        <p:nvSpPr>
          <p:cNvPr id="7" name="Номер слайда 6"/>
          <p:cNvSpPr>
            <a:spLocks noGrp="1"/>
          </p:cNvSpPr>
          <p:nvPr>
            <p:ph type="sldNum" sz="quarter" idx="12"/>
          </p:nvPr>
        </p:nvSpPr>
        <p:spPr>
          <a:xfrm>
            <a:off x="7589520" y="6480969"/>
            <a:ext cx="502920" cy="301752"/>
          </a:xfrm>
        </p:spPr>
        <p:txBody>
          <a:bodyPr/>
          <a:lstStyle/>
          <a:p>
            <a:fld id="{4BC06361-E391-46FB-ACE2-264F28F62EF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C7CBE09C-C60A-4826-9381-C00BCDC7E6B0}" type="datetimeFigureOut">
              <a:rPr lang="uk-UA" smtClean="0"/>
              <a:t>07.10.2014</a:t>
            </a:fld>
            <a:endParaRPr lang="uk-UA"/>
          </a:p>
        </p:txBody>
      </p:sp>
      <p:sp>
        <p:nvSpPr>
          <p:cNvPr id="8" name="Нижний колонтитул 7"/>
          <p:cNvSpPr>
            <a:spLocks noGrp="1"/>
          </p:cNvSpPr>
          <p:nvPr>
            <p:ph type="ftr" sz="quarter" idx="11"/>
          </p:nvPr>
        </p:nvSpPr>
        <p:spPr>
          <a:xfrm>
            <a:off x="457200" y="6480969"/>
            <a:ext cx="4261104" cy="301752"/>
          </a:xfrm>
        </p:spPr>
        <p:txBody>
          <a:bodyPr/>
          <a:lstStyle/>
          <a:p>
            <a:endParaRPr lang="uk-UA"/>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4BC06361-E391-46FB-ACE2-264F28F62EF1}"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7CBE09C-C60A-4826-9381-C00BCDC7E6B0}" type="datetimeFigureOut">
              <a:rPr lang="uk-UA" smtClean="0"/>
              <a:t>07.10.2014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BC06361-E391-46FB-ACE2-264F28F62EF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C7CBE09C-C60A-4826-9381-C00BCDC7E6B0}" type="datetimeFigureOut">
              <a:rPr lang="uk-UA" smtClean="0"/>
              <a:t>07.10.2014</a:t>
            </a:fld>
            <a:endParaRPr lang="uk-UA"/>
          </a:p>
        </p:txBody>
      </p:sp>
      <p:sp>
        <p:nvSpPr>
          <p:cNvPr id="3" name="Нижний колонтитул 2"/>
          <p:cNvSpPr>
            <a:spLocks noGrp="1"/>
          </p:cNvSpPr>
          <p:nvPr>
            <p:ph type="ftr" sz="quarter" idx="11"/>
          </p:nvPr>
        </p:nvSpPr>
        <p:spPr>
          <a:xfrm>
            <a:off x="457200" y="6481890"/>
            <a:ext cx="4260056" cy="300831"/>
          </a:xfrm>
        </p:spPr>
        <p:txBody>
          <a:bodyPr/>
          <a:lstStyle/>
          <a:p>
            <a:endParaRPr lang="uk-UA"/>
          </a:p>
        </p:txBody>
      </p:sp>
      <p:sp>
        <p:nvSpPr>
          <p:cNvPr id="4" name="Номер слайда 3"/>
          <p:cNvSpPr>
            <a:spLocks noGrp="1"/>
          </p:cNvSpPr>
          <p:nvPr>
            <p:ph type="sldNum" sz="quarter" idx="12"/>
          </p:nvPr>
        </p:nvSpPr>
        <p:spPr>
          <a:xfrm>
            <a:off x="7589520" y="6480969"/>
            <a:ext cx="502920" cy="301752"/>
          </a:xfrm>
        </p:spPr>
        <p:txBody>
          <a:bodyPr/>
          <a:lstStyle/>
          <a:p>
            <a:fld id="{4BC06361-E391-46FB-ACE2-264F28F62EF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C7CBE09C-C60A-4826-9381-C00BCDC7E6B0}" type="datetimeFigureOut">
              <a:rPr lang="uk-UA" smtClean="0"/>
              <a:t>07.10.2014</a:t>
            </a:fld>
            <a:endParaRPr lang="uk-UA"/>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4BC06361-E391-46FB-ACE2-264F28F62EF1}"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C7CBE09C-C60A-4826-9381-C00BCDC7E6B0}" type="datetimeFigureOut">
              <a:rPr lang="uk-UA" smtClean="0"/>
              <a:t>07.10.2014</a:t>
            </a:fld>
            <a:endParaRPr lang="uk-UA"/>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4BC06361-E391-46FB-ACE2-264F28F62EF1}"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7CBE09C-C60A-4826-9381-C00BCDC7E6B0}" type="datetimeFigureOut">
              <a:rPr lang="uk-UA" smtClean="0"/>
              <a:t>07.10.2014</a:t>
            </a:fld>
            <a:endParaRPr lang="uk-UA"/>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uk-UA"/>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BC06361-E391-46FB-ACE2-264F28F62EF1}"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3" y="2204864"/>
            <a:ext cx="8280920" cy="2808312"/>
          </a:xfrm>
        </p:spPr>
        <p:txBody>
          <a:bodyPr/>
          <a:lstStyle/>
          <a:p>
            <a:r>
              <a:rPr lang="uk-UA" dirty="0" smtClean="0"/>
              <a:t>Образотворче мистецтво Італії.</a:t>
            </a:r>
            <a:r>
              <a:rPr lang="en-GB" dirty="0" smtClean="0"/>
              <a:t> “</a:t>
            </a:r>
            <a:r>
              <a:rPr lang="uk-UA" dirty="0" smtClean="0"/>
              <a:t>Епоха Титанів</a:t>
            </a:r>
            <a:r>
              <a:rPr lang="en-GB" dirty="0" smtClean="0"/>
              <a:t>”</a:t>
            </a:r>
            <a:endParaRPr lang="uk-UA" dirty="0"/>
          </a:p>
        </p:txBody>
      </p:sp>
      <p:sp>
        <p:nvSpPr>
          <p:cNvPr id="3" name="Подзаголовок 2"/>
          <p:cNvSpPr>
            <a:spLocks noGrp="1"/>
          </p:cNvSpPr>
          <p:nvPr>
            <p:ph type="subTitle" idx="1"/>
          </p:nvPr>
        </p:nvSpPr>
        <p:spPr>
          <a:xfrm>
            <a:off x="107504" y="5301208"/>
            <a:ext cx="6624736" cy="1556792"/>
          </a:xfrm>
        </p:spPr>
        <p:txBody>
          <a:bodyPr/>
          <a:lstStyle/>
          <a:p>
            <a:r>
              <a:rPr lang="uk-UA" dirty="0" smtClean="0"/>
              <a:t>Виконала учениця 11-А класу</a:t>
            </a:r>
            <a:r>
              <a:rPr lang="en-GB" dirty="0" smtClean="0"/>
              <a:t>:</a:t>
            </a:r>
            <a:r>
              <a:rPr lang="uk-UA" dirty="0" smtClean="0"/>
              <a:t>Вовчак Вікторія</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188640"/>
            <a:ext cx="2170228" cy="3348351"/>
          </a:xfrm>
          <a:prstGeom prst="rect">
            <a:avLst/>
          </a:prstGeom>
        </p:spPr>
      </p:pic>
    </p:spTree>
    <p:extLst>
      <p:ext uri="{BB962C8B-B14F-4D97-AF65-F5344CB8AC3E}">
        <p14:creationId xmlns:p14="http://schemas.microsoft.com/office/powerpoint/2010/main" val="530000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459432"/>
            <a:ext cx="8229600" cy="726926"/>
          </a:xfrm>
        </p:spPr>
        <p:txBody>
          <a:bodyPr>
            <a:normAutofit fontScale="90000"/>
          </a:bodyPr>
          <a:lstStyle/>
          <a:p>
            <a:endParaRPr lang="uk-UA" dirty="0"/>
          </a:p>
        </p:txBody>
      </p:sp>
      <p:sp>
        <p:nvSpPr>
          <p:cNvPr id="3" name="Объект 2"/>
          <p:cNvSpPr>
            <a:spLocks noGrp="1"/>
          </p:cNvSpPr>
          <p:nvPr>
            <p:ph idx="1"/>
          </p:nvPr>
        </p:nvSpPr>
        <p:spPr>
          <a:xfrm>
            <a:off x="107504" y="260648"/>
            <a:ext cx="6120680" cy="6480720"/>
          </a:xfrm>
        </p:spPr>
        <p:txBody>
          <a:bodyPr>
            <a:normAutofit fontScale="70000" lnSpcReduction="20000"/>
          </a:bodyPr>
          <a:lstStyle/>
          <a:p>
            <a:pPr marL="64008" indent="0">
              <a:buNone/>
            </a:pPr>
            <a:r>
              <a:rPr lang="uk-UA" dirty="0"/>
              <a:t>Стеля сікстинської капела – велике мистецьке творіння Мікеланджело, є плодом його безперервної та важкої праці, яка тривала на протязі чотирьох років, з 1508 по 1512 роки. Сам розпис стелі, яким займався майстер, був справжнісіньким героїчним вчинком, адже Мікеланджело доводилось його робити у дуже важких умовах, при поганому освітлені, лежачи на спині, на спеціальному помості. Площа стелі Сікстинської капели складає біля 600 квадратних метрів, на яких було намальовано близько 300 фігур. Розписом Мікеланджело займався один, без жодних помічників, а замовник роботи – папа Римський Юлій другий виявився дуже нетерплячим та постійно турбував майстра, бажаючи бачити, як йде робота. Кажуть, навіть якось розгніваний художник скинув з свого помосту дошки на папу, що дошкуляв йому своїми зауваженнями знизу.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484784"/>
            <a:ext cx="2987824" cy="4797152"/>
          </a:xfrm>
          <a:prstGeom prst="rect">
            <a:avLst/>
          </a:prstGeom>
        </p:spPr>
      </p:pic>
    </p:spTree>
    <p:extLst>
      <p:ext uri="{BB962C8B-B14F-4D97-AF65-F5344CB8AC3E}">
        <p14:creationId xmlns:p14="http://schemas.microsoft.com/office/powerpoint/2010/main" val="3119052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36104"/>
          </a:xfrm>
        </p:spPr>
        <p:txBody>
          <a:bodyPr/>
          <a:lstStyle/>
          <a:p>
            <a:r>
              <a:rPr lang="uk-UA" dirty="0" smtClean="0"/>
              <a:t>Рафаель Санті</a:t>
            </a:r>
            <a:endParaRPr lang="uk-UA" dirty="0"/>
          </a:p>
        </p:txBody>
      </p:sp>
      <p:sp>
        <p:nvSpPr>
          <p:cNvPr id="3" name="Объект 2"/>
          <p:cNvSpPr>
            <a:spLocks noGrp="1"/>
          </p:cNvSpPr>
          <p:nvPr>
            <p:ph idx="1"/>
          </p:nvPr>
        </p:nvSpPr>
        <p:spPr>
          <a:xfrm>
            <a:off x="107504" y="836712"/>
            <a:ext cx="4896544" cy="5904656"/>
          </a:xfrm>
        </p:spPr>
        <p:txBody>
          <a:bodyPr>
            <a:normAutofit fontScale="85000" lnSpcReduction="20000"/>
          </a:bodyPr>
          <a:lstStyle/>
          <a:p>
            <a:pPr marL="64008" indent="0">
              <a:buNone/>
            </a:pPr>
            <a:r>
              <a:rPr lang="uk-UA" dirty="0" smtClean="0"/>
              <a:t>Італійський живописець</a:t>
            </a:r>
            <a:r>
              <a:rPr lang="uk-UA" dirty="0"/>
              <a:t>, графік, скульптор і архітектор епохи Відродження. Втілив у своїх творах гуманістичні ідеали високого </a:t>
            </a:r>
            <a:r>
              <a:rPr lang="uk-UA" dirty="0" smtClean="0"/>
              <a:t>Відродження.</a:t>
            </a:r>
          </a:p>
          <a:p>
            <a:pPr marL="64008" indent="0">
              <a:buNone/>
            </a:pPr>
            <a:r>
              <a:rPr lang="ru-RU" dirty="0" smtClean="0"/>
              <a:t>На </a:t>
            </a:r>
            <a:r>
              <a:rPr lang="ru-RU" dirty="0" err="1"/>
              <a:t>своїх</a:t>
            </a:r>
            <a:r>
              <a:rPr lang="ru-RU" dirty="0"/>
              <a:t> картинах </a:t>
            </a:r>
            <a:r>
              <a:rPr lang="ru-RU" dirty="0" err="1"/>
              <a:t>Рафаель</a:t>
            </a:r>
            <a:r>
              <a:rPr lang="ru-RU" dirty="0"/>
              <a:t> </a:t>
            </a:r>
            <a:r>
              <a:rPr lang="ru-RU" dirty="0" err="1"/>
              <a:t>дуже</a:t>
            </a:r>
            <a:r>
              <a:rPr lang="ru-RU" dirty="0"/>
              <a:t> любив </a:t>
            </a:r>
            <a:r>
              <a:rPr lang="ru-RU" dirty="0" err="1"/>
              <a:t>малювати</a:t>
            </a:r>
            <a:r>
              <a:rPr lang="ru-RU" dirty="0"/>
              <a:t> образ </a:t>
            </a:r>
            <a:r>
              <a:rPr lang="ru-RU" dirty="0" err="1"/>
              <a:t>діви</a:t>
            </a:r>
            <a:r>
              <a:rPr lang="ru-RU" dirty="0"/>
              <a:t> </a:t>
            </a:r>
            <a:r>
              <a:rPr lang="ru-RU" dirty="0" err="1"/>
              <a:t>Марії</a:t>
            </a:r>
            <a:r>
              <a:rPr lang="ru-RU" dirty="0"/>
              <a:t> (</a:t>
            </a:r>
            <a:r>
              <a:rPr lang="ru-RU" dirty="0" err="1"/>
              <a:t>Мадонни</a:t>
            </a:r>
            <a:r>
              <a:rPr lang="ru-RU" dirty="0"/>
              <a:t>) за </a:t>
            </a:r>
            <a:r>
              <a:rPr lang="ru-RU" dirty="0" err="1"/>
              <a:t>що</a:t>
            </a:r>
            <a:r>
              <a:rPr lang="ru-RU" dirty="0"/>
              <a:t> </a:t>
            </a:r>
            <a:r>
              <a:rPr lang="ru-RU" dirty="0" err="1"/>
              <a:t>його</a:t>
            </a:r>
            <a:r>
              <a:rPr lang="ru-RU" dirty="0"/>
              <a:t> </a:t>
            </a:r>
            <a:r>
              <a:rPr lang="ru-RU" dirty="0" err="1"/>
              <a:t>навіть</a:t>
            </a:r>
            <a:r>
              <a:rPr lang="ru-RU" dirty="0"/>
              <a:t> прозвали “</a:t>
            </a:r>
            <a:r>
              <a:rPr lang="ru-RU" dirty="0" err="1"/>
              <a:t>Майстром</a:t>
            </a:r>
            <a:r>
              <a:rPr lang="ru-RU" dirty="0"/>
              <a:t> Мадонн”.</a:t>
            </a:r>
          </a:p>
          <a:p>
            <a:pPr marL="64008" indent="0">
              <a:buNone/>
            </a:pPr>
            <a:r>
              <a:rPr lang="ru-RU" dirty="0" err="1"/>
              <a:t>Це</a:t>
            </a:r>
            <a:r>
              <a:rPr lang="ru-RU" dirty="0"/>
              <a:t> одна з </a:t>
            </a:r>
            <a:r>
              <a:rPr lang="ru-RU" dirty="0" err="1"/>
              <a:t>ранніх</a:t>
            </a:r>
            <a:r>
              <a:rPr lang="ru-RU" dirty="0"/>
              <a:t> картин художника “Мадонна </a:t>
            </a:r>
            <a:r>
              <a:rPr lang="ru-RU" dirty="0" err="1"/>
              <a:t>Конестабіле</a:t>
            </a:r>
            <a:r>
              <a:rPr lang="ru-RU" dirty="0"/>
              <a:t>” (</a:t>
            </a:r>
            <a:r>
              <a:rPr lang="ru-RU" dirty="0" err="1"/>
              <a:t>йому</a:t>
            </a:r>
            <a:r>
              <a:rPr lang="ru-RU" dirty="0"/>
              <a:t> </a:t>
            </a:r>
            <a:r>
              <a:rPr lang="ru-RU" dirty="0" err="1"/>
              <a:t>було</a:t>
            </a:r>
            <a:r>
              <a:rPr lang="ru-RU" dirty="0"/>
              <a:t> </a:t>
            </a:r>
            <a:r>
              <a:rPr lang="ru-RU" dirty="0" err="1"/>
              <a:t>лише</a:t>
            </a:r>
            <a:r>
              <a:rPr lang="ru-RU" dirty="0"/>
              <a:t> 19 </a:t>
            </a:r>
            <a:r>
              <a:rPr lang="ru-RU" dirty="0" err="1"/>
              <a:t>років</a:t>
            </a:r>
            <a:r>
              <a:rPr lang="ru-RU" dirty="0"/>
              <a:t>, коли </a:t>
            </a:r>
            <a:r>
              <a:rPr lang="ru-RU" dirty="0" err="1"/>
              <a:t>він</a:t>
            </a:r>
            <a:r>
              <a:rPr lang="ru-RU" dirty="0"/>
              <a:t> </a:t>
            </a:r>
            <a:r>
              <a:rPr lang="ru-RU" dirty="0" err="1"/>
              <a:t>намалював</a:t>
            </a:r>
            <a:r>
              <a:rPr lang="ru-RU" dirty="0"/>
              <a:t> </a:t>
            </a:r>
            <a:r>
              <a:rPr lang="ru-RU" dirty="0" err="1"/>
              <a:t>її</a:t>
            </a:r>
            <a:r>
              <a:rPr lang="ru-RU" dirty="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852" y="1484783"/>
            <a:ext cx="4039148" cy="4032449"/>
          </a:xfrm>
          <a:prstGeom prst="rect">
            <a:avLst/>
          </a:prstGeom>
        </p:spPr>
      </p:pic>
    </p:spTree>
    <p:extLst>
      <p:ext uri="{BB962C8B-B14F-4D97-AF65-F5344CB8AC3E}">
        <p14:creationId xmlns:p14="http://schemas.microsoft.com/office/powerpoint/2010/main" val="2466410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1775"/>
            <a:ext cx="8229600" cy="45719"/>
          </a:xfrm>
        </p:spPr>
        <p:txBody>
          <a:bodyPr>
            <a:normAutofit fontScale="90000"/>
          </a:bodyPr>
          <a:lstStyle/>
          <a:p>
            <a:endParaRPr lang="uk-UA" dirty="0"/>
          </a:p>
        </p:txBody>
      </p:sp>
      <p:sp>
        <p:nvSpPr>
          <p:cNvPr id="3" name="Объект 2"/>
          <p:cNvSpPr>
            <a:spLocks noGrp="1"/>
          </p:cNvSpPr>
          <p:nvPr>
            <p:ph sz="half" idx="1"/>
          </p:nvPr>
        </p:nvSpPr>
        <p:spPr>
          <a:xfrm>
            <a:off x="179512" y="476672"/>
            <a:ext cx="4316288" cy="6264695"/>
          </a:xfrm>
        </p:spPr>
        <p:txBody>
          <a:bodyPr>
            <a:normAutofit fontScale="92500" lnSpcReduction="20000"/>
          </a:bodyPr>
          <a:lstStyle/>
          <a:p>
            <a:pPr marL="64008" indent="0">
              <a:buNone/>
            </a:pPr>
            <a:r>
              <a:rPr lang="ru-RU" dirty="0" err="1"/>
              <a:t>Рафаель</a:t>
            </a:r>
            <a:r>
              <a:rPr lang="ru-RU" dirty="0"/>
              <a:t> </a:t>
            </a:r>
            <a:r>
              <a:rPr lang="ru-RU" dirty="0" err="1"/>
              <a:t>Санті</a:t>
            </a:r>
            <a:endParaRPr lang="ru-RU" dirty="0"/>
          </a:p>
          <a:p>
            <a:pPr marL="64008" indent="0">
              <a:buNone/>
            </a:pPr>
            <a:r>
              <a:rPr lang="ru-RU" dirty="0"/>
              <a:t>“</a:t>
            </a:r>
            <a:r>
              <a:rPr lang="ru-RU" dirty="0" err="1"/>
              <a:t>Сікстинська</a:t>
            </a:r>
            <a:r>
              <a:rPr lang="ru-RU" dirty="0"/>
              <a:t> Мадонна” одна з </a:t>
            </a:r>
            <a:r>
              <a:rPr lang="ru-RU" dirty="0" err="1"/>
              <a:t>найвідоміших</a:t>
            </a:r>
            <a:r>
              <a:rPr lang="ru-RU" dirty="0"/>
              <a:t> </a:t>
            </a:r>
          </a:p>
          <a:p>
            <a:pPr marL="64008" indent="0">
              <a:buNone/>
            </a:pPr>
            <a:r>
              <a:rPr lang="ru-RU" dirty="0"/>
              <a:t>картин художника. </a:t>
            </a:r>
            <a:r>
              <a:rPr lang="ru-RU" dirty="0" err="1"/>
              <a:t>Намальована</a:t>
            </a:r>
            <a:r>
              <a:rPr lang="ru-RU" dirty="0"/>
              <a:t> </a:t>
            </a:r>
            <a:r>
              <a:rPr lang="ru-RU" dirty="0" err="1"/>
              <a:t>Рафаелем</a:t>
            </a:r>
            <a:r>
              <a:rPr lang="ru-RU" dirty="0"/>
              <a:t> </a:t>
            </a:r>
            <a:r>
              <a:rPr lang="ru-RU" dirty="0" smtClean="0"/>
              <a:t>на </a:t>
            </a:r>
            <a:r>
              <a:rPr lang="ru-RU" dirty="0" err="1" smtClean="0"/>
              <a:t>замовлення</a:t>
            </a:r>
            <a:r>
              <a:rPr lang="ru-RU" dirty="0" smtClean="0"/>
              <a:t> </a:t>
            </a:r>
            <a:r>
              <a:rPr lang="ru-RU" dirty="0" err="1"/>
              <a:t>Папи</a:t>
            </a:r>
            <a:r>
              <a:rPr lang="ru-RU" dirty="0"/>
              <a:t> </a:t>
            </a:r>
            <a:r>
              <a:rPr lang="ru-RU" dirty="0" err="1"/>
              <a:t>Юлія</a:t>
            </a:r>
            <a:r>
              <a:rPr lang="ru-RU" dirty="0"/>
              <a:t> другого </a:t>
            </a:r>
            <a:r>
              <a:rPr lang="ru-RU" dirty="0" smtClean="0"/>
              <a:t>на честь перемоги над французами</a:t>
            </a:r>
            <a:r>
              <a:rPr lang="ru-RU" dirty="0"/>
              <a:t>, </a:t>
            </a:r>
          </a:p>
          <a:p>
            <a:pPr marL="64008" indent="0">
              <a:buNone/>
            </a:pPr>
            <a:r>
              <a:rPr lang="ru-RU" dirty="0" err="1"/>
              <a:t>які</a:t>
            </a:r>
            <a:r>
              <a:rPr lang="ru-RU" dirty="0"/>
              <a:t> нападали в </a:t>
            </a:r>
            <a:r>
              <a:rPr lang="ru-RU" dirty="0" err="1"/>
              <a:t>ті</a:t>
            </a:r>
            <a:r>
              <a:rPr lang="ru-RU" dirty="0"/>
              <a:t> </a:t>
            </a:r>
            <a:r>
              <a:rPr lang="ru-RU" dirty="0" err="1"/>
              <a:t>часи</a:t>
            </a:r>
            <a:r>
              <a:rPr lang="ru-RU" dirty="0"/>
              <a:t> на </a:t>
            </a:r>
            <a:r>
              <a:rPr lang="ru-RU" dirty="0" err="1"/>
              <a:t>Італію</a:t>
            </a:r>
            <a:r>
              <a:rPr lang="ru-RU" dirty="0"/>
              <a:t>. На </a:t>
            </a:r>
            <a:r>
              <a:rPr lang="ru-RU" dirty="0" err="1"/>
              <a:t>картині</a:t>
            </a:r>
            <a:r>
              <a:rPr lang="ru-RU" dirty="0"/>
              <a:t> Мадонна</a:t>
            </a:r>
          </a:p>
          <a:p>
            <a:pPr marL="64008" indent="0">
              <a:buNone/>
            </a:pPr>
            <a:r>
              <a:rPr lang="ru-RU" dirty="0" smtClean="0"/>
              <a:t>з </a:t>
            </a:r>
            <a:r>
              <a:rPr lang="ru-RU" dirty="0"/>
              <a:t>маленьким </a:t>
            </a:r>
            <a:r>
              <a:rPr lang="ru-RU" dirty="0" err="1"/>
              <a:t>Ісусом</a:t>
            </a:r>
            <a:r>
              <a:rPr lang="ru-RU" dirty="0"/>
              <a:t> </a:t>
            </a:r>
            <a:r>
              <a:rPr lang="ru-RU" dirty="0" err="1"/>
              <a:t>зображена</a:t>
            </a:r>
            <a:r>
              <a:rPr lang="ru-RU" dirty="0"/>
              <a:t> в </a:t>
            </a:r>
            <a:r>
              <a:rPr lang="ru-RU" dirty="0" err="1"/>
              <a:t>оточенні</a:t>
            </a:r>
            <a:r>
              <a:rPr lang="ru-RU" dirty="0"/>
              <a:t> </a:t>
            </a:r>
            <a:r>
              <a:rPr lang="ru-RU" dirty="0" err="1"/>
              <a:t>святої</a:t>
            </a:r>
            <a:endParaRPr lang="ru-RU" dirty="0"/>
          </a:p>
          <a:p>
            <a:pPr marL="64008" indent="0">
              <a:buNone/>
            </a:pPr>
            <a:r>
              <a:rPr lang="ru-RU" dirty="0" err="1"/>
              <a:t>Варвари</a:t>
            </a:r>
            <a:r>
              <a:rPr lang="ru-RU" dirty="0"/>
              <a:t> та </a:t>
            </a:r>
            <a:r>
              <a:rPr lang="ru-RU" dirty="0" err="1"/>
              <a:t>папи</a:t>
            </a:r>
            <a:r>
              <a:rPr lang="ru-RU" dirty="0"/>
              <a:t> </a:t>
            </a:r>
            <a:r>
              <a:rPr lang="ru-RU" dirty="0" err="1"/>
              <a:t>Римського</a:t>
            </a:r>
            <a:r>
              <a:rPr lang="ru-RU" dirty="0"/>
              <a:t> </a:t>
            </a:r>
            <a:r>
              <a:rPr lang="ru-RU" dirty="0" err="1"/>
              <a:t>Сикста</a:t>
            </a:r>
            <a:r>
              <a:rPr lang="ru-RU" dirty="0"/>
              <a:t> другого.</a:t>
            </a:r>
            <a:endParaRPr lang="uk-UA"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9992" y="764704"/>
            <a:ext cx="4199227" cy="5710948"/>
          </a:xfrm>
        </p:spPr>
      </p:pic>
    </p:spTree>
    <p:extLst>
      <p:ext uri="{BB962C8B-B14F-4D97-AF65-F5344CB8AC3E}">
        <p14:creationId xmlns:p14="http://schemas.microsoft.com/office/powerpoint/2010/main" val="3829577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67494"/>
          </a:xfrm>
        </p:spPr>
        <p:txBody>
          <a:bodyPr>
            <a:normAutofit fontScale="90000"/>
          </a:bodyPr>
          <a:lstStyle/>
          <a:p>
            <a:endParaRPr lang="uk-UA" dirty="0"/>
          </a:p>
        </p:txBody>
      </p:sp>
      <p:sp>
        <p:nvSpPr>
          <p:cNvPr id="3" name="Объект 2"/>
          <p:cNvSpPr>
            <a:spLocks noGrp="1"/>
          </p:cNvSpPr>
          <p:nvPr>
            <p:ph sz="half" idx="1"/>
          </p:nvPr>
        </p:nvSpPr>
        <p:spPr>
          <a:xfrm>
            <a:off x="179512" y="476673"/>
            <a:ext cx="4316288" cy="5771728"/>
          </a:xfrm>
        </p:spPr>
        <p:txBody>
          <a:bodyPr>
            <a:normAutofit fontScale="92500" lnSpcReduction="20000"/>
          </a:bodyPr>
          <a:lstStyle/>
          <a:p>
            <a:pPr marL="64008" indent="0">
              <a:buNone/>
            </a:pPr>
            <a:r>
              <a:rPr lang="uk-UA" dirty="0"/>
              <a:t>“Афінська школа” одна з 4-ох фресок зроблена Рафаелем у папському палаці. Чотири фрески є алегоричними символами чотирьох колон, на яких тримається вся людська цивілізація: філософія, богослов’я, правосуддя та поезія. “Афінська школа” зрозуміло є втіленням філософії, на фресці зображені всі видатні філософи давньої Греції (незважаючи що вони жили в різні часи) такі як Піфагор, Сократ, Діоген, </a:t>
            </a:r>
            <a:r>
              <a:rPr lang="uk-UA" dirty="0" err="1"/>
              <a:t>Епікур</a:t>
            </a:r>
            <a:r>
              <a:rPr lang="uk-UA" dirty="0"/>
              <a:t>, Птоломей</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2486088"/>
            <a:ext cx="4593506" cy="3410677"/>
          </a:xfrm>
        </p:spPr>
      </p:pic>
    </p:spTree>
    <p:extLst>
      <p:ext uri="{BB962C8B-B14F-4D97-AF65-F5344CB8AC3E}">
        <p14:creationId xmlns:p14="http://schemas.microsoft.com/office/powerpoint/2010/main" val="2349867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681786"/>
          </a:xfrm>
        </p:spPr>
        <p:txBody>
          <a:bodyPr>
            <a:normAutofit fontScale="90000"/>
          </a:bodyPr>
          <a:lstStyle/>
          <a:p>
            <a:r>
              <a:rPr lang="ru-RU" dirty="0" err="1"/>
              <a:t>Епоха</a:t>
            </a:r>
            <a:r>
              <a:rPr lang="ru-RU" dirty="0"/>
              <a:t> </a:t>
            </a:r>
            <a:r>
              <a:rPr lang="ru-RU" dirty="0" err="1"/>
              <a:t>Високого</a:t>
            </a:r>
            <a:r>
              <a:rPr lang="ru-RU" dirty="0"/>
              <a:t> </a:t>
            </a:r>
            <a:r>
              <a:rPr lang="ru-RU" dirty="0" err="1"/>
              <a:t>Відродження</a:t>
            </a:r>
            <a:r>
              <a:rPr lang="ru-RU" dirty="0"/>
              <a:t> мала </a:t>
            </a:r>
            <a:r>
              <a:rPr lang="ru-RU" dirty="0" err="1"/>
              <a:t>величезне</a:t>
            </a:r>
            <a:r>
              <a:rPr lang="ru-RU" dirty="0"/>
              <a:t> </a:t>
            </a:r>
            <a:r>
              <a:rPr lang="ru-RU" dirty="0" err="1"/>
              <a:t>значення</a:t>
            </a:r>
            <a:r>
              <a:rPr lang="ru-RU" dirty="0"/>
              <a:t> для </a:t>
            </a:r>
            <a:r>
              <a:rPr lang="ru-RU" dirty="0" err="1"/>
              <a:t>подальшого</a:t>
            </a:r>
            <a:r>
              <a:rPr lang="ru-RU" dirty="0"/>
              <a:t> </a:t>
            </a:r>
            <a:r>
              <a:rPr lang="ru-RU" dirty="0" err="1"/>
              <a:t>розвитку</a:t>
            </a:r>
            <a:r>
              <a:rPr lang="ru-RU" dirty="0"/>
              <a:t> і </a:t>
            </a:r>
            <a:r>
              <a:rPr lang="ru-RU" dirty="0" err="1"/>
              <a:t>піднесення</a:t>
            </a:r>
            <a:r>
              <a:rPr lang="ru-RU" dirty="0"/>
              <a:t> </a:t>
            </a:r>
            <a:r>
              <a:rPr lang="ru-RU" dirty="0" err="1"/>
              <a:t>культури</a:t>
            </a:r>
            <a:r>
              <a:rPr lang="ru-RU" dirty="0"/>
              <a:t> і </a:t>
            </a:r>
            <a:r>
              <a:rPr lang="ru-RU" dirty="0" err="1"/>
              <a:t>мистецтв</a:t>
            </a:r>
            <a:r>
              <a:rPr lang="ru-RU" dirty="0"/>
              <a:t>. </a:t>
            </a:r>
            <a:r>
              <a:rPr lang="ru-RU" dirty="0" err="1"/>
              <a:t>Дивовижні</a:t>
            </a:r>
            <a:r>
              <a:rPr lang="ru-RU" dirty="0"/>
              <a:t> </a:t>
            </a:r>
            <a:r>
              <a:rPr lang="ru-RU" dirty="0" err="1"/>
              <a:t>творіння</a:t>
            </a:r>
            <a:r>
              <a:rPr lang="ru-RU" dirty="0"/>
              <a:t> </a:t>
            </a:r>
            <a:r>
              <a:rPr lang="ru-RU" dirty="0" err="1"/>
              <a:t>майстрів</a:t>
            </a:r>
            <a:r>
              <a:rPr lang="ru-RU" dirty="0"/>
              <a:t> того часу </a:t>
            </a:r>
            <a:r>
              <a:rPr lang="ru-RU" dirty="0" err="1"/>
              <a:t>продовжують</a:t>
            </a:r>
            <a:r>
              <a:rPr lang="ru-RU" dirty="0"/>
              <a:t> </a:t>
            </a:r>
            <a:r>
              <a:rPr lang="ru-RU" dirty="0" err="1"/>
              <a:t>викликати</a:t>
            </a:r>
            <a:r>
              <a:rPr lang="ru-RU" dirty="0"/>
              <a:t> </a:t>
            </a:r>
            <a:r>
              <a:rPr lang="ru-RU" dirty="0" err="1"/>
              <a:t>захоплення</a:t>
            </a:r>
            <a:r>
              <a:rPr lang="ru-RU" dirty="0"/>
              <a:t> і до </a:t>
            </a:r>
            <a:r>
              <a:rPr lang="ru-RU" dirty="0" err="1"/>
              <a:t>цього</a:t>
            </a:r>
            <a:r>
              <a:rPr lang="ru-RU" dirty="0"/>
              <a:t> дня.</a:t>
            </a:r>
            <a:br>
              <a:rPr lang="ru-RU" dirty="0"/>
            </a:br>
            <a:r>
              <a:rPr lang="ru-RU" dirty="0"/>
              <a:t/>
            </a:r>
            <a:br>
              <a:rPr lang="ru-RU" dirty="0"/>
            </a:br>
            <a:endParaRPr lang="uk-UA" dirty="0"/>
          </a:p>
        </p:txBody>
      </p:sp>
    </p:spTree>
    <p:extLst>
      <p:ext uri="{BB962C8B-B14F-4D97-AF65-F5344CB8AC3E}">
        <p14:creationId xmlns:p14="http://schemas.microsoft.com/office/powerpoint/2010/main" val="1425927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188640"/>
            <a:ext cx="6739151" cy="1224136"/>
          </a:xfrm>
        </p:spPr>
        <p:txBody>
          <a:bodyPr/>
          <a:lstStyle/>
          <a:p>
            <a:r>
              <a:rPr lang="uk-UA" dirty="0" smtClean="0"/>
              <a:t>Епоха Відродження</a:t>
            </a:r>
            <a:endParaRPr lang="uk-UA" dirty="0"/>
          </a:p>
        </p:txBody>
      </p:sp>
      <p:sp>
        <p:nvSpPr>
          <p:cNvPr id="3" name="Объект 2"/>
          <p:cNvSpPr>
            <a:spLocks noGrp="1"/>
          </p:cNvSpPr>
          <p:nvPr>
            <p:ph idx="1"/>
          </p:nvPr>
        </p:nvSpPr>
        <p:spPr>
          <a:xfrm>
            <a:off x="251520" y="1340768"/>
            <a:ext cx="5544616" cy="5400600"/>
          </a:xfrm>
        </p:spPr>
        <p:txBody>
          <a:bodyPr>
            <a:normAutofit fontScale="70000" lnSpcReduction="20000"/>
          </a:bodyPr>
          <a:lstStyle/>
          <a:p>
            <a:r>
              <a:rPr lang="uk-UA" dirty="0"/>
              <a:t>Ренесанс – назва як окремого художнього стилю, так і епохи, де органічно поєднані сфери суспільного та духовного життя: політика, </a:t>
            </a:r>
            <a:r>
              <a:rPr lang="uk-UA" dirty="0" smtClean="0"/>
              <a:t>релігія, філософія</a:t>
            </a:r>
            <a:r>
              <a:rPr lang="uk-UA" dirty="0"/>
              <a:t>, наука, мистецтво. З французької це слово перекладається як Відродження. Вперше його використав італійський художник, архітектор, мистецтвознавець </a:t>
            </a:r>
            <a:r>
              <a:rPr lang="uk-UA" dirty="0" err="1"/>
              <a:t>Джорджо</a:t>
            </a:r>
            <a:r>
              <a:rPr lang="uk-UA" dirty="0"/>
              <a:t> </a:t>
            </a:r>
            <a:r>
              <a:rPr lang="uk-UA" dirty="0" err="1"/>
              <a:t>Вазарі</a:t>
            </a:r>
            <a:r>
              <a:rPr lang="uk-UA" dirty="0"/>
              <a:t> в своїй книзі «</a:t>
            </a:r>
            <a:r>
              <a:rPr lang="uk-UA" dirty="0" err="1"/>
              <a:t>Життєписання</a:t>
            </a:r>
            <a:r>
              <a:rPr lang="uk-UA" dirty="0"/>
              <a:t>».</a:t>
            </a:r>
            <a:br>
              <a:rPr lang="uk-UA" dirty="0"/>
            </a:br>
            <a:r>
              <a:rPr lang="uk-UA" dirty="0"/>
              <a:t>В Італії період Відродження припадає на період із 14 до середини 16 століття, в країнах Західної Європи – Німеччині. Нідерландах, Англії, Франції, Іспанії – </a:t>
            </a:r>
            <a:r>
              <a:rPr lang="uk-UA" dirty="0" smtClean="0"/>
              <a:t>з 14 </a:t>
            </a:r>
            <a:r>
              <a:rPr lang="uk-UA" dirty="0"/>
              <a:t>до початку 17 століття.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844824"/>
            <a:ext cx="2844355" cy="3933056"/>
          </a:xfrm>
          <a:prstGeom prst="rect">
            <a:avLst/>
          </a:prstGeom>
        </p:spPr>
      </p:pic>
    </p:spTree>
    <p:extLst>
      <p:ext uri="{BB962C8B-B14F-4D97-AF65-F5344CB8AC3E}">
        <p14:creationId xmlns:p14="http://schemas.microsoft.com/office/powerpoint/2010/main" val="381143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80120"/>
          </a:xfrm>
        </p:spPr>
        <p:txBody>
          <a:bodyPr/>
          <a:lstStyle/>
          <a:p>
            <a:r>
              <a:rPr lang="uk-UA" dirty="0" smtClean="0"/>
              <a:t>Титани епохи Відродження</a:t>
            </a:r>
            <a:endParaRPr lang="uk-UA" dirty="0"/>
          </a:p>
        </p:txBody>
      </p:sp>
      <p:sp>
        <p:nvSpPr>
          <p:cNvPr id="3" name="Объект 2"/>
          <p:cNvSpPr>
            <a:spLocks noGrp="1"/>
          </p:cNvSpPr>
          <p:nvPr>
            <p:ph idx="1"/>
          </p:nvPr>
        </p:nvSpPr>
        <p:spPr>
          <a:xfrm>
            <a:off x="457200" y="1340768"/>
            <a:ext cx="8229600" cy="1728192"/>
          </a:xfrm>
        </p:spPr>
        <p:txBody>
          <a:bodyPr>
            <a:normAutofit fontScale="92500" lnSpcReduction="10000"/>
          </a:bodyPr>
          <a:lstStyle/>
          <a:p>
            <a:r>
              <a:rPr lang="ru-RU" dirty="0"/>
              <a:t>Є </a:t>
            </a:r>
            <a:r>
              <a:rPr lang="ru-RU" dirty="0" err="1"/>
              <a:t>митці</a:t>
            </a:r>
            <a:r>
              <a:rPr lang="ru-RU" dirty="0"/>
              <a:t>, твори </a:t>
            </a:r>
            <a:r>
              <a:rPr lang="ru-RU" dirty="0" err="1"/>
              <a:t>яких</a:t>
            </a:r>
            <a:r>
              <a:rPr lang="ru-RU" dirty="0"/>
              <a:t> ми </a:t>
            </a:r>
            <a:r>
              <a:rPr lang="ru-RU" dirty="0" err="1"/>
              <a:t>можемо</a:t>
            </a:r>
            <a:r>
              <a:rPr lang="ru-RU" dirty="0"/>
              <a:t> </a:t>
            </a:r>
            <a:r>
              <a:rPr lang="ru-RU" dirty="0" err="1"/>
              <a:t>назвати</a:t>
            </a:r>
            <a:r>
              <a:rPr lang="ru-RU" dirty="0"/>
              <a:t> символами </a:t>
            </a:r>
            <a:r>
              <a:rPr lang="ru-RU" dirty="0" err="1"/>
              <a:t>епохи</a:t>
            </a:r>
            <a:r>
              <a:rPr lang="ru-RU" dirty="0"/>
              <a:t> </a:t>
            </a:r>
            <a:r>
              <a:rPr lang="ru-RU" dirty="0" err="1"/>
              <a:t>Відродження</a:t>
            </a:r>
            <a:r>
              <a:rPr lang="ru-RU" dirty="0"/>
              <a:t>: в них </a:t>
            </a:r>
            <a:r>
              <a:rPr lang="ru-RU" dirty="0" err="1"/>
              <a:t>ця</a:t>
            </a:r>
            <a:r>
              <a:rPr lang="ru-RU" dirty="0"/>
              <a:t> </a:t>
            </a:r>
            <a:r>
              <a:rPr lang="ru-RU" dirty="0" err="1"/>
              <a:t>епоха</a:t>
            </a:r>
            <a:r>
              <a:rPr lang="ru-RU" dirty="0"/>
              <a:t> </a:t>
            </a:r>
            <a:r>
              <a:rPr lang="ru-RU" dirty="0" err="1"/>
              <a:t>знайшла</a:t>
            </a:r>
            <a:r>
              <a:rPr lang="ru-RU" dirty="0"/>
              <a:t> </a:t>
            </a:r>
            <a:r>
              <a:rPr lang="ru-RU" dirty="0" err="1"/>
              <a:t>своє</a:t>
            </a:r>
            <a:r>
              <a:rPr lang="ru-RU" dirty="0"/>
              <a:t> </a:t>
            </a:r>
            <a:r>
              <a:rPr lang="ru-RU" dirty="0" err="1"/>
              <a:t>найяскравіше</a:t>
            </a:r>
            <a:r>
              <a:rPr lang="ru-RU" dirty="0"/>
              <a:t> </a:t>
            </a:r>
            <a:r>
              <a:rPr lang="ru-RU" dirty="0" err="1"/>
              <a:t>виявлення</a:t>
            </a:r>
            <a:r>
              <a:rPr lang="ru-RU" dirty="0"/>
              <a:t>.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140968"/>
            <a:ext cx="7344816" cy="3312367"/>
          </a:xfrm>
          <a:prstGeom prst="rect">
            <a:avLst/>
          </a:prstGeom>
        </p:spPr>
      </p:pic>
    </p:spTree>
    <p:extLst>
      <p:ext uri="{BB962C8B-B14F-4D97-AF65-F5344CB8AC3E}">
        <p14:creationId xmlns:p14="http://schemas.microsoft.com/office/powerpoint/2010/main" val="319524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Леонардо </a:t>
            </a:r>
            <a:r>
              <a:rPr lang="uk-UA" dirty="0" err="1" smtClean="0"/>
              <a:t>да</a:t>
            </a:r>
            <a:r>
              <a:rPr lang="uk-UA" dirty="0" smtClean="0"/>
              <a:t> Вінчі</a:t>
            </a:r>
            <a:endParaRPr lang="uk-UA" dirty="0"/>
          </a:p>
        </p:txBody>
      </p:sp>
      <p:sp>
        <p:nvSpPr>
          <p:cNvPr id="3" name="Объект 2"/>
          <p:cNvSpPr>
            <a:spLocks noGrp="1"/>
          </p:cNvSpPr>
          <p:nvPr>
            <p:ph sz="half" idx="1"/>
          </p:nvPr>
        </p:nvSpPr>
        <p:spPr>
          <a:xfrm>
            <a:off x="179512" y="1722437"/>
            <a:ext cx="5544616" cy="5135563"/>
          </a:xfrm>
        </p:spPr>
        <p:txBody>
          <a:bodyPr>
            <a:normAutofit fontScale="70000" lnSpcReduction="20000"/>
          </a:bodyPr>
          <a:lstStyle/>
          <a:p>
            <a:r>
              <a:rPr lang="uk-UA" dirty="0"/>
              <a:t>Леонардо </a:t>
            </a:r>
            <a:r>
              <a:rPr lang="uk-UA" dirty="0" err="1"/>
              <a:t>да</a:t>
            </a:r>
            <a:r>
              <a:rPr lang="uk-UA" dirty="0"/>
              <a:t> Вінчі</a:t>
            </a:r>
            <a:br>
              <a:rPr lang="uk-UA" dirty="0"/>
            </a:br>
            <a:r>
              <a:rPr lang="uk-UA" dirty="0"/>
              <a:t>(1455-1519) Леонардо </a:t>
            </a:r>
            <a:r>
              <a:rPr lang="uk-UA" dirty="0" err="1"/>
              <a:t>да</a:t>
            </a:r>
            <a:r>
              <a:rPr lang="uk-UA" dirty="0"/>
              <a:t> Вінчі </a:t>
            </a:r>
            <a:r>
              <a:rPr lang="uk-UA" dirty="0" err="1"/>
              <a:t>на</a:t>
            </a:r>
            <a:r>
              <a:rPr lang="uk-UA" dirty="0"/>
              <a:t>родився 15 квітня 1452 року в селищі Анкіано поблизу Вінчі,</a:t>
            </a:r>
            <a:br>
              <a:rPr lang="uk-UA" dirty="0"/>
            </a:br>
            <a:r>
              <a:rPr lang="uk-UA" dirty="0"/>
              <a:t>укріпленої фортеці за 30 км від Флоренції.</a:t>
            </a:r>
            <a:br>
              <a:rPr lang="uk-UA" dirty="0"/>
            </a:br>
            <a:r>
              <a:rPr lang="uk-UA" dirty="0" smtClean="0"/>
              <a:t>Батько </a:t>
            </a:r>
            <a:r>
              <a:rPr lang="uk-UA" dirty="0"/>
              <a:t>намагався залучити Леонардо до сімейної професії, але</a:t>
            </a:r>
            <a:br>
              <a:rPr lang="uk-UA" dirty="0"/>
            </a:br>
            <a:r>
              <a:rPr lang="uk-UA" dirty="0"/>
              <a:t>безуспішно: син не цікавився законами суспільства.</a:t>
            </a:r>
            <a:br>
              <a:rPr lang="uk-UA" dirty="0"/>
            </a:br>
            <a:r>
              <a:rPr lang="uk-UA" dirty="0"/>
              <a:t>Леонардо не мав прізвища в сучасному розумінні; «</a:t>
            </a:r>
            <a:r>
              <a:rPr lang="uk-UA" dirty="0" err="1"/>
              <a:t>да</a:t>
            </a:r>
            <a:r>
              <a:rPr lang="uk-UA" dirty="0"/>
              <a:t> Вінчі» означає </a:t>
            </a:r>
            <a:br>
              <a:rPr lang="uk-UA" dirty="0"/>
            </a:br>
            <a:r>
              <a:rPr lang="uk-UA" dirty="0"/>
              <a:t>просто «(родом) з містечка Вінчі». З 1490-х років зосередився на </a:t>
            </a:r>
            <a:br>
              <a:rPr lang="uk-UA" dirty="0"/>
            </a:br>
            <a:r>
              <a:rPr lang="uk-UA" dirty="0"/>
              <a:t>архітектурі і анатомії. </a:t>
            </a:r>
            <a:br>
              <a:rPr lang="uk-UA" dirty="0"/>
            </a:br>
            <a:r>
              <a:rPr lang="uk-UA" dirty="0"/>
              <a:t>У 1490 створена </a:t>
            </a:r>
            <a:r>
              <a:rPr lang="uk-UA" dirty="0" err="1"/>
              <a:t>Вітрувіанська</a:t>
            </a:r>
            <a:r>
              <a:rPr lang="uk-UA" dirty="0"/>
              <a:t> людина — </a:t>
            </a:r>
            <a:r>
              <a:rPr lang="uk-UA" dirty="0" smtClean="0"/>
              <a:t>уславлений </a:t>
            </a:r>
            <a:r>
              <a:rPr lang="uk-UA" dirty="0"/>
              <a:t>малюнок, який іноді називають канонічними пропорціями. </a:t>
            </a:r>
            <a:br>
              <a:rPr lang="uk-UA" dirty="0"/>
            </a:br>
            <a:r>
              <a:rPr lang="uk-UA" dirty="0"/>
              <a:t>Виконана глиняна модель кінного монумента </a:t>
            </a:r>
            <a:r>
              <a:rPr lang="uk-UA" dirty="0" err="1"/>
              <a:t>Франческо</a:t>
            </a:r>
            <a:r>
              <a:rPr lang="uk-UA" dirty="0"/>
              <a:t> </a:t>
            </a:r>
            <a:r>
              <a:rPr lang="uk-UA" dirty="0" err="1"/>
              <a:t>Сфорца</a:t>
            </a:r>
            <a:r>
              <a:rPr lang="uk-UA" dirty="0"/>
              <a:t>. Але її </a:t>
            </a:r>
            <a:br>
              <a:rPr lang="uk-UA" dirty="0"/>
            </a:br>
            <a:r>
              <a:rPr lang="uk-UA" dirty="0"/>
              <a:t>зруйнують бешкетуючи вояки-французи в Мілані</a:t>
            </a:r>
            <a:br>
              <a:rPr lang="uk-UA" dirty="0"/>
            </a:br>
            <a:endParaRPr lang="uk-UA"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1722438"/>
            <a:ext cx="2415124" cy="3382528"/>
          </a:xfrm>
        </p:spPr>
      </p:pic>
    </p:spTree>
    <p:extLst>
      <p:ext uri="{BB962C8B-B14F-4D97-AF65-F5344CB8AC3E}">
        <p14:creationId xmlns:p14="http://schemas.microsoft.com/office/powerpoint/2010/main" val="199789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6632"/>
          </a:xfrm>
        </p:spPr>
        <p:txBody>
          <a:bodyPr>
            <a:normAutofit fontScale="90000"/>
          </a:bodyPr>
          <a:lstStyle/>
          <a:p>
            <a:endParaRPr lang="uk-UA" dirty="0"/>
          </a:p>
        </p:txBody>
      </p:sp>
      <p:sp>
        <p:nvSpPr>
          <p:cNvPr id="3" name="Объект 2"/>
          <p:cNvSpPr>
            <a:spLocks noGrp="1"/>
          </p:cNvSpPr>
          <p:nvPr>
            <p:ph idx="1"/>
          </p:nvPr>
        </p:nvSpPr>
        <p:spPr>
          <a:xfrm>
            <a:off x="179512" y="116632"/>
            <a:ext cx="7704856" cy="6624736"/>
          </a:xfrm>
        </p:spPr>
        <p:txBody>
          <a:bodyPr>
            <a:normAutofit/>
          </a:bodyPr>
          <a:lstStyle/>
          <a:p>
            <a:pPr marL="64008" indent="0">
              <a:buNone/>
            </a:pPr>
            <a:r>
              <a:rPr lang="uk-UA" sz="1600" dirty="0" smtClean="0"/>
              <a:t>У </a:t>
            </a:r>
            <a:r>
              <a:rPr lang="uk-UA" sz="1600" dirty="0"/>
              <a:t>1495-1498 Леонардо працює над фрескою «Таємна вечеря» в </a:t>
            </a:r>
            <a:r>
              <a:rPr lang="uk-UA" sz="1600" dirty="0" smtClean="0"/>
              <a:t>монастирі </a:t>
            </a:r>
            <a:r>
              <a:rPr lang="uk-UA" sz="1600" dirty="0" err="1"/>
              <a:t>Санта-Марія</a:t>
            </a:r>
            <a:r>
              <a:rPr lang="uk-UA" sz="1600" dirty="0"/>
              <a:t> </a:t>
            </a:r>
            <a:r>
              <a:rPr lang="uk-UA" sz="1600" dirty="0" err="1"/>
              <a:t>делле</a:t>
            </a:r>
            <a:r>
              <a:rPr lang="uk-UA" sz="1600" dirty="0"/>
              <a:t> Граціє в Мілані. </a:t>
            </a:r>
          </a:p>
          <a:p>
            <a:pPr marL="64008" indent="0">
              <a:buNone/>
            </a:pPr>
            <a:endParaRPr lang="uk-UA" sz="1600" dirty="0" smtClean="0"/>
          </a:p>
          <a:p>
            <a:pPr marL="64008" indent="0">
              <a:buNone/>
            </a:pPr>
            <a:endParaRPr lang="uk-UA" sz="1800" dirty="0"/>
          </a:p>
          <a:p>
            <a:pPr marL="64008" indent="0">
              <a:buNone/>
            </a:pPr>
            <a:endParaRPr lang="uk-UA" sz="1800" dirty="0" smtClean="0"/>
          </a:p>
          <a:p>
            <a:pPr marL="64008" indent="0">
              <a:buNone/>
            </a:pPr>
            <a:endParaRPr lang="uk-UA" sz="1800" dirty="0"/>
          </a:p>
          <a:p>
            <a:pPr marL="64008" indent="0">
              <a:buNone/>
            </a:pPr>
            <a:endParaRPr lang="uk-UA" sz="1800" dirty="0" smtClean="0"/>
          </a:p>
          <a:p>
            <a:pPr marL="64008" indent="0">
              <a:buNone/>
            </a:pPr>
            <a:endParaRPr lang="uk-UA" sz="1800" dirty="0"/>
          </a:p>
          <a:p>
            <a:pPr marL="64008" indent="0">
              <a:buNone/>
            </a:pPr>
            <a:endParaRPr lang="uk-UA" sz="1600" dirty="0" smtClean="0"/>
          </a:p>
          <a:p>
            <a:pPr marL="64008" indent="0">
              <a:buNone/>
            </a:pPr>
            <a:endParaRPr lang="uk-UA" sz="1600" dirty="0" smtClean="0"/>
          </a:p>
          <a:p>
            <a:pPr marL="64008" indent="0">
              <a:buNone/>
            </a:pPr>
            <a:endParaRPr lang="uk-UA" sz="1600" dirty="0"/>
          </a:p>
          <a:p>
            <a:pPr marL="64008" indent="0">
              <a:buNone/>
            </a:pPr>
            <a:r>
              <a:rPr lang="uk-UA" sz="1600" dirty="0" smtClean="0"/>
              <a:t>В </a:t>
            </a:r>
            <a:r>
              <a:rPr lang="uk-UA" sz="1600" dirty="0"/>
              <a:t>жодній іншій картині Леонардо глибина та імла атмосфери («</a:t>
            </a:r>
            <a:r>
              <a:rPr lang="uk-UA" sz="1600" dirty="0" err="1"/>
              <a:t>сфумато</a:t>
            </a:r>
            <a:r>
              <a:rPr lang="uk-UA" sz="1600" dirty="0"/>
              <a:t>») не передані з </a:t>
            </a:r>
            <a:r>
              <a:rPr lang="uk-UA" sz="1600" dirty="0" smtClean="0"/>
              <a:t>такою </a:t>
            </a:r>
            <a:r>
              <a:rPr lang="uk-UA" sz="1600" dirty="0"/>
              <a:t>досконалістю, як у «</a:t>
            </a:r>
            <a:r>
              <a:rPr lang="uk-UA" sz="1600" dirty="0" err="1"/>
              <a:t>Мона</a:t>
            </a:r>
            <a:r>
              <a:rPr lang="uk-UA" sz="1600" dirty="0"/>
              <a:t> Лізі». Це повітряна перспектива, ймовірно, краща за </a:t>
            </a:r>
            <a:r>
              <a:rPr lang="uk-UA" sz="1600" dirty="0" smtClean="0"/>
              <a:t>виконанням</a:t>
            </a:r>
            <a:r>
              <a:rPr lang="uk-UA" sz="1600" dirty="0"/>
              <a:t>."</a:t>
            </a:r>
            <a:r>
              <a:rPr lang="uk-UA" sz="1600" dirty="0" err="1"/>
              <a:t>Мона</a:t>
            </a:r>
            <a:r>
              <a:rPr lang="uk-UA" sz="1600" dirty="0"/>
              <a:t> Ліза" отримала всесвітню славу не тільки завдяки якості роботи </a:t>
            </a:r>
            <a:r>
              <a:rPr lang="uk-UA" sz="1600" dirty="0" smtClean="0"/>
              <a:t>Леонардо</a:t>
            </a:r>
            <a:r>
              <a:rPr lang="uk-UA" sz="1600" dirty="0"/>
              <a:t>, яка вражає і художніх шанувальників, і професіоналів. Картина вивчалася </a:t>
            </a:r>
            <a:r>
              <a:rPr lang="uk-UA" sz="1600" dirty="0" smtClean="0"/>
              <a:t>істориками </a:t>
            </a:r>
            <a:r>
              <a:rPr lang="uk-UA" sz="1600" dirty="0"/>
              <a:t>і копіювалась живописцями, але вона б не довго залишалася відомою лише </a:t>
            </a:r>
            <a:r>
              <a:rPr lang="uk-UA" sz="1600" dirty="0" smtClean="0"/>
              <a:t>для </a:t>
            </a:r>
            <a:r>
              <a:rPr lang="uk-UA" sz="1600" dirty="0"/>
              <a:t>знавців мистецтва, якби не її виняткова історія. В 1911 році «</a:t>
            </a:r>
            <a:r>
              <a:rPr lang="uk-UA" sz="1600" dirty="0" err="1"/>
              <a:t>Мона</a:t>
            </a:r>
            <a:r>
              <a:rPr lang="uk-UA" sz="1600" dirty="0"/>
              <a:t> Ліза» була </a:t>
            </a:r>
            <a:r>
              <a:rPr lang="uk-UA" sz="1600" dirty="0" smtClean="0"/>
              <a:t>викрадена </a:t>
            </a:r>
            <a:r>
              <a:rPr lang="uk-UA" sz="1600" dirty="0"/>
              <a:t>і лише три роки опісля, завдяки випадковим обставинам, повернена музею. </a:t>
            </a:r>
            <a:r>
              <a:rPr lang="uk-UA" sz="1600" dirty="0" smtClean="0"/>
              <a:t>Протягом </a:t>
            </a:r>
            <a:r>
              <a:rPr lang="uk-UA" sz="1600" dirty="0"/>
              <a:t>цього часу «</a:t>
            </a:r>
            <a:r>
              <a:rPr lang="uk-UA" sz="1600" dirty="0" err="1"/>
              <a:t>Мона</a:t>
            </a:r>
            <a:r>
              <a:rPr lang="uk-UA" sz="1600" dirty="0"/>
              <a:t> Ліза» не сходила з обкладинок газет і журналів всього світу. </a:t>
            </a:r>
            <a:r>
              <a:rPr lang="uk-UA" sz="1600" dirty="0" smtClean="0"/>
              <a:t>Тому </a:t>
            </a:r>
            <a:r>
              <a:rPr lang="uk-UA" sz="1600" dirty="0"/>
              <a:t>не дивно, що «</a:t>
            </a:r>
            <a:r>
              <a:rPr lang="uk-UA" sz="1600" dirty="0" err="1"/>
              <a:t>Мону</a:t>
            </a:r>
            <a:r>
              <a:rPr lang="uk-UA" sz="1600" dirty="0"/>
              <a:t> Лізу» копіювали частіше за всі інші картини. Картина стала </a:t>
            </a:r>
            <a:r>
              <a:rPr lang="uk-UA" sz="1600" dirty="0" smtClean="0"/>
              <a:t>об'єктом </a:t>
            </a:r>
            <a:r>
              <a:rPr lang="uk-UA" sz="1600" dirty="0"/>
              <a:t>поклоніння як шедевр світової класики.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52736"/>
            <a:ext cx="4631684" cy="217689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370" y="332656"/>
            <a:ext cx="2268630" cy="3381676"/>
          </a:xfrm>
          <a:prstGeom prst="rect">
            <a:avLst/>
          </a:prstGeom>
        </p:spPr>
      </p:pic>
    </p:spTree>
    <p:extLst>
      <p:ext uri="{BB962C8B-B14F-4D97-AF65-F5344CB8AC3E}">
        <p14:creationId xmlns:p14="http://schemas.microsoft.com/office/powerpoint/2010/main" val="19173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67494"/>
          </a:xfrm>
        </p:spPr>
        <p:txBody>
          <a:bodyPr>
            <a:normAutofit fontScale="90000"/>
          </a:bodyPr>
          <a:lstStyle/>
          <a:p>
            <a:endParaRPr lang="uk-UA" dirty="0"/>
          </a:p>
        </p:txBody>
      </p:sp>
      <p:sp>
        <p:nvSpPr>
          <p:cNvPr id="3" name="Объект 2"/>
          <p:cNvSpPr>
            <a:spLocks noGrp="1"/>
          </p:cNvSpPr>
          <p:nvPr>
            <p:ph sz="half" idx="1"/>
          </p:nvPr>
        </p:nvSpPr>
        <p:spPr>
          <a:xfrm>
            <a:off x="107504" y="476672"/>
            <a:ext cx="4388296" cy="6192687"/>
          </a:xfrm>
        </p:spPr>
        <p:txBody>
          <a:bodyPr/>
          <a:lstStyle/>
          <a:p>
            <a:pPr marL="64008" indent="0">
              <a:buNone/>
            </a:pPr>
            <a:r>
              <a:rPr lang="uk-UA" dirty="0"/>
              <a:t>«Пані з горностаєм» (італ. </a:t>
            </a:r>
            <a:r>
              <a:rPr lang="en-GB" dirty="0" err="1"/>
              <a:t>Dama</a:t>
            </a:r>
            <a:r>
              <a:rPr lang="en-GB" dirty="0"/>
              <a:t> con </a:t>
            </a:r>
            <a:r>
              <a:rPr lang="en-GB" dirty="0" err="1"/>
              <a:t>l'ermellino</a:t>
            </a:r>
            <a:r>
              <a:rPr lang="en-GB" dirty="0"/>
              <a:t>) — </a:t>
            </a:r>
            <a:r>
              <a:rPr lang="uk-UA" dirty="0"/>
              <a:t>жіночий портрет пензля Леонардо </a:t>
            </a:r>
            <a:r>
              <a:rPr lang="uk-UA" dirty="0" err="1"/>
              <a:t>да</a:t>
            </a:r>
            <a:r>
              <a:rPr lang="uk-UA" dirty="0"/>
              <a:t> Вінчі, написаний близько 1489–1490 років. На думку багатьох дослідників, зображує </a:t>
            </a:r>
            <a:r>
              <a:rPr lang="uk-UA" dirty="0" err="1"/>
              <a:t>Чечилію</a:t>
            </a:r>
            <a:r>
              <a:rPr lang="uk-UA" dirty="0"/>
              <a:t> </a:t>
            </a:r>
            <a:r>
              <a:rPr lang="uk-UA" dirty="0" err="1"/>
              <a:t>Галлерані</a:t>
            </a:r>
            <a:r>
              <a:rPr lang="uk-UA" dirty="0"/>
              <a:t> </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9952" y="547954"/>
            <a:ext cx="4248472" cy="5777922"/>
          </a:xfrm>
        </p:spPr>
      </p:pic>
    </p:spTree>
    <p:extLst>
      <p:ext uri="{BB962C8B-B14F-4D97-AF65-F5344CB8AC3E}">
        <p14:creationId xmlns:p14="http://schemas.microsoft.com/office/powerpoint/2010/main" val="64309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5527"/>
            <a:ext cx="8229600" cy="945201"/>
          </a:xfrm>
        </p:spPr>
        <p:txBody>
          <a:bodyPr/>
          <a:lstStyle/>
          <a:p>
            <a:r>
              <a:rPr lang="uk-UA" dirty="0" smtClean="0"/>
              <a:t>Мікеланджело </a:t>
            </a:r>
            <a:r>
              <a:rPr lang="uk-UA" dirty="0"/>
              <a:t>Буонарроті</a:t>
            </a:r>
          </a:p>
        </p:txBody>
      </p:sp>
      <p:sp>
        <p:nvSpPr>
          <p:cNvPr id="3" name="Объект 2"/>
          <p:cNvSpPr>
            <a:spLocks noGrp="1"/>
          </p:cNvSpPr>
          <p:nvPr>
            <p:ph sz="half" idx="1"/>
          </p:nvPr>
        </p:nvSpPr>
        <p:spPr>
          <a:xfrm>
            <a:off x="179512" y="908720"/>
            <a:ext cx="4316288" cy="5760639"/>
          </a:xfrm>
        </p:spPr>
        <p:txBody>
          <a:bodyPr>
            <a:normAutofit fontScale="62500" lnSpcReduction="20000"/>
          </a:bodyPr>
          <a:lstStyle/>
          <a:p>
            <a:pPr marL="64008" indent="0">
              <a:buNone/>
            </a:pPr>
            <a:r>
              <a:rPr lang="ru-RU" dirty="0"/>
              <a:t>Перш за все </a:t>
            </a:r>
            <a:r>
              <a:rPr lang="ru-RU" dirty="0" err="1"/>
              <a:t>Мікеланджело</a:t>
            </a:r>
            <a:r>
              <a:rPr lang="ru-RU" dirty="0"/>
              <a:t> </a:t>
            </a:r>
            <a:r>
              <a:rPr lang="ru-RU" dirty="0" err="1"/>
              <a:t>більше</a:t>
            </a:r>
            <a:r>
              <a:rPr lang="ru-RU" dirty="0"/>
              <a:t> </a:t>
            </a:r>
            <a:r>
              <a:rPr lang="ru-RU" dirty="0" err="1"/>
              <a:t>відомий</a:t>
            </a:r>
            <a:r>
              <a:rPr lang="ru-RU" dirty="0"/>
              <a:t> як скульптур та </a:t>
            </a:r>
            <a:r>
              <a:rPr lang="ru-RU" dirty="0" err="1"/>
              <a:t>архітектор</a:t>
            </a:r>
            <a:r>
              <a:rPr lang="ru-RU" dirty="0"/>
              <a:t>, а </a:t>
            </a:r>
            <a:r>
              <a:rPr lang="ru-RU" dirty="0" err="1"/>
              <a:t>вже</a:t>
            </a:r>
            <a:r>
              <a:rPr lang="ru-RU" dirty="0"/>
              <a:t> </a:t>
            </a:r>
            <a:r>
              <a:rPr lang="ru-RU" dirty="0" err="1"/>
              <a:t>потім</a:t>
            </a:r>
            <a:r>
              <a:rPr lang="ru-RU" dirty="0"/>
              <a:t> як художник. На превеликий жаль, не </a:t>
            </a:r>
            <a:r>
              <a:rPr lang="ru-RU" dirty="0" err="1"/>
              <a:t>всі</a:t>
            </a:r>
            <a:r>
              <a:rPr lang="ru-RU" dirty="0"/>
              <a:t> з </a:t>
            </a:r>
            <a:r>
              <a:rPr lang="ru-RU" dirty="0" err="1"/>
              <a:t>його</a:t>
            </a:r>
            <a:r>
              <a:rPr lang="ru-RU" dirty="0"/>
              <a:t> скульптур </a:t>
            </a:r>
            <a:r>
              <a:rPr lang="ru-RU" dirty="0" err="1"/>
              <a:t>збереглись</a:t>
            </a:r>
            <a:r>
              <a:rPr lang="ru-RU" dirty="0"/>
              <a:t> до </a:t>
            </a:r>
            <a:r>
              <a:rPr lang="ru-RU" dirty="0" err="1"/>
              <a:t>нашого</a:t>
            </a:r>
            <a:r>
              <a:rPr lang="ru-RU" dirty="0"/>
              <a:t> часу</a:t>
            </a:r>
            <a:r>
              <a:rPr lang="ru-RU" dirty="0" smtClean="0"/>
              <a:t>.</a:t>
            </a:r>
          </a:p>
          <a:p>
            <a:pPr marL="64008" indent="0">
              <a:buNone/>
            </a:pPr>
            <a:r>
              <a:rPr lang="vi-VN" dirty="0"/>
              <a:t>Дави́д — шедевр епохи Відродження, мармурова скульптура Мікеланджело, створена протягом 1501 — 1504 рр. Статуя зображає біблійного персонажа Давида перед вирішальним двобоєм із филистимлянином Голіафом. Молодий пастух, майбутній цар Ізраїлю, зосереджено дивиться на свого невидимого супротивника, готуючись до битви. Скульптуру було встановлено 8 вересня 1504 році на площі Синьйорії у Флоренції[а], й з того часу скульптура трактувалася як символ Флорентійської республіки, а згодом — цілої епохи Ренесансу.</a:t>
            </a:r>
            <a:endParaRPr lang="uk-UA"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62799" y="3865989"/>
            <a:ext cx="1367168" cy="3004765"/>
          </a:xfrm>
        </p:spPr>
      </p:pic>
      <p:sp>
        <p:nvSpPr>
          <p:cNvPr id="6" name="Прямоугольник 5"/>
          <p:cNvSpPr/>
          <p:nvPr/>
        </p:nvSpPr>
        <p:spPr>
          <a:xfrm>
            <a:off x="4644008" y="908720"/>
            <a:ext cx="4355976" cy="2585323"/>
          </a:xfrm>
          <a:prstGeom prst="rect">
            <a:avLst/>
          </a:prstGeom>
        </p:spPr>
        <p:txBody>
          <a:bodyPr wrap="square">
            <a:spAutoFit/>
          </a:bodyPr>
          <a:lstStyle/>
          <a:p>
            <a:r>
              <a:rPr lang="uk-UA" dirty="0"/>
              <a:t>Одна з чудових робіт Мікеланджело — гробниця папи Юлія </a:t>
            </a:r>
            <a:r>
              <a:rPr lang="en-GB" dirty="0"/>
              <a:t>II. </a:t>
            </a:r>
            <a:r>
              <a:rPr lang="uk-UA" dirty="0"/>
              <a:t>Її прикрашають красиві мармурові статуї. Одна з них — велична постать біблійного мудреця Мойсея і статуї двох полонених юнаків. Але й переможені юнаки у Мікеланджело так само сильні та прекрасні.</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447" y="3500258"/>
            <a:ext cx="2567849" cy="3155334"/>
          </a:xfrm>
          <a:prstGeom prst="rect">
            <a:avLst/>
          </a:prstGeom>
        </p:spPr>
      </p:pic>
    </p:spTree>
    <p:extLst>
      <p:ext uri="{BB962C8B-B14F-4D97-AF65-F5344CB8AC3E}">
        <p14:creationId xmlns:p14="http://schemas.microsoft.com/office/powerpoint/2010/main" val="64718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1"/>
            <a:ext cx="8229600" cy="105143"/>
          </a:xfrm>
        </p:spPr>
        <p:txBody>
          <a:bodyPr>
            <a:normAutofit fontScale="90000"/>
          </a:bodyPr>
          <a:lstStyle/>
          <a:p>
            <a:endParaRPr lang="uk-UA" dirty="0"/>
          </a:p>
        </p:txBody>
      </p:sp>
      <p:sp>
        <p:nvSpPr>
          <p:cNvPr id="3" name="Объект 2"/>
          <p:cNvSpPr>
            <a:spLocks noGrp="1"/>
          </p:cNvSpPr>
          <p:nvPr>
            <p:ph sz="half" idx="1"/>
          </p:nvPr>
        </p:nvSpPr>
        <p:spPr>
          <a:xfrm>
            <a:off x="251520" y="476672"/>
            <a:ext cx="4244280" cy="6192687"/>
          </a:xfrm>
        </p:spPr>
        <p:txBody>
          <a:bodyPr>
            <a:normAutofit/>
          </a:bodyPr>
          <a:lstStyle/>
          <a:p>
            <a:pPr marL="64008" indent="0">
              <a:buNone/>
            </a:pPr>
            <a:r>
              <a:rPr lang="uk-UA" dirty="0"/>
              <a:t>В</a:t>
            </a:r>
            <a:r>
              <a:rPr lang="uk-UA" dirty="0" smtClean="0"/>
              <a:t>идатна </a:t>
            </a:r>
            <a:r>
              <a:rPr lang="uk-UA" dirty="0" err="1" smtClean="0"/>
              <a:t>скульпура</a:t>
            </a:r>
            <a:r>
              <a:rPr lang="uk-UA" dirty="0" smtClean="0"/>
              <a:t> </a:t>
            </a:r>
            <a:r>
              <a:rPr lang="uk-UA" dirty="0"/>
              <a:t>митця, на </a:t>
            </a:r>
            <a:r>
              <a:rPr lang="uk-UA" dirty="0" smtClean="0"/>
              <a:t>якій зображена Божа </a:t>
            </a:r>
            <a:r>
              <a:rPr lang="uk-UA" dirty="0"/>
              <a:t>Марія, яка тримає на руках знятого з хреста мертвого Ісуса. Скульптура називається “Оплакування Христа”. Копії цієї скульптури можна знайти у багатьох католицьких церквах західної Європи.</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556792"/>
            <a:ext cx="4038600" cy="4232452"/>
          </a:xfrm>
        </p:spPr>
      </p:pic>
    </p:spTree>
    <p:extLst>
      <p:ext uri="{BB962C8B-B14F-4D97-AF65-F5344CB8AC3E}">
        <p14:creationId xmlns:p14="http://schemas.microsoft.com/office/powerpoint/2010/main" val="419347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87424"/>
            <a:ext cx="8229600" cy="387424"/>
          </a:xfrm>
        </p:spPr>
        <p:txBody>
          <a:bodyPr>
            <a:normAutofit fontScale="90000"/>
          </a:bodyPr>
          <a:lstStyle/>
          <a:p>
            <a:endParaRPr lang="uk-UA"/>
          </a:p>
        </p:txBody>
      </p:sp>
      <p:sp>
        <p:nvSpPr>
          <p:cNvPr id="3" name="Объект 2"/>
          <p:cNvSpPr>
            <a:spLocks noGrp="1"/>
          </p:cNvSpPr>
          <p:nvPr>
            <p:ph sz="half" idx="1"/>
          </p:nvPr>
        </p:nvSpPr>
        <p:spPr>
          <a:xfrm>
            <a:off x="111696" y="188640"/>
            <a:ext cx="4244280" cy="6552728"/>
          </a:xfrm>
        </p:spPr>
        <p:txBody>
          <a:bodyPr/>
          <a:lstStyle/>
          <a:p>
            <a:pPr marL="64008" indent="0">
              <a:buNone/>
            </a:pPr>
            <a:r>
              <a:rPr lang="ru-RU" dirty="0" err="1"/>
              <a:t>Окрім</a:t>
            </a:r>
            <a:r>
              <a:rPr lang="ru-RU" dirty="0"/>
              <a:t> скульптур </a:t>
            </a:r>
            <a:r>
              <a:rPr lang="ru-RU" dirty="0" err="1"/>
              <a:t>Мікеланджело</a:t>
            </a:r>
            <a:r>
              <a:rPr lang="ru-RU" dirty="0"/>
              <a:t> </a:t>
            </a:r>
            <a:r>
              <a:rPr lang="ru-RU" dirty="0" err="1"/>
              <a:t>прославився</a:t>
            </a:r>
            <a:r>
              <a:rPr lang="ru-RU" dirty="0"/>
              <a:t> </a:t>
            </a:r>
            <a:r>
              <a:rPr lang="ru-RU" dirty="0" err="1"/>
              <a:t>ще</a:t>
            </a:r>
            <a:r>
              <a:rPr lang="ru-RU" dirty="0"/>
              <a:t> й як </a:t>
            </a:r>
            <a:r>
              <a:rPr lang="ru-RU" dirty="0" err="1"/>
              <a:t>архітектор</a:t>
            </a:r>
            <a:r>
              <a:rPr lang="ru-RU" dirty="0"/>
              <a:t>, </a:t>
            </a:r>
            <a:r>
              <a:rPr lang="ru-RU" dirty="0" err="1"/>
              <a:t>це</a:t>
            </a:r>
            <a:r>
              <a:rPr lang="ru-RU" dirty="0"/>
              <a:t> </a:t>
            </a:r>
            <a:r>
              <a:rPr lang="ru-RU" dirty="0" err="1"/>
              <a:t>саме</a:t>
            </a:r>
            <a:r>
              <a:rPr lang="ru-RU" dirty="0"/>
              <a:t> </a:t>
            </a:r>
            <a:r>
              <a:rPr lang="ru-RU" dirty="0" err="1"/>
              <a:t>він</a:t>
            </a:r>
            <a:r>
              <a:rPr lang="ru-RU" dirty="0"/>
              <a:t> </a:t>
            </a:r>
            <a:r>
              <a:rPr lang="ru-RU" dirty="0" err="1"/>
              <a:t>спроектував</a:t>
            </a:r>
            <a:r>
              <a:rPr lang="ru-RU" dirty="0"/>
              <a:t> </a:t>
            </a:r>
            <a:r>
              <a:rPr lang="ru-RU" dirty="0" err="1"/>
              <a:t>прекрасний</a:t>
            </a:r>
            <a:r>
              <a:rPr lang="ru-RU" dirty="0"/>
              <a:t> собор святого Петра у </a:t>
            </a:r>
            <a:r>
              <a:rPr lang="ru-RU" dirty="0" err="1"/>
              <a:t>Римі</a:t>
            </a:r>
            <a:r>
              <a:rPr lang="ru-RU" dirty="0"/>
              <a:t>.</a:t>
            </a:r>
            <a:endParaRPr lang="uk-UA"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504" y="3429000"/>
            <a:ext cx="3744416" cy="2835969"/>
          </a:xfrm>
        </p:spPr>
      </p:pic>
      <p:sp>
        <p:nvSpPr>
          <p:cNvPr id="6" name="Прямоугольник 5"/>
          <p:cNvSpPr/>
          <p:nvPr/>
        </p:nvSpPr>
        <p:spPr>
          <a:xfrm>
            <a:off x="4355976" y="188640"/>
            <a:ext cx="4572000" cy="1200329"/>
          </a:xfrm>
          <a:prstGeom prst="rect">
            <a:avLst/>
          </a:prstGeom>
        </p:spPr>
        <p:txBody>
          <a:bodyPr>
            <a:spAutoFit/>
          </a:bodyPr>
          <a:lstStyle/>
          <a:p>
            <a:r>
              <a:rPr lang="ru-RU" dirty="0"/>
              <a:t>Але </a:t>
            </a:r>
            <a:r>
              <a:rPr lang="ru-RU" dirty="0" err="1"/>
              <a:t>найбільшу</a:t>
            </a:r>
            <a:r>
              <a:rPr lang="ru-RU" dirty="0"/>
              <a:t> заслугу та славу на </a:t>
            </a:r>
            <a:r>
              <a:rPr lang="ru-RU" dirty="0" err="1"/>
              <a:t>поприщі</a:t>
            </a:r>
            <a:r>
              <a:rPr lang="ru-RU" dirty="0"/>
              <a:t> </a:t>
            </a:r>
            <a:r>
              <a:rPr lang="ru-RU" dirty="0" err="1"/>
              <a:t>мистецтва</a:t>
            </a:r>
            <a:r>
              <a:rPr lang="ru-RU" dirty="0"/>
              <a:t> </a:t>
            </a:r>
            <a:r>
              <a:rPr lang="ru-RU" dirty="0" err="1"/>
              <a:t>йому</a:t>
            </a:r>
            <a:r>
              <a:rPr lang="ru-RU" dirty="0"/>
              <a:t> </a:t>
            </a:r>
            <a:r>
              <a:rPr lang="ru-RU" dirty="0" err="1"/>
              <a:t>приніс</a:t>
            </a:r>
            <a:r>
              <a:rPr lang="ru-RU" dirty="0"/>
              <a:t> </a:t>
            </a:r>
            <a:r>
              <a:rPr lang="ru-RU" dirty="0" err="1"/>
              <a:t>знаменитий</a:t>
            </a:r>
            <a:r>
              <a:rPr lang="ru-RU" dirty="0"/>
              <a:t> </a:t>
            </a:r>
            <a:r>
              <a:rPr lang="ru-RU" dirty="0" err="1"/>
              <a:t>розпис</a:t>
            </a:r>
            <a:r>
              <a:rPr lang="ru-RU" dirty="0"/>
              <a:t> </a:t>
            </a:r>
            <a:r>
              <a:rPr lang="ru-RU" dirty="0" err="1"/>
              <a:t>стелі</a:t>
            </a:r>
            <a:r>
              <a:rPr lang="ru-RU" dirty="0"/>
              <a:t> </a:t>
            </a:r>
            <a:r>
              <a:rPr lang="ru-RU" dirty="0" err="1"/>
              <a:t>Сікстинської</a:t>
            </a:r>
            <a:r>
              <a:rPr lang="ru-RU" dirty="0"/>
              <a:t> капели у </a:t>
            </a:r>
            <a:r>
              <a:rPr lang="ru-RU" dirty="0" err="1"/>
              <a:t>Ватикані</a:t>
            </a:r>
            <a:r>
              <a:rPr lang="ru-RU" dirty="0"/>
              <a:t>.</a:t>
            </a:r>
            <a:endParaRPr lang="uk-UA"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436" y="2348880"/>
            <a:ext cx="4793540" cy="4237614"/>
          </a:xfrm>
          <a:prstGeom prst="rect">
            <a:avLst/>
          </a:prstGeom>
        </p:spPr>
      </p:pic>
    </p:spTree>
    <p:extLst>
      <p:ext uri="{BB962C8B-B14F-4D97-AF65-F5344CB8AC3E}">
        <p14:creationId xmlns:p14="http://schemas.microsoft.com/office/powerpoint/2010/main" val="11971928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TotalTime>
  <Words>884</Words>
  <Application>Microsoft Office PowerPoint</Application>
  <PresentationFormat>Экран (4:3)</PresentationFormat>
  <Paragraphs>40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Яркая</vt:lpstr>
      <vt:lpstr>Образотворче мистецтво Італії. “Епоха Титанів”</vt:lpstr>
      <vt:lpstr>Епоха Відродження</vt:lpstr>
      <vt:lpstr>Титани епохи Відродження</vt:lpstr>
      <vt:lpstr>Леонардо да Вінчі</vt:lpstr>
      <vt:lpstr>Презентация PowerPoint</vt:lpstr>
      <vt:lpstr>Презентация PowerPoint</vt:lpstr>
      <vt:lpstr>Мікеланджело Буонарроті</vt:lpstr>
      <vt:lpstr>Презентация PowerPoint</vt:lpstr>
      <vt:lpstr>Презентация PowerPoint</vt:lpstr>
      <vt:lpstr>Презентация PowerPoint</vt:lpstr>
      <vt:lpstr>Рафаель Санті</vt:lpstr>
      <vt:lpstr>Презентация PowerPoint</vt:lpstr>
      <vt:lpstr>Презентация PowerPoint</vt:lpstr>
      <vt:lpstr>Епоха Високого Відродження мала величезне значення для подальшого розвитку і піднесення культури і мистецтв. Дивовижні творіння майстрів того часу продовжують викликати захоплення і до цього дня.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Образотворче мистецтво Італії. “Епоха Титанів”</dc:title>
  <dc:creator>VITA</dc:creator>
  <cp:lastModifiedBy>VITA</cp:lastModifiedBy>
  <cp:revision>9</cp:revision>
  <dcterms:created xsi:type="dcterms:W3CDTF">2014-10-05T16:42:49Z</dcterms:created>
  <dcterms:modified xsi:type="dcterms:W3CDTF">2014-10-07T16:59:02Z</dcterms:modified>
</cp:coreProperties>
</file>