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04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FB0E53-B792-4AEB-AF34-014E4910BC76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E93122-9908-4CF3-9E35-440AFA64031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492896"/>
            <a:ext cx="3439035" cy="170216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Альтернативні джерела енергії</a:t>
            </a:r>
            <a:endParaRPr lang="uk-UA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09803" cy="880128"/>
          </a:xfrm>
        </p:spPr>
        <p:txBody>
          <a:bodyPr/>
          <a:lstStyle/>
          <a:p>
            <a:r>
              <a:rPr lang="uk-UA" i="1" dirty="0" smtClean="0"/>
              <a:t>Підготувала </a:t>
            </a:r>
          </a:p>
          <a:p>
            <a:r>
              <a:rPr lang="uk-UA" i="1" dirty="0" smtClean="0"/>
              <a:t>Оленченко Катерина, 11-Б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3393" r="2071" b="3303"/>
          <a:stretch/>
        </p:blipFill>
        <p:spPr>
          <a:xfrm>
            <a:off x="251520" y="1713390"/>
            <a:ext cx="4104456" cy="2400374"/>
          </a:xfrm>
          <a:prstGeom prst="roundRect">
            <a:avLst>
              <a:gd name="adj" fmla="val 48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90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998984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Енергія вітру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340768"/>
            <a:ext cx="4032448" cy="5184576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dirty="0"/>
              <a:t>Енергія повітряних мас, що постійно рухаються, у сотні разів перевищує запаси гідроенергії усіх річок планети. Всюди і постійно на землі дмуть вітри: від легкого </a:t>
            </a:r>
            <a:r>
              <a:rPr lang="uk-UA" sz="1800" dirty="0" err="1"/>
              <a:t>вітерця</a:t>
            </a:r>
            <a:r>
              <a:rPr lang="uk-UA" sz="1800" dirty="0"/>
              <a:t> до могутніх ураганів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  Уже сьогодні в Данії вітроенергетика покриває близько 2% потреб країни в електроенергії. У США на декількох станціях працює близько 17 тисяч </a:t>
            </a:r>
            <a:r>
              <a:rPr lang="uk-UA" sz="1800" dirty="0" err="1"/>
              <a:t>вітроагрегатів</a:t>
            </a:r>
            <a:r>
              <a:rPr lang="uk-UA" sz="1800" dirty="0"/>
              <a:t> загальною потужністю до 1500 Мвт. Вітроенергетичні пристрої випускаються не тільки в США і Данії, але і Великій Британії, Канаді, Японії і деяких інших країнах.</a:t>
            </a:r>
          </a:p>
          <a:p>
            <a:pPr marL="68580" indent="0">
              <a:buNone/>
            </a:pP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979" r="2000" b="2624"/>
          <a:stretch/>
        </p:blipFill>
        <p:spPr>
          <a:xfrm>
            <a:off x="5004048" y="1586880"/>
            <a:ext cx="3549994" cy="4176464"/>
          </a:xfrm>
          <a:prstGeom prst="roundRect">
            <a:avLst>
              <a:gd name="adj" fmla="val 29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12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Енергія вітру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3262" r="2258" b="3409"/>
          <a:stretch/>
        </p:blipFill>
        <p:spPr>
          <a:xfrm>
            <a:off x="467544" y="1523651"/>
            <a:ext cx="8208912" cy="50736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1552251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У </a:t>
            </a:r>
            <a:r>
              <a:rPr lang="ru-RU" sz="2400" b="1" dirty="0" err="1"/>
              <a:t>нашій</a:t>
            </a:r>
            <a:r>
              <a:rPr lang="ru-RU" sz="2400" b="1" dirty="0"/>
              <a:t> </a:t>
            </a:r>
            <a:r>
              <a:rPr lang="ru-RU" sz="2400" b="1" dirty="0" err="1"/>
              <a:t>країні</a:t>
            </a:r>
            <a:r>
              <a:rPr lang="ru-RU" sz="2400" b="1" dirty="0"/>
              <a:t> </a:t>
            </a:r>
            <a:r>
              <a:rPr lang="ru-RU" sz="2400" b="1" dirty="0" err="1"/>
              <a:t>вітряки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будувати</a:t>
            </a:r>
            <a:r>
              <a:rPr lang="ru-RU" sz="2400" b="1" dirty="0"/>
              <a:t> на </a:t>
            </a:r>
            <a:r>
              <a:rPr lang="ru-RU" sz="2400" b="1" dirty="0" err="1"/>
              <a:t>узбережжях</a:t>
            </a:r>
            <a:r>
              <a:rPr lang="ru-RU" sz="2400" b="1" dirty="0"/>
              <a:t> </a:t>
            </a:r>
            <a:r>
              <a:rPr lang="ru-RU" sz="2400" b="1" dirty="0" err="1"/>
              <a:t>Чорного</a:t>
            </a:r>
            <a:r>
              <a:rPr lang="ru-RU" sz="2400" b="1" dirty="0"/>
              <a:t> і </a:t>
            </a:r>
            <a:r>
              <a:rPr lang="ru-RU" sz="2400" b="1" dirty="0" err="1"/>
              <a:t>Азовського</a:t>
            </a:r>
            <a:r>
              <a:rPr lang="ru-RU" sz="2400" b="1" dirty="0"/>
              <a:t> </a:t>
            </a:r>
            <a:r>
              <a:rPr lang="ru-RU" sz="2400" b="1" dirty="0" err="1"/>
              <a:t>морів</a:t>
            </a:r>
            <a:r>
              <a:rPr lang="ru-RU" sz="2400" b="1" dirty="0"/>
              <a:t>, у </a:t>
            </a:r>
            <a:r>
              <a:rPr lang="ru-RU" sz="2400" b="1" dirty="0" err="1"/>
              <a:t>степових</a:t>
            </a:r>
            <a:r>
              <a:rPr lang="ru-RU" sz="2400" b="1" dirty="0"/>
              <a:t> районах, а </a:t>
            </a:r>
            <a:r>
              <a:rPr lang="ru-RU" sz="2400" b="1" dirty="0" err="1"/>
              <a:t>також</a:t>
            </a:r>
            <a:r>
              <a:rPr lang="ru-RU" sz="2400" b="1" dirty="0"/>
              <a:t> у горах </a:t>
            </a:r>
            <a:r>
              <a:rPr lang="ru-RU" sz="2400" b="1" dirty="0" err="1"/>
              <a:t>Криму</a:t>
            </a:r>
            <a:r>
              <a:rPr lang="ru-RU" sz="2400" b="1" dirty="0"/>
              <a:t> і Карпат. У </a:t>
            </a:r>
            <a:r>
              <a:rPr lang="ru-RU" sz="2400" b="1" dirty="0" err="1"/>
              <a:t>нинішню</a:t>
            </a:r>
            <a:r>
              <a:rPr lang="ru-RU" sz="2400" b="1" dirty="0"/>
              <a:t> </a:t>
            </a:r>
            <a:r>
              <a:rPr lang="ru-RU" sz="2400" b="1" dirty="0" err="1"/>
              <a:t>епоху</a:t>
            </a:r>
            <a:r>
              <a:rPr lang="ru-RU" sz="2400" b="1" dirty="0"/>
              <a:t> </a:t>
            </a:r>
            <a:r>
              <a:rPr lang="ru-RU" sz="2400" b="1" dirty="0" err="1"/>
              <a:t>високих</a:t>
            </a:r>
            <a:r>
              <a:rPr lang="ru-RU" sz="2400" b="1" dirty="0"/>
              <a:t> </a:t>
            </a:r>
            <a:r>
              <a:rPr lang="ru-RU" sz="2400" b="1" dirty="0" err="1"/>
              <a:t>цін</a:t>
            </a:r>
            <a:r>
              <a:rPr lang="ru-RU" sz="2400" b="1" dirty="0"/>
              <a:t> на </a:t>
            </a:r>
            <a:r>
              <a:rPr lang="ru-RU" sz="2400" b="1" dirty="0" err="1"/>
              <a:t>паливо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вважати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вітродвигуни</a:t>
            </a:r>
            <a:r>
              <a:rPr lang="ru-RU" sz="2400" b="1" dirty="0"/>
              <a:t> </a:t>
            </a:r>
            <a:r>
              <a:rPr lang="ru-RU" sz="2400" b="1" dirty="0" err="1"/>
              <a:t>виявляться</a:t>
            </a:r>
            <a:r>
              <a:rPr lang="ru-RU" sz="2400" b="1" dirty="0"/>
              <a:t> </a:t>
            </a:r>
            <a:r>
              <a:rPr lang="ru-RU" sz="2400" b="1" dirty="0" err="1"/>
              <a:t>конкурентноздатними</a:t>
            </a:r>
            <a:r>
              <a:rPr lang="ru-RU" sz="2400" b="1" dirty="0"/>
              <a:t> по </a:t>
            </a:r>
            <a:r>
              <a:rPr lang="ru-RU" sz="2400" b="1" dirty="0" err="1"/>
              <a:t>вартості</a:t>
            </a:r>
            <a:r>
              <a:rPr lang="ru-RU" sz="2400" b="1" dirty="0"/>
              <a:t> і </a:t>
            </a:r>
            <a:r>
              <a:rPr lang="ru-RU" sz="2400" b="1" dirty="0" err="1"/>
              <a:t>зможуть</a:t>
            </a:r>
            <a:r>
              <a:rPr lang="ru-RU" sz="2400" b="1" dirty="0"/>
              <a:t> </a:t>
            </a:r>
            <a:r>
              <a:rPr lang="ru-RU" sz="2400" b="1" dirty="0" err="1"/>
              <a:t>брати</a:t>
            </a:r>
            <a:r>
              <a:rPr lang="ru-RU" sz="2400" b="1" dirty="0"/>
              <a:t> участь у </a:t>
            </a:r>
            <a:r>
              <a:rPr lang="ru-RU" sz="2400" b="1" dirty="0" err="1"/>
              <a:t>задоволенні</a:t>
            </a:r>
            <a:r>
              <a:rPr lang="ru-RU" sz="2400" b="1" dirty="0"/>
              <a:t> </a:t>
            </a:r>
            <a:r>
              <a:rPr lang="ru-RU" sz="2400" b="1" dirty="0" err="1"/>
              <a:t>енергетичних</a:t>
            </a:r>
            <a:r>
              <a:rPr lang="ru-RU" sz="2400" b="1" dirty="0"/>
              <a:t> потреб </a:t>
            </a:r>
            <a:r>
              <a:rPr lang="ru-RU" sz="2400" b="1" dirty="0" err="1"/>
              <a:t>країни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7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rgbClr val="F7D043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Енергія Сонця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320480" cy="2520280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uk-UA" dirty="0"/>
              <a:t>Сонячна енергія – це кінетична енергія випромінювання (в основному світла), що утворюється в результаті реакцій у надрах Сонця. Оскільки її запаси практично невичерпні (її відносять до поновлюваних енергоресурсів.</a:t>
            </a:r>
          </a:p>
          <a:p>
            <a:pPr>
              <a:buClr>
                <a:srgbClr val="FFFF00"/>
              </a:buClr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5068" r="3052" b="6261"/>
          <a:stretch/>
        </p:blipFill>
        <p:spPr>
          <a:xfrm>
            <a:off x="4788025" y="1501552"/>
            <a:ext cx="3888430" cy="25035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4050" r="4195" b="5183"/>
          <a:stretch/>
        </p:blipFill>
        <p:spPr>
          <a:xfrm>
            <a:off x="467545" y="4005064"/>
            <a:ext cx="4320480" cy="2505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8025" y="4048695"/>
            <a:ext cx="3888430" cy="246221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err="1" smtClean="0"/>
              <a:t>Світлове</a:t>
            </a:r>
            <a:r>
              <a:rPr lang="ru-RU" sz="2200" dirty="0" smtClean="0"/>
              <a:t> </a:t>
            </a:r>
            <a:r>
              <a:rPr lang="ru-RU" sz="2200" dirty="0" err="1"/>
              <a:t>випромінювання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вловлювати</a:t>
            </a:r>
            <a:r>
              <a:rPr lang="ru-RU" sz="2200" dirty="0"/>
              <a:t> </a:t>
            </a:r>
            <a:r>
              <a:rPr lang="ru-RU" sz="2200" dirty="0" err="1"/>
              <a:t>безпосередньо</a:t>
            </a:r>
            <a:r>
              <a:rPr lang="ru-RU" sz="2200" dirty="0"/>
              <a:t>, коли </a:t>
            </a:r>
            <a:r>
              <a:rPr lang="ru-RU" sz="2200" dirty="0" err="1"/>
              <a:t>воно</a:t>
            </a:r>
            <a:r>
              <a:rPr lang="ru-RU" sz="2200" dirty="0"/>
              <a:t> </a:t>
            </a:r>
            <a:r>
              <a:rPr lang="ru-RU" sz="2200" dirty="0" err="1"/>
              <a:t>досягає</a:t>
            </a:r>
            <a:r>
              <a:rPr lang="ru-RU" sz="2200" dirty="0"/>
              <a:t> </a:t>
            </a:r>
            <a:r>
              <a:rPr lang="ru-RU" sz="2200" dirty="0" err="1"/>
              <a:t>Землі</a:t>
            </a:r>
            <a:r>
              <a:rPr lang="ru-RU" sz="2200" dirty="0"/>
              <a:t>. </a:t>
            </a:r>
            <a:r>
              <a:rPr lang="ru-RU" sz="2200" dirty="0" err="1" smtClean="0"/>
              <a:t>Це</a:t>
            </a:r>
            <a:endParaRPr lang="ru-RU" sz="2200" dirty="0"/>
          </a:p>
          <a:p>
            <a:r>
              <a:rPr lang="ru-RU" sz="2200" dirty="0" smtClean="0"/>
              <a:t> </a:t>
            </a:r>
            <a:r>
              <a:rPr lang="ru-RU" sz="2200" dirty="0" err="1"/>
              <a:t>називається</a:t>
            </a:r>
            <a:r>
              <a:rPr lang="ru-RU" sz="2200" dirty="0"/>
              <a:t> прямим </a:t>
            </a:r>
            <a:r>
              <a:rPr lang="ru-RU" sz="2200" dirty="0" err="1"/>
              <a:t>використанням</a:t>
            </a:r>
            <a:r>
              <a:rPr lang="ru-RU" sz="2200" dirty="0"/>
              <a:t> </a:t>
            </a:r>
            <a:r>
              <a:rPr lang="ru-RU" sz="2200" dirty="0" err="1"/>
              <a:t>сонячної</a:t>
            </a:r>
            <a:r>
              <a:rPr lang="ru-RU" sz="2200" dirty="0"/>
              <a:t> </a:t>
            </a:r>
            <a:r>
              <a:rPr lang="ru-RU" sz="2200" dirty="0" err="1"/>
              <a:t>енергії</a:t>
            </a:r>
            <a:r>
              <a:rPr lang="ru-RU" sz="2200" dirty="0"/>
              <a:t>. 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6606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rgbClr val="F7D043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359024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300" dirty="0"/>
              <a:t>Перспективи сонячної </a:t>
            </a:r>
            <a:r>
              <a:rPr lang="uk-UA" sz="4300" dirty="0" smtClean="0"/>
              <a:t>енергетики</a:t>
            </a:r>
            <a:endParaRPr lang="uk-UA" sz="4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2808312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</a:pPr>
            <a:r>
              <a:rPr lang="uk-UA" sz="1800" dirty="0"/>
              <a:t>Використання сонячної енергії може бути корисно в декількох аспектах: </a:t>
            </a:r>
          </a:p>
          <a:p>
            <a:pPr>
              <a:buClrTx/>
            </a:pPr>
            <a:r>
              <a:rPr lang="uk-UA" sz="1800" dirty="0"/>
              <a:t>По-перше, при заміні нею викопного палива зменшується забруднення повітря і води. </a:t>
            </a:r>
          </a:p>
          <a:p>
            <a:pPr>
              <a:buClrTx/>
            </a:pPr>
            <a:r>
              <a:rPr lang="uk-UA" sz="1800" dirty="0"/>
              <a:t>По-друге, заміна викопного палива означає скорочення імпорту палива, особливо нафти. </a:t>
            </a:r>
          </a:p>
          <a:p>
            <a:pPr>
              <a:buClrTx/>
            </a:pPr>
            <a:r>
              <a:rPr lang="uk-UA" sz="1800" dirty="0"/>
              <a:t>По-третє, заміняючи атомне паливо, ми знижуємо погрозу поширення атомної зброї. </a:t>
            </a:r>
          </a:p>
          <a:p>
            <a:pPr>
              <a:buClrTx/>
            </a:pPr>
            <a:r>
              <a:rPr lang="uk-UA" sz="1800" dirty="0"/>
              <a:t>Нарешті, сонячні джерела можуть забезпечити нам деякий захист, зменшуючи нашу залежність від безперебійного постачання паливом.</a:t>
            </a:r>
          </a:p>
          <a:p>
            <a:pPr>
              <a:buClrTx/>
            </a:pPr>
            <a:endParaRPr lang="uk-UA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3547" r="3329" b="5376"/>
          <a:stretch/>
        </p:blipFill>
        <p:spPr>
          <a:xfrm>
            <a:off x="493862" y="4276303"/>
            <a:ext cx="4078138" cy="23133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2741" r="1813" b="4097"/>
          <a:stretch/>
        </p:blipFill>
        <p:spPr>
          <a:xfrm>
            <a:off x="4589487" y="4276303"/>
            <a:ext cx="4104456" cy="23133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9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rgbClr val="F7D043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359024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300" dirty="0"/>
              <a:t>Перспективи сонячної </a:t>
            </a:r>
            <a:r>
              <a:rPr lang="uk-UA" sz="4300" dirty="0" smtClean="0"/>
              <a:t>енергетики</a:t>
            </a:r>
            <a:endParaRPr lang="uk-UA" sz="4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3"/>
            <a:ext cx="3960440" cy="5040561"/>
          </a:xfr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</a:pPr>
            <a:r>
              <a:rPr lang="uk-UA" sz="1800" dirty="0"/>
              <a:t>З погляду навколишнього середовища і стійкого розвитку ці альтернативні джерела електрики цілком надійні. На жаль, вони ніяк не вирішують проблему скорочення запасів сирої нафти, що, як і раніше, необхідна для транспорту.</a:t>
            </a:r>
          </a:p>
          <a:p>
            <a:pPr>
              <a:buClrTx/>
            </a:pPr>
            <a:r>
              <a:rPr lang="uk-UA" sz="1800" dirty="0"/>
              <a:t>Пасивні сонячні нагрівальні системи дуже рентабельні, і має сенс включати їх у проекти всіх нових будинків. Однак, поки ще існуючі і використовувані будинки не зміняться, споживання традиційних енергоресурсів не знизиться; у кращому випадку сповільниться його ріст.</a:t>
            </a:r>
          </a:p>
          <a:p>
            <a:pPr>
              <a:buClrTx/>
            </a:pP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032448" cy="3960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3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Висновок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508977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err="1"/>
              <a:t>Розглянувши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перспективні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паливній</a:t>
            </a:r>
            <a:r>
              <a:rPr lang="ru-RU" dirty="0"/>
              <a:t> </a:t>
            </a:r>
            <a:r>
              <a:rPr lang="ru-RU" dirty="0" err="1"/>
              <a:t>енергетиці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прийти </a:t>
            </a:r>
            <a:r>
              <a:rPr lang="ru-RU" dirty="0"/>
              <a:t>до </a:t>
            </a:r>
            <a:r>
              <a:rPr lang="ru-RU" dirty="0" err="1"/>
              <a:t>висновків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світової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за </a:t>
            </a:r>
            <a:r>
              <a:rPr lang="ru-RU" dirty="0" err="1"/>
              <a:t>океанічною</a:t>
            </a:r>
            <a:r>
              <a:rPr lang="ru-RU" dirty="0"/>
              <a:t> </a:t>
            </a:r>
            <a:r>
              <a:rPr lang="ru-RU" dirty="0" err="1"/>
              <a:t>енергетикою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зараз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атомній</a:t>
            </a:r>
            <a:r>
              <a:rPr lang="ru-RU" dirty="0"/>
              <a:t> </a:t>
            </a:r>
            <a:r>
              <a:rPr lang="ru-RU" dirty="0" err="1"/>
              <a:t>енергетиці</a:t>
            </a:r>
            <a:r>
              <a:rPr lang="ru-RU" dirty="0"/>
              <a:t>, я </a:t>
            </a:r>
            <a:r>
              <a:rPr lang="ru-RU" dirty="0" err="1"/>
              <a:t>вважаю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сторіччі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прагнутиме</a:t>
            </a:r>
            <a:r>
              <a:rPr lang="ru-RU" dirty="0"/>
              <a:t> до "</a:t>
            </a:r>
            <a:r>
              <a:rPr lang="ru-RU" dirty="0" err="1"/>
              <a:t>чистої</a:t>
            </a:r>
            <a:r>
              <a:rPr lang="ru-RU" dirty="0"/>
              <a:t>" </a:t>
            </a:r>
            <a:r>
              <a:rPr lang="ru-RU" dirty="0" err="1"/>
              <a:t>енергетики</a:t>
            </a:r>
            <a:r>
              <a:rPr lang="ru-RU" dirty="0"/>
              <a:t>, до того ж,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енергетика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рентабільнішою</a:t>
            </a:r>
            <a:r>
              <a:rPr lang="ru-RU" dirty="0"/>
              <a:t> за </a:t>
            </a:r>
            <a:r>
              <a:rPr lang="ru-RU" dirty="0" err="1"/>
              <a:t>традиційну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90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777317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11500" dirty="0" err="1" smtClean="0"/>
              <a:t>Дякую</a:t>
            </a:r>
            <a:r>
              <a:rPr lang="ru-RU" sz="11500" dirty="0" smtClean="0"/>
              <a:t> за </a:t>
            </a:r>
            <a:r>
              <a:rPr lang="ru-RU" sz="11500" dirty="0" err="1" smtClean="0"/>
              <a:t>увагу</a:t>
            </a:r>
            <a:r>
              <a:rPr lang="ru-RU" sz="11500" dirty="0" smtClean="0"/>
              <a:t>!!!</a:t>
            </a:r>
            <a:endParaRPr lang="uk-UA" sz="11500" dirty="0"/>
          </a:p>
        </p:txBody>
      </p:sp>
    </p:spTree>
    <p:extLst>
      <p:ext uri="{BB962C8B-B14F-4D97-AF65-F5344CB8AC3E}">
        <p14:creationId xmlns:p14="http://schemas.microsoft.com/office/powerpoint/2010/main" val="8985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3888432" cy="4608512"/>
          </a:xfr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2000" i="1" dirty="0"/>
              <a:t>Зараз, як </a:t>
            </a:r>
            <a:r>
              <a:rPr lang="ru-RU" sz="2000" i="1" dirty="0" err="1"/>
              <a:t>ніколи</a:t>
            </a:r>
            <a:r>
              <a:rPr lang="ru-RU" sz="2000" i="1" dirty="0"/>
              <a:t> </a:t>
            </a:r>
            <a:r>
              <a:rPr lang="ru-RU" sz="2000" i="1" dirty="0" err="1"/>
              <a:t>раніш</a:t>
            </a:r>
            <a:r>
              <a:rPr lang="ru-RU" sz="2000" i="1" dirty="0"/>
              <a:t>, </a:t>
            </a:r>
            <a:r>
              <a:rPr lang="ru-RU" sz="2000" i="1" dirty="0" err="1"/>
              <a:t>гостро</a:t>
            </a:r>
            <a:r>
              <a:rPr lang="ru-RU" sz="2000" i="1" dirty="0"/>
              <a:t> </a:t>
            </a:r>
            <a:r>
              <a:rPr lang="ru-RU" sz="2000" i="1" dirty="0" err="1"/>
              <a:t>постало</a:t>
            </a:r>
            <a:r>
              <a:rPr lang="ru-RU" sz="2000" i="1" dirty="0"/>
              <a:t> </a:t>
            </a:r>
            <a:r>
              <a:rPr lang="ru-RU" sz="2000" i="1" dirty="0" err="1"/>
              <a:t>питання</a:t>
            </a:r>
            <a:r>
              <a:rPr lang="ru-RU" sz="2000" i="1" dirty="0"/>
              <a:t>: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чекає</a:t>
            </a:r>
            <a:r>
              <a:rPr lang="ru-RU" sz="2000" i="1" dirty="0"/>
              <a:t> на </a:t>
            </a:r>
            <a:r>
              <a:rPr lang="ru-RU" sz="2000" i="1" dirty="0" err="1"/>
              <a:t>людство</a:t>
            </a:r>
            <a:r>
              <a:rPr lang="ru-RU" sz="2000" i="1" dirty="0"/>
              <a:t> </a:t>
            </a:r>
            <a:r>
              <a:rPr lang="ru-RU" sz="2000" i="1" dirty="0" smtClean="0"/>
              <a:t>? </a:t>
            </a:r>
            <a:r>
              <a:rPr lang="ru-RU" sz="2000" i="1" dirty="0"/>
              <a:t>Очевидно, </a:t>
            </a:r>
            <a:r>
              <a:rPr lang="ru-RU" sz="2000" i="1" dirty="0" err="1"/>
              <a:t>що</a:t>
            </a:r>
            <a:r>
              <a:rPr lang="ru-RU" sz="2000" i="1" dirty="0"/>
              <a:t> зараз </a:t>
            </a:r>
            <a:r>
              <a:rPr lang="ru-RU" sz="2000" i="1" dirty="0" err="1"/>
              <a:t>людство</a:t>
            </a:r>
            <a:r>
              <a:rPr lang="ru-RU" sz="2000" i="1" dirty="0"/>
              <a:t> </a:t>
            </a:r>
            <a:r>
              <a:rPr lang="ru-RU" sz="2000" i="1" dirty="0" err="1"/>
              <a:t>переживає</a:t>
            </a:r>
            <a:r>
              <a:rPr lang="ru-RU" sz="2000" i="1" dirty="0"/>
              <a:t> </a:t>
            </a:r>
            <a:r>
              <a:rPr lang="ru-RU" sz="2000" i="1" dirty="0" err="1"/>
              <a:t>енергетичну</a:t>
            </a:r>
            <a:r>
              <a:rPr lang="ru-RU" sz="2000" i="1" dirty="0"/>
              <a:t> кризу: </a:t>
            </a:r>
            <a:r>
              <a:rPr lang="ru-RU" sz="2000" i="1" dirty="0" err="1"/>
              <a:t>бажані</a:t>
            </a:r>
            <a:r>
              <a:rPr lang="ru-RU" sz="2000" i="1" dirty="0"/>
              <a:t> потреби </a:t>
            </a:r>
            <a:r>
              <a:rPr lang="ru-RU" sz="2000" i="1" dirty="0" err="1"/>
              <a:t>людства</a:t>
            </a:r>
            <a:r>
              <a:rPr lang="ru-RU" sz="2000" i="1" dirty="0"/>
              <a:t> у </a:t>
            </a:r>
            <a:r>
              <a:rPr lang="ru-RU" sz="2000" i="1" dirty="0" err="1"/>
              <a:t>електричній</a:t>
            </a:r>
            <a:r>
              <a:rPr lang="ru-RU" sz="2000" i="1" dirty="0"/>
              <a:t> </a:t>
            </a:r>
            <a:r>
              <a:rPr lang="ru-RU" sz="2000" i="1" dirty="0" err="1"/>
              <a:t>енергії</a:t>
            </a:r>
            <a:r>
              <a:rPr lang="ru-RU" sz="2000" i="1" dirty="0"/>
              <a:t> у </a:t>
            </a:r>
            <a:r>
              <a:rPr lang="ru-RU" sz="2000" i="1" dirty="0" err="1"/>
              <a:t>декілька</a:t>
            </a:r>
            <a:r>
              <a:rPr lang="ru-RU" sz="2000" i="1" dirty="0"/>
              <a:t> </a:t>
            </a:r>
            <a:r>
              <a:rPr lang="ru-RU" sz="2000" i="1" dirty="0" err="1"/>
              <a:t>разів</a:t>
            </a:r>
            <a:r>
              <a:rPr lang="ru-RU" sz="2000" i="1" dirty="0"/>
              <a:t> </a:t>
            </a:r>
            <a:r>
              <a:rPr lang="ru-RU" sz="2000" i="1" dirty="0" err="1"/>
              <a:t>перевищують</a:t>
            </a:r>
            <a:r>
              <a:rPr lang="ru-RU" sz="2000" i="1" dirty="0"/>
              <a:t> </a:t>
            </a:r>
            <a:r>
              <a:rPr lang="ru-RU" sz="2000" i="1" dirty="0" err="1"/>
              <a:t>виготовлення</a:t>
            </a:r>
            <a:r>
              <a:rPr lang="ru-RU" sz="2000" i="1" dirty="0"/>
              <a:t>! </a:t>
            </a:r>
            <a:r>
              <a:rPr lang="ru-RU" sz="2000" i="1" dirty="0" err="1"/>
              <a:t>Матеріальні</a:t>
            </a:r>
            <a:r>
              <a:rPr lang="ru-RU" sz="2000" i="1" dirty="0"/>
              <a:t> потреби </a:t>
            </a:r>
            <a:r>
              <a:rPr lang="ru-RU" sz="2000" i="1" dirty="0" err="1"/>
              <a:t>людства</a:t>
            </a:r>
            <a:r>
              <a:rPr lang="ru-RU" sz="2000" i="1" dirty="0"/>
              <a:t> як і </a:t>
            </a:r>
            <a:r>
              <a:rPr lang="ru-RU" sz="2000" i="1" dirty="0" err="1"/>
              <a:t>популяція</a:t>
            </a:r>
            <a:r>
              <a:rPr lang="ru-RU" sz="2000" i="1" dirty="0"/>
              <a:t> людей </a:t>
            </a:r>
            <a:r>
              <a:rPr lang="ru-RU" sz="2000" i="1" dirty="0" err="1"/>
              <a:t>постійно</a:t>
            </a:r>
            <a:r>
              <a:rPr lang="ru-RU" sz="2000" i="1" dirty="0"/>
              <a:t> </a:t>
            </a:r>
            <a:r>
              <a:rPr lang="ru-RU" sz="2000" i="1" dirty="0" err="1"/>
              <a:t>збільшуються</a:t>
            </a:r>
            <a:r>
              <a:rPr lang="ru-RU" sz="2000" i="1" dirty="0"/>
              <a:t>, тому потреба у </a:t>
            </a:r>
            <a:r>
              <a:rPr lang="ru-RU" sz="2000" i="1" dirty="0" err="1"/>
              <a:t>енергії</a:t>
            </a:r>
            <a:r>
              <a:rPr lang="ru-RU" sz="2000" i="1" dirty="0"/>
              <a:t> </a:t>
            </a:r>
            <a:r>
              <a:rPr lang="ru-RU" sz="2000" i="1" dirty="0" err="1"/>
              <a:t>збільшується</a:t>
            </a:r>
            <a:r>
              <a:rPr lang="ru-RU" sz="2000" i="1" dirty="0"/>
              <a:t> </a:t>
            </a:r>
            <a:r>
              <a:rPr lang="ru-RU" sz="2000" i="1" dirty="0" err="1"/>
              <a:t>геометрично</a:t>
            </a:r>
            <a:r>
              <a:rPr lang="ru-RU" sz="2000" i="1" dirty="0"/>
              <a:t>.</a:t>
            </a:r>
            <a:endParaRPr lang="uk-UA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700" r="2606" b="4662"/>
          <a:stretch/>
        </p:blipFill>
        <p:spPr>
          <a:xfrm>
            <a:off x="4950803" y="1052736"/>
            <a:ext cx="3364637" cy="1917577"/>
          </a:xfrm>
          <a:prstGeom prst="roundRect">
            <a:avLst>
              <a:gd name="adj" fmla="val 25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04" y="3501008"/>
            <a:ext cx="3364636" cy="2304256"/>
          </a:xfrm>
          <a:prstGeom prst="roundRect">
            <a:avLst>
              <a:gd name="adj" fmla="val 27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7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1800200"/>
          </a:xfrm>
        </p:spPr>
        <p:txBody>
          <a:bodyPr>
            <a:noAutofit/>
          </a:bodyPr>
          <a:lstStyle/>
          <a:p>
            <a:r>
              <a:rPr lang="uk-UA" sz="2000" i="1" dirty="0"/>
              <a:t> За останнє десятиліття інтерес до </a:t>
            </a:r>
            <a:r>
              <a:rPr lang="uk-UA" sz="2000" i="1" dirty="0" smtClean="0"/>
              <a:t>альтернативних </a:t>
            </a:r>
            <a:r>
              <a:rPr lang="uk-UA" sz="2000" i="1" dirty="0"/>
              <a:t>джерел енергії постійно зростає, оскільки в багатьох відносинах вони необмежені. У міру того як постачання палива стає менш надійним і більш дорогим, ці джерела стають усе більш привабливими і більш економічними.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3528392" cy="2857500"/>
          </a:xfrm>
          <a:prstGeom prst="roundRect">
            <a:avLst>
              <a:gd name="adj" fmla="val 17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456384" cy="2857500"/>
          </a:xfrm>
          <a:prstGeom prst="roundRect">
            <a:avLst>
              <a:gd name="adj" fmla="val 23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21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72407" cy="692696"/>
          </a:xfr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Енергія річок</a:t>
            </a:r>
            <a:endParaRPr lang="uk-UA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3168352" cy="22322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394" r="1663" b="-1394"/>
          <a:stretch/>
        </p:blipFill>
        <p:spPr>
          <a:xfrm>
            <a:off x="4712078" y="3717032"/>
            <a:ext cx="3457375" cy="230033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789015" y="1196752"/>
            <a:ext cx="3384376" cy="1754326"/>
          </a:xfrm>
          <a:prstGeom prst="rect">
            <a:avLst/>
          </a:prstGeom>
          <a:solidFill>
            <a:srgbClr val="99CCFF"/>
          </a:solidFill>
          <a:ln w="19050"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i="1" dirty="0" smtClean="0"/>
              <a:t>Багато тисячоліть служить людині енергія, що міститься в текучій воді. Запаси </a:t>
            </a:r>
            <a:r>
              <a:rPr lang="uk-UA" i="1" dirty="0" err="1" smtClean="0"/>
              <a:t>ціеї</a:t>
            </a:r>
            <a:r>
              <a:rPr lang="uk-UA" i="1" dirty="0" smtClean="0"/>
              <a:t> енергії величезні. Люди навчились використовувати цю енергію раніше за всі інші.</a:t>
            </a:r>
            <a:endParaRPr lang="uk-UA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4" y="3717032"/>
            <a:ext cx="3168352" cy="2279009"/>
          </a:xfrm>
          <a:prstGeom prst="roundRect">
            <a:avLst>
              <a:gd name="adj" fmla="val 11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6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340768"/>
            <a:ext cx="17281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Переваги:</a:t>
            </a:r>
            <a:endParaRPr lang="uk-UA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9392"/>
            <a:ext cx="3672407" cy="100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340767"/>
            <a:ext cx="17281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Недоліки</a:t>
            </a:r>
            <a:endParaRPr lang="uk-UA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37165" y="2096100"/>
            <a:ext cx="2205174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 err="1" smtClean="0"/>
              <a:t>Постійно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відновлювальний</a:t>
            </a:r>
            <a:r>
              <a:rPr lang="ru-RU" sz="2000" i="1" dirty="0" smtClean="0"/>
              <a:t> запас </a:t>
            </a:r>
            <a:r>
              <a:rPr lang="ru-RU" sz="2000" i="1" dirty="0" err="1" smtClean="0"/>
              <a:t>енергії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 smtClean="0"/>
              <a:t>Простота в </a:t>
            </a:r>
            <a:r>
              <a:rPr lang="ru-RU" sz="2000" i="1" dirty="0" err="1" smtClean="0"/>
              <a:t>користуванні</a:t>
            </a:r>
            <a:endParaRPr lang="ru-RU" sz="20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 err="1" smtClean="0"/>
              <a:t>Відсутність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забруднення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атмосфери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i="1" dirty="0" smtClean="0"/>
              <a:t>Мала </a:t>
            </a:r>
            <a:r>
              <a:rPr lang="ru-RU" sz="2000" i="1" dirty="0" err="1" smtClean="0"/>
              <a:t>собівартість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електроенергії</a:t>
            </a:r>
            <a:endParaRPr lang="uk-UA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74078" y="2102762"/>
            <a:ext cx="2052228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Затоплення великих площ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Зміна кліматичних умов регіону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Порушення біоценозу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i="1" dirty="0" smtClean="0"/>
              <a:t>Велика вартість будівництва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4135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6" y="785622"/>
            <a:ext cx="3253962" cy="2334812"/>
          </a:xfrm>
          <a:prstGeom prst="roundRect">
            <a:avLst>
              <a:gd name="adj" fmla="val 2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6" y="3655823"/>
            <a:ext cx="3253962" cy="243416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"/>
          <a:stretch/>
        </p:blipFill>
        <p:spPr>
          <a:xfrm>
            <a:off x="941999" y="764704"/>
            <a:ext cx="3286726" cy="2353515"/>
          </a:xfrm>
          <a:prstGeom prst="roundRect">
            <a:avLst>
              <a:gd name="adj" fmla="val 8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941999" y="3303244"/>
            <a:ext cx="3557993" cy="31393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i="1" dirty="0" smtClean="0"/>
              <a:t>Отже повний перехід на видобування енергії лише з річкових потоків може бути не менш небезпечним, ніж використання паливних ресурсів. Зараз ми можемо казати лише про часткове </a:t>
            </a:r>
            <a:r>
              <a:rPr lang="uk-UA" i="1" dirty="0" err="1" smtClean="0"/>
              <a:t>енергокористування</a:t>
            </a:r>
            <a:r>
              <a:rPr lang="uk-UA" i="1" dirty="0" smtClean="0"/>
              <a:t> річками у тих місцях, де постійні розливи річок стають справжніми стихійними лихами</a:t>
            </a:r>
            <a:endParaRPr lang="uk-UA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43" y="-48088"/>
            <a:ext cx="36877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104456" cy="692696"/>
          </a:xfrm>
          <a:solidFill>
            <a:srgbClr val="99CCFF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Енергія припливів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4893" r="1975" b="5415"/>
          <a:stretch/>
        </p:blipFill>
        <p:spPr>
          <a:xfrm>
            <a:off x="478607" y="2868037"/>
            <a:ext cx="8208912" cy="221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607" y="836712"/>
            <a:ext cx="8208912" cy="203132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i="1" dirty="0" smtClean="0"/>
              <a:t> У припливах і відпливах, що змінюють один одного двічі на день, також зосереджена величезна енергія. Припливи – це результат гравітаційного притягання великих мас води океанів з боку Місяця і Сонця. При обертанні Землі частина води океану піднімається і якийсь час утримується в цьому положенні гравітаційним притяганням. Коли «горб» підйому води досягає суші настає приплив. Подальше обертання Землі послабляє вплив Місяця на цю частину океану, і приплив спадає.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07" y="5085184"/>
            <a:ext cx="8208912" cy="1200329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припливу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0,5 м, за </a:t>
            </a:r>
            <a:r>
              <a:rPr lang="ru-RU" dirty="0" err="1" smtClean="0"/>
              <a:t>винятком</a:t>
            </a:r>
            <a:r>
              <a:rPr lang="ru-RU" dirty="0" smtClean="0"/>
              <a:t> тих </a:t>
            </a:r>
            <a:r>
              <a:rPr lang="ru-RU" dirty="0" err="1" smtClean="0"/>
              <a:t>випадків</a:t>
            </a:r>
            <a:r>
              <a:rPr lang="ru-RU" dirty="0" smtClean="0"/>
              <a:t>, коли </a:t>
            </a:r>
            <a:r>
              <a:rPr lang="ru-RU" dirty="0" err="1" smtClean="0"/>
              <a:t>водяні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переміщаються</a:t>
            </a:r>
            <a:r>
              <a:rPr lang="ru-RU" dirty="0" smtClean="0"/>
              <a:t> у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вузьких</a:t>
            </a:r>
            <a:r>
              <a:rPr lang="ru-RU" dirty="0" smtClean="0"/>
              <a:t> межах. У таких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r>
              <a:rPr lang="ru-RU" dirty="0" smtClean="0"/>
              <a:t>,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в 10-20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перевищувати</a:t>
            </a:r>
            <a:r>
              <a:rPr lang="ru-RU" dirty="0" smtClean="0"/>
              <a:t> </a:t>
            </a:r>
            <a:r>
              <a:rPr lang="ru-RU" dirty="0" err="1" smtClean="0"/>
              <a:t>нормальну</a:t>
            </a:r>
            <a:r>
              <a:rPr lang="ru-RU" dirty="0" smtClean="0"/>
              <a:t> </a:t>
            </a:r>
            <a:r>
              <a:rPr lang="ru-RU" dirty="0" err="1" smtClean="0"/>
              <a:t>висоту</a:t>
            </a:r>
            <a:r>
              <a:rPr lang="ru-RU" dirty="0" smtClean="0"/>
              <a:t> </a:t>
            </a:r>
            <a:r>
              <a:rPr lang="ru-RU" dirty="0" err="1" smtClean="0"/>
              <a:t>припливного</a:t>
            </a:r>
            <a:r>
              <a:rPr lang="ru-RU" dirty="0" smtClean="0"/>
              <a:t> </a:t>
            </a:r>
            <a:r>
              <a:rPr lang="ru-RU" dirty="0" err="1" smtClean="0"/>
              <a:t>підйому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7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10314" cy="1181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/>
              <a:t>Наслідки будівництва припливних </a:t>
            </a:r>
            <a:r>
              <a:rPr lang="uk-UA" b="1" i="1" dirty="0" smtClean="0"/>
              <a:t>електростанцій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736304"/>
          </a:xfr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i="1" dirty="0">
                <a:solidFill>
                  <a:schemeClr val="tx1"/>
                </a:solidFill>
              </a:rPr>
              <a:t>Коли ми </a:t>
            </a:r>
            <a:r>
              <a:rPr lang="ru-RU" sz="1800" i="1" dirty="0" err="1">
                <a:solidFill>
                  <a:schemeClr val="tx1"/>
                </a:solidFill>
              </a:rPr>
              <a:t>дивимося</a:t>
            </a:r>
            <a:r>
              <a:rPr lang="ru-RU" sz="1800" i="1" dirty="0">
                <a:solidFill>
                  <a:schemeClr val="tx1"/>
                </a:solidFill>
              </a:rPr>
              <a:t> на </a:t>
            </a:r>
            <a:r>
              <a:rPr lang="ru-RU" sz="1800" i="1" dirty="0" err="1">
                <a:solidFill>
                  <a:schemeClr val="tx1"/>
                </a:solidFill>
              </a:rPr>
              <a:t>припливи</a:t>
            </a:r>
            <a:r>
              <a:rPr lang="ru-RU" sz="1800" i="1" dirty="0">
                <a:solidFill>
                  <a:schemeClr val="tx1"/>
                </a:solidFill>
              </a:rPr>
              <a:t> з </a:t>
            </a:r>
            <a:r>
              <a:rPr lang="ru-RU" sz="1800" i="1" dirty="0" err="1">
                <a:solidFill>
                  <a:schemeClr val="tx1"/>
                </a:solidFill>
              </a:rPr>
              <a:t>їх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загрозливою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енергією</a:t>
            </a:r>
            <a:r>
              <a:rPr lang="ru-RU" sz="1800" i="1" dirty="0">
                <a:solidFill>
                  <a:schemeClr val="tx1"/>
                </a:solidFill>
              </a:rPr>
              <a:t>, нам </a:t>
            </a:r>
            <a:r>
              <a:rPr lang="ru-RU" sz="1800" i="1" dirty="0" err="1">
                <a:solidFill>
                  <a:schemeClr val="tx1"/>
                </a:solidFill>
              </a:rPr>
              <a:t>варто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подумати</a:t>
            </a:r>
            <a:r>
              <a:rPr lang="ru-RU" sz="1800" i="1" dirty="0">
                <a:solidFill>
                  <a:schemeClr val="tx1"/>
                </a:solidFill>
              </a:rPr>
              <a:t> про </a:t>
            </a:r>
            <a:r>
              <a:rPr lang="ru-RU" sz="1800" i="1" dirty="0" err="1">
                <a:solidFill>
                  <a:schemeClr val="tx1"/>
                </a:solidFill>
              </a:rPr>
              <a:t>вплив</a:t>
            </a:r>
            <a:r>
              <a:rPr lang="ru-RU" sz="1800" i="1" dirty="0">
                <a:solidFill>
                  <a:schemeClr val="tx1"/>
                </a:solidFill>
              </a:rPr>
              <a:t> на </a:t>
            </a:r>
            <a:r>
              <a:rPr lang="ru-RU" sz="1800" i="1" dirty="0" err="1">
                <a:solidFill>
                  <a:schemeClr val="tx1"/>
                </a:solidFill>
              </a:rPr>
              <a:t>навколишнє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середовище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припливних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басейнів</a:t>
            </a:r>
            <a:r>
              <a:rPr lang="ru-RU" sz="1800" i="1" dirty="0">
                <a:solidFill>
                  <a:schemeClr val="tx1"/>
                </a:solidFill>
              </a:rPr>
              <a:t>.     </a:t>
            </a:r>
          </a:p>
          <a:p>
            <a:pPr algn="just">
              <a:buClrTx/>
            </a:pPr>
            <a:r>
              <a:rPr lang="ru-RU" sz="1800" i="1" dirty="0">
                <a:solidFill>
                  <a:schemeClr val="tx1"/>
                </a:solidFill>
              </a:rPr>
              <a:t>   </a:t>
            </a:r>
            <a:r>
              <a:rPr lang="ru-RU" sz="1800" i="1" dirty="0" err="1">
                <a:solidFill>
                  <a:schemeClr val="tx1"/>
                </a:solidFill>
              </a:rPr>
              <a:t>Припливні</a:t>
            </a:r>
            <a:r>
              <a:rPr lang="ru-RU" sz="1800" i="1" dirty="0">
                <a:solidFill>
                  <a:schemeClr val="tx1"/>
                </a:solidFill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</a:rPr>
              <a:t>що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надходять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 err="1">
                <a:solidFill>
                  <a:schemeClr val="tx1"/>
                </a:solidFill>
              </a:rPr>
              <a:t>можуть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піднятися</a:t>
            </a:r>
            <a:r>
              <a:rPr lang="ru-RU" sz="1800" i="1" dirty="0">
                <a:solidFill>
                  <a:schemeClr val="tx1"/>
                </a:solidFill>
              </a:rPr>
              <a:t> на 15 см, а </a:t>
            </a:r>
            <a:r>
              <a:rPr lang="ru-RU" sz="1800" i="1" dirty="0" err="1">
                <a:solidFill>
                  <a:schemeClr val="tx1"/>
                </a:solidFill>
              </a:rPr>
              <a:t>це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здатне</a:t>
            </a:r>
            <a:r>
              <a:rPr lang="ru-RU" sz="1800" i="1" dirty="0">
                <a:solidFill>
                  <a:schemeClr val="tx1"/>
                </a:solidFill>
              </a:rPr>
              <a:t> привести до </a:t>
            </a:r>
            <a:r>
              <a:rPr lang="ru-RU" sz="1800" i="1" dirty="0" err="1">
                <a:solidFill>
                  <a:schemeClr val="tx1"/>
                </a:solidFill>
              </a:rPr>
              <a:t>вторгнення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морської</a:t>
            </a:r>
            <a:r>
              <a:rPr lang="ru-RU" sz="1800" i="1" dirty="0">
                <a:solidFill>
                  <a:schemeClr val="tx1"/>
                </a:solidFill>
              </a:rPr>
              <a:t> води в </a:t>
            </a:r>
            <a:r>
              <a:rPr lang="ru-RU" sz="1800" i="1" dirty="0" err="1">
                <a:solidFill>
                  <a:schemeClr val="tx1"/>
                </a:solidFill>
              </a:rPr>
              <a:t>прибережні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колодязі</a:t>
            </a:r>
            <a:r>
              <a:rPr lang="ru-RU" sz="1800" i="1" dirty="0">
                <a:solidFill>
                  <a:schemeClr val="tx1"/>
                </a:solidFill>
              </a:rPr>
              <a:t> і </a:t>
            </a:r>
            <a:r>
              <a:rPr lang="ru-RU" sz="1800" i="1" dirty="0" err="1">
                <a:solidFill>
                  <a:schemeClr val="tx1"/>
                </a:solidFill>
              </a:rPr>
              <a:t>створити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загрозу</a:t>
            </a:r>
            <a:r>
              <a:rPr lang="ru-RU" sz="1800" i="1" dirty="0">
                <a:solidFill>
                  <a:schemeClr val="tx1"/>
                </a:solidFill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</a:rPr>
              <a:t>будівель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 err="1">
                <a:solidFill>
                  <a:schemeClr val="tx1"/>
                </a:solidFill>
              </a:rPr>
              <a:t>розташованих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поблизу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верхньої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відмітки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припливу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Tx/>
            </a:pPr>
            <a:r>
              <a:rPr lang="ru-RU" sz="1800" i="1" dirty="0" err="1" smtClean="0">
                <a:solidFill>
                  <a:schemeClr val="tx1"/>
                </a:solidFill>
              </a:rPr>
              <a:t>Можливе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прискорення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берегової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ерозії</a:t>
            </a:r>
            <a:r>
              <a:rPr lang="ru-RU" sz="1800" i="1" dirty="0">
                <a:solidFill>
                  <a:schemeClr val="tx1"/>
                </a:solidFill>
              </a:rPr>
              <a:t>, а </a:t>
            </a:r>
            <a:r>
              <a:rPr lang="ru-RU" sz="1800" i="1" dirty="0" err="1">
                <a:solidFill>
                  <a:schemeClr val="tx1"/>
                </a:solidFill>
              </a:rPr>
              <a:t>низинні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ділянки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 err="1">
                <a:solidFill>
                  <a:schemeClr val="tx1"/>
                </a:solidFill>
              </a:rPr>
              <a:t>включаючи</a:t>
            </a:r>
            <a:r>
              <a:rPr lang="ru-RU" sz="1800" i="1" dirty="0">
                <a:solidFill>
                  <a:schemeClr val="tx1"/>
                </a:solidFill>
              </a:rPr>
              <a:t> дороги, </a:t>
            </a:r>
            <a:r>
              <a:rPr lang="ru-RU" sz="1800" i="1" dirty="0" err="1">
                <a:solidFill>
                  <a:schemeClr val="tx1"/>
                </a:solidFill>
              </a:rPr>
              <a:t>будуть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затоплятися</a:t>
            </a:r>
            <a:r>
              <a:rPr lang="ru-RU" sz="1800" i="1" dirty="0">
                <a:solidFill>
                  <a:schemeClr val="tx1"/>
                </a:solidFill>
              </a:rPr>
              <a:t>, коли шторми і </a:t>
            </a:r>
            <a:r>
              <a:rPr lang="ru-RU" sz="1800" i="1" dirty="0" err="1">
                <a:solidFill>
                  <a:schemeClr val="tx1"/>
                </a:solidFill>
              </a:rPr>
              <a:t>припливи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 err="1">
                <a:solidFill>
                  <a:schemeClr val="tx1"/>
                </a:solidFill>
              </a:rPr>
              <a:t>що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збільшилися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 err="1">
                <a:solidFill>
                  <a:schemeClr val="tx1"/>
                </a:solidFill>
              </a:rPr>
              <a:t>об’єднають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зусилля</a:t>
            </a:r>
            <a:r>
              <a:rPr lang="ru-RU" sz="1800" i="1" dirty="0">
                <a:solidFill>
                  <a:schemeClr val="tx1"/>
                </a:solidFill>
              </a:rPr>
              <a:t>. Берегова </a:t>
            </a:r>
            <a:r>
              <a:rPr lang="ru-RU" sz="1800" i="1" dirty="0" err="1">
                <a:solidFill>
                  <a:schemeClr val="tx1"/>
                </a:solidFill>
              </a:rPr>
              <a:t>смуга</a:t>
            </a:r>
            <a:r>
              <a:rPr lang="ru-RU" sz="1800" i="1" dirty="0">
                <a:solidFill>
                  <a:schemeClr val="tx1"/>
                </a:solidFill>
              </a:rPr>
              <a:t> буде практично </a:t>
            </a:r>
            <a:r>
              <a:rPr lang="ru-RU" sz="1800" i="1" dirty="0" err="1">
                <a:solidFill>
                  <a:schemeClr val="tx1"/>
                </a:solidFill>
              </a:rPr>
              <a:t>непридатна</a:t>
            </a:r>
            <a:r>
              <a:rPr lang="ru-RU" sz="1800" i="1" dirty="0">
                <a:solidFill>
                  <a:schemeClr val="tx1"/>
                </a:solidFill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</a:rPr>
              <a:t> через </a:t>
            </a:r>
            <a:r>
              <a:rPr lang="ru-RU" sz="1800" i="1" dirty="0" err="1">
                <a:solidFill>
                  <a:schemeClr val="tx1"/>
                </a:solidFill>
              </a:rPr>
              <a:t>більш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високі</a:t>
            </a:r>
            <a:r>
              <a:rPr lang="ru-RU" sz="1800" i="1" dirty="0">
                <a:solidFill>
                  <a:schemeClr val="tx1"/>
                </a:solidFill>
              </a:rPr>
              <a:t> </a:t>
            </a:r>
            <a:r>
              <a:rPr lang="ru-RU" sz="1800" i="1" dirty="0" err="1">
                <a:solidFill>
                  <a:schemeClr val="tx1"/>
                </a:solidFill>
              </a:rPr>
              <a:t>припливи</a:t>
            </a:r>
            <a:r>
              <a:rPr lang="ru-RU" sz="1800" i="1" dirty="0">
                <a:solidFill>
                  <a:schemeClr val="tx1"/>
                </a:solidFill>
              </a:rPr>
              <a:t>. </a:t>
            </a:r>
            <a:endParaRPr lang="uk-UA" sz="18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3226" r="1462" b="29916"/>
          <a:stretch/>
        </p:blipFill>
        <p:spPr>
          <a:xfrm>
            <a:off x="454174" y="3933056"/>
            <a:ext cx="8280920" cy="260718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40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2000">
              <a:srgbClr val="0070C0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43000"/>
          </a:xfr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solidFill>
                  <a:prstClr val="black"/>
                </a:solidFill>
              </a:rPr>
              <a:t>Наслідки будівництва припливних електростанцій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2160240"/>
          </a:xfr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Courier New" pitchFamily="49" charset="0"/>
              <a:buChar char="o"/>
            </a:pP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Відплив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що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може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виявитися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нижче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на 15 см,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здатний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утруднити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доступ до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човнів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і до води з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причалів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 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Збільшена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висота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припливу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може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викликати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надходження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більш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солоної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води в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устя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річок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і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цим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змінити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співвідношення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водних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організмів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що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живуть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там.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  Зі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збільшенням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амплітуди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припливів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виникнуть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посилені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припливні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плини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що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може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привести до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розмивання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і переносу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піщаних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відмілин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і до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заповнення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піском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існуючих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судноплавних</a:t>
            </a:r>
            <a:r>
              <a:rPr lang="ru-RU" sz="16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rebuchet MS"/>
              </a:rPr>
              <a:t>рукавів</a:t>
            </a:r>
            <a:endParaRPr lang="ru-RU" sz="1600" b="1" dirty="0">
              <a:solidFill>
                <a:prstClr val="black"/>
              </a:solidFill>
              <a:latin typeface="Trebuchet MS"/>
            </a:endParaRPr>
          </a:p>
          <a:p>
            <a:pPr>
              <a:buClrTx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3921" r="2987" b="3483"/>
          <a:stretch/>
        </p:blipFill>
        <p:spPr>
          <a:xfrm>
            <a:off x="467544" y="3501008"/>
            <a:ext cx="82089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67">
      <a:dk1>
        <a:sysClr val="windowText" lastClr="000000"/>
      </a:dk1>
      <a:lt1>
        <a:sysClr val="window" lastClr="FFFFFF"/>
      </a:lt1>
      <a:dk2>
        <a:srgbClr val="3E3D2D"/>
      </a:dk2>
      <a:lt2>
        <a:srgbClr val="D0F488"/>
      </a:lt2>
      <a:accent1>
        <a:srgbClr val="94C600"/>
      </a:accent1>
      <a:accent2>
        <a:srgbClr val="7F7F7F"/>
      </a:accent2>
      <a:accent3>
        <a:srgbClr val="FF0000"/>
      </a:accent3>
      <a:accent4>
        <a:srgbClr val="4C9CFC"/>
      </a:accent4>
      <a:accent5>
        <a:srgbClr val="86CFFC"/>
      </a:accent5>
      <a:accent6>
        <a:srgbClr val="FEA022"/>
      </a:accent6>
      <a:hlink>
        <a:srgbClr val="E68200"/>
      </a:hlink>
      <a:folHlink>
        <a:srgbClr val="FFA94A"/>
      </a:folHlink>
    </a:clrScheme>
    <a:fontScheme name="Другая 10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208</TotalTime>
  <Words>909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Альтернативні джерела енергії</vt:lpstr>
      <vt:lpstr>Презентация PowerPoint</vt:lpstr>
      <vt:lpstr>Презентация PowerPoint</vt:lpstr>
      <vt:lpstr>Енергія річок</vt:lpstr>
      <vt:lpstr>Презентация PowerPoint</vt:lpstr>
      <vt:lpstr>Презентация PowerPoint</vt:lpstr>
      <vt:lpstr>Енергія припливів</vt:lpstr>
      <vt:lpstr>Наслідки будівництва припливних електростанцій</vt:lpstr>
      <vt:lpstr>Наслідки будівництва припливних електростанцій</vt:lpstr>
      <vt:lpstr>Енергія вітру</vt:lpstr>
      <vt:lpstr>Енергія вітру</vt:lpstr>
      <vt:lpstr>Енергія Сонця</vt:lpstr>
      <vt:lpstr>Перспективи сонячної енергетики</vt:lpstr>
      <vt:lpstr>Перспективи сонячної енергетики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джерела енергії</dc:title>
  <dc:creator>Оленченко</dc:creator>
  <cp:lastModifiedBy>Оленченко</cp:lastModifiedBy>
  <cp:revision>18</cp:revision>
  <dcterms:created xsi:type="dcterms:W3CDTF">2013-11-24T10:44:07Z</dcterms:created>
  <dcterms:modified xsi:type="dcterms:W3CDTF">2013-12-18T06:23:57Z</dcterms:modified>
</cp:coreProperties>
</file>