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77" r:id="rId2"/>
    <p:sldId id="271" r:id="rId3"/>
    <p:sldId id="272" r:id="rId4"/>
    <p:sldId id="273" r:id="rId5"/>
    <p:sldId id="274" r:id="rId6"/>
    <p:sldId id="256" r:id="rId7"/>
    <p:sldId id="258" r:id="rId8"/>
    <p:sldId id="259" r:id="rId9"/>
    <p:sldId id="268" r:id="rId10"/>
    <p:sldId id="266" r:id="rId11"/>
    <p:sldId id="267" r:id="rId12"/>
    <p:sldId id="269" r:id="rId13"/>
    <p:sldId id="278" r:id="rId14"/>
    <p:sldId id="280" r:id="rId15"/>
    <p:sldId id="281" r:id="rId16"/>
    <p:sldId id="282" r:id="rId17"/>
    <p:sldId id="283" r:id="rId18"/>
    <p:sldId id="284" r:id="rId19"/>
    <p:sldId id="285" r:id="rId20"/>
    <p:sldId id="286" r:id="rId21"/>
    <p:sldId id="287" r:id="rId22"/>
    <p:sldId id="288" r:id="rId2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14" autoAdjust="0"/>
    <p:restoredTop sz="94660"/>
  </p:normalViewPr>
  <p:slideViewPr>
    <p:cSldViewPr>
      <p:cViewPr varScale="1">
        <p:scale>
          <a:sx n="103" d="100"/>
          <a:sy n="103" d="100"/>
        </p:scale>
        <p:origin x="-23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Овал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Овал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lang="ru-RU" smtClean="0"/>
              <a:t>Образец заголовка</a:t>
            </a:r>
            <a:endParaRPr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6" name="Дата 6"/>
          <p:cNvSpPr>
            <a:spLocks noGrp="1"/>
          </p:cNvSpPr>
          <p:nvPr>
            <p:ph type="dt" sz="half" idx="10"/>
          </p:nvPr>
        </p:nvSpPr>
        <p:spPr/>
        <p:txBody>
          <a:bodyPr/>
          <a:lstStyle>
            <a:lvl1pPr>
              <a:defRPr/>
            </a:lvl1pPr>
            <a:extLst/>
          </a:lstStyle>
          <a:p>
            <a:pPr>
              <a:defRPr/>
            </a:pPr>
            <a:fld id="{0F3BD220-E517-4230-B0A7-8436DFCDE912}" type="datetimeFigureOut">
              <a:rPr lang="ru-RU"/>
              <a:pPr>
                <a:defRPr/>
              </a:pPr>
              <a:t>26.01.2014</a:t>
            </a:fld>
            <a:endParaRPr lang="ru-RU"/>
          </a:p>
        </p:txBody>
      </p:sp>
      <p:sp>
        <p:nvSpPr>
          <p:cNvPr id="7" name="Нижний колонтитул 19"/>
          <p:cNvSpPr>
            <a:spLocks noGrp="1"/>
          </p:cNvSpPr>
          <p:nvPr>
            <p:ph type="ftr" sz="quarter" idx="11"/>
          </p:nvPr>
        </p:nvSpPr>
        <p:spPr/>
        <p:txBody>
          <a:bodyPr/>
          <a:lstStyle>
            <a:lvl1pPr>
              <a:defRPr/>
            </a:lvl1pPr>
            <a:extLst/>
          </a:lstStyle>
          <a:p>
            <a:pPr>
              <a:defRPr/>
            </a:pPr>
            <a:endParaRPr lang="ru-RU"/>
          </a:p>
        </p:txBody>
      </p:sp>
      <p:sp>
        <p:nvSpPr>
          <p:cNvPr id="8" name="Номер слайда 9"/>
          <p:cNvSpPr>
            <a:spLocks noGrp="1"/>
          </p:cNvSpPr>
          <p:nvPr>
            <p:ph type="sldNum" sz="quarter" idx="12"/>
          </p:nvPr>
        </p:nvSpPr>
        <p:spPr/>
        <p:txBody>
          <a:bodyPr/>
          <a:lstStyle>
            <a:lvl1pPr>
              <a:defRPr/>
            </a:lvl1pPr>
            <a:extLst/>
          </a:lstStyle>
          <a:p>
            <a:pPr>
              <a:defRPr/>
            </a:pPr>
            <a:fld id="{A0BA2C5B-48F5-4A3B-BBE1-7574FCAEEBE1}" type="slidenum">
              <a:rPr lang="ru-RU"/>
              <a:pPr>
                <a:defRPr/>
              </a:pPr>
              <a:t>‹#›</a:t>
            </a:fld>
            <a:endParaRPr lang="ru-RU"/>
          </a:p>
        </p:txBody>
      </p:sp>
    </p:spTree>
  </p:cSld>
  <p:clrMapOvr>
    <a:masterClrMapping/>
  </p:clrMapOvr>
  <p:transition spd="med">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53A8E353-4381-43D1-898E-F2A52AE3B0B1}" type="datetimeFigureOut">
              <a:rPr lang="ru-RU"/>
              <a:pPr>
                <a:defRPr/>
              </a:pPr>
              <a:t>26.01.2014</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87EC6989-6D3C-4CE3-8A3D-EAA2C8FF1482}" type="slidenum">
              <a:rPr lang="ru-RU"/>
              <a:pPr>
                <a:defRPr/>
              </a:pPr>
              <a:t>‹#›</a:t>
            </a:fld>
            <a:endParaRPr lang="ru-RU"/>
          </a:p>
        </p:txBody>
      </p:sp>
    </p:spTree>
  </p:cSld>
  <p:clrMapOvr>
    <a:masterClrMapping/>
  </p:clrMapOvr>
  <p:transition spd="med">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88A826AC-971D-48C6-84DE-519673A4FB49}" type="datetimeFigureOut">
              <a:rPr lang="ru-RU"/>
              <a:pPr>
                <a:defRPr/>
              </a:pPr>
              <a:t>26.01.2014</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D43F23D0-4AAA-4CD0-933A-5E0DA06E25DB}" type="slidenum">
              <a:rPr lang="ru-RU"/>
              <a:pPr>
                <a:defRPr/>
              </a:pPr>
              <a:t>‹#›</a:t>
            </a:fld>
            <a:endParaRPr lang="ru-RU"/>
          </a:p>
        </p:txBody>
      </p:sp>
    </p:spTree>
  </p:cSld>
  <p:clrMapOvr>
    <a:masterClrMapping/>
  </p:clrMapOvr>
  <p:transition spd="med">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245BB5D1-99CB-4398-AB6B-4447CBA8EBD1}" type="datetimeFigureOut">
              <a:rPr lang="ru-RU"/>
              <a:pPr>
                <a:defRPr/>
              </a:pPr>
              <a:t>26.01.2014</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9DEAAC43-9F53-4790-B1E5-63DF44E9BA9A}" type="slidenum">
              <a:rPr lang="ru-RU"/>
              <a:pPr>
                <a:defRPr/>
              </a:pPr>
              <a:t>‹#›</a:t>
            </a:fld>
            <a:endParaRPr lang="ru-RU"/>
          </a:p>
        </p:txBody>
      </p:sp>
    </p:spTree>
  </p:cSld>
  <p:clrMapOvr>
    <a:masterClrMapping/>
  </p:clrMapOvr>
  <p:transition spd="med">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оугольник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Прямоугольник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Овал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Овал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ru-RU" smtClean="0"/>
              <a:t>Образец заголовка</a:t>
            </a:r>
            <a:endParaRPr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8" name="Дата 3"/>
          <p:cNvSpPr>
            <a:spLocks noGrp="1"/>
          </p:cNvSpPr>
          <p:nvPr>
            <p:ph type="dt" sz="half" idx="10"/>
          </p:nvPr>
        </p:nvSpPr>
        <p:spPr/>
        <p:txBody>
          <a:bodyPr/>
          <a:lstStyle>
            <a:lvl1pPr>
              <a:defRPr/>
            </a:lvl1pPr>
            <a:extLst/>
          </a:lstStyle>
          <a:p>
            <a:pPr>
              <a:defRPr/>
            </a:pPr>
            <a:fld id="{2CC6AEA1-8E5F-4018-8B83-B263C19982B8}" type="datetimeFigureOut">
              <a:rPr lang="ru-RU"/>
              <a:pPr>
                <a:defRPr/>
              </a:pPr>
              <a:t>26.01.2014</a:t>
            </a:fld>
            <a:endParaRPr lang="ru-RU"/>
          </a:p>
        </p:txBody>
      </p:sp>
      <p:sp>
        <p:nvSpPr>
          <p:cNvPr id="9" name="Нижний колонтитул 4"/>
          <p:cNvSpPr>
            <a:spLocks noGrp="1"/>
          </p:cNvSpPr>
          <p:nvPr>
            <p:ph type="ftr" sz="quarter" idx="11"/>
          </p:nvPr>
        </p:nvSpPr>
        <p:spPr/>
        <p:txBody>
          <a:bodyPr/>
          <a:lstStyle>
            <a:lvl1pPr>
              <a:defRPr/>
            </a:lvl1pPr>
            <a:extLst/>
          </a:lstStyle>
          <a:p>
            <a:pPr>
              <a:defRPr/>
            </a:pPr>
            <a:endParaRPr lang="ru-RU"/>
          </a:p>
        </p:txBody>
      </p:sp>
      <p:sp>
        <p:nvSpPr>
          <p:cNvPr id="10" name="Номер слайда 5"/>
          <p:cNvSpPr>
            <a:spLocks noGrp="1"/>
          </p:cNvSpPr>
          <p:nvPr>
            <p:ph type="sldNum" sz="quarter" idx="12"/>
          </p:nvPr>
        </p:nvSpPr>
        <p:spPr/>
        <p:txBody>
          <a:bodyPr/>
          <a:lstStyle>
            <a:lvl1pPr>
              <a:defRPr/>
            </a:lvl1pPr>
            <a:extLst/>
          </a:lstStyle>
          <a:p>
            <a:pPr>
              <a:defRPr/>
            </a:pPr>
            <a:fld id="{0F9C8675-65CD-4268-AC7E-5F2599EC2B70}" type="slidenum">
              <a:rPr lang="ru-RU"/>
              <a:pPr>
                <a:defRPr/>
              </a:pPr>
              <a:t>‹#›</a:t>
            </a:fld>
            <a:endParaRPr lang="ru-RU"/>
          </a:p>
        </p:txBody>
      </p:sp>
    </p:spTree>
  </p:cSld>
  <p:clrMapOvr>
    <a:masterClrMapping/>
  </p:clrMapOvr>
  <p:transition spd="med">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3"/>
          <p:cNvSpPr>
            <a:spLocks noGrp="1"/>
          </p:cNvSpPr>
          <p:nvPr>
            <p:ph type="dt" sz="half" idx="10"/>
          </p:nvPr>
        </p:nvSpPr>
        <p:spPr/>
        <p:txBody>
          <a:bodyPr/>
          <a:lstStyle>
            <a:lvl1pPr>
              <a:defRPr/>
            </a:lvl1pPr>
          </a:lstStyle>
          <a:p>
            <a:pPr>
              <a:defRPr/>
            </a:pPr>
            <a:fld id="{C45706CC-4F27-42E5-A038-43355282220A}" type="datetimeFigureOut">
              <a:rPr lang="ru-RU"/>
              <a:pPr>
                <a:defRPr/>
              </a:pPr>
              <a:t>26.01.2014</a:t>
            </a:fld>
            <a:endParaRPr lang="ru-RU"/>
          </a:p>
        </p:txBody>
      </p:sp>
      <p:sp>
        <p:nvSpPr>
          <p:cNvPr id="6" name="Нижний колонтитул 9"/>
          <p:cNvSpPr>
            <a:spLocks noGrp="1"/>
          </p:cNvSpPr>
          <p:nvPr>
            <p:ph type="ftr" sz="quarter" idx="11"/>
          </p:nvPr>
        </p:nvSpPr>
        <p:spPr/>
        <p:txBody>
          <a:bodyPr/>
          <a:lstStyle>
            <a:lvl1pPr>
              <a:defRPr/>
            </a:lvl1pPr>
          </a:lstStyle>
          <a:p>
            <a:pPr>
              <a:defRPr/>
            </a:pPr>
            <a:endParaRPr lang="ru-RU"/>
          </a:p>
        </p:txBody>
      </p:sp>
      <p:sp>
        <p:nvSpPr>
          <p:cNvPr id="7" name="Номер слайда 21"/>
          <p:cNvSpPr>
            <a:spLocks noGrp="1"/>
          </p:cNvSpPr>
          <p:nvPr>
            <p:ph type="sldNum" sz="quarter" idx="12"/>
          </p:nvPr>
        </p:nvSpPr>
        <p:spPr/>
        <p:txBody>
          <a:bodyPr/>
          <a:lstStyle>
            <a:lvl1pPr>
              <a:defRPr/>
            </a:lvl1pPr>
          </a:lstStyle>
          <a:p>
            <a:pPr>
              <a:defRPr/>
            </a:pPr>
            <a:fld id="{4BFECF46-18CD-4290-8A6F-6738ABD29637}" type="slidenum">
              <a:rPr lang="ru-RU"/>
              <a:pPr>
                <a:defRPr/>
              </a:pPr>
              <a:t>‹#›</a:t>
            </a:fld>
            <a:endParaRPr lang="ru-RU"/>
          </a:p>
        </p:txBody>
      </p:sp>
    </p:spTree>
  </p:cSld>
  <p:clrMapOvr>
    <a:masterClrMapping/>
  </p:clrMapOvr>
  <p:transition spd="med">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lstStyle>
            <a:lvl1pPr algn="ctr">
              <a:defRPr sz="4500" b="1" cap="none" baseline="0"/>
            </a:lvl1pPr>
            <a:extLst/>
          </a:lstStyle>
          <a:p>
            <a:r>
              <a:rPr lang="ru-RU" smtClean="0"/>
              <a:t>Образец заголовка</a:t>
            </a:r>
            <a:endParaRPr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extLst/>
          </a:lstStyle>
          <a:p>
            <a:pPr>
              <a:defRPr/>
            </a:pPr>
            <a:fld id="{4B86D8B6-1061-4E62-B55F-7B7C8A1583BB}" type="datetimeFigureOut">
              <a:rPr lang="ru-RU"/>
              <a:pPr>
                <a:defRPr/>
              </a:pPr>
              <a:t>26.01.2014</a:t>
            </a:fld>
            <a:endParaRPr lang="ru-RU"/>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8"/>
          <p:cNvSpPr>
            <a:spLocks noGrp="1"/>
          </p:cNvSpPr>
          <p:nvPr>
            <p:ph type="sldNum" sz="quarter" idx="12"/>
          </p:nvPr>
        </p:nvSpPr>
        <p:spPr/>
        <p:txBody>
          <a:bodyPr/>
          <a:lstStyle>
            <a:lvl1pPr>
              <a:defRPr/>
            </a:lvl1pPr>
            <a:extLst/>
          </a:lstStyle>
          <a:p>
            <a:pPr>
              <a:defRPr/>
            </a:pPr>
            <a:fld id="{926C5DC9-B484-4A0C-9EB9-09B3EAFF8BB2}" type="slidenum">
              <a:rPr lang="ru-RU"/>
              <a:pPr>
                <a:defRPr/>
              </a:pPr>
              <a:t>‹#›</a:t>
            </a:fld>
            <a:endParaRPr lang="ru-RU"/>
          </a:p>
        </p:txBody>
      </p:sp>
    </p:spTree>
  </p:cSld>
  <p:clrMapOvr>
    <a:masterClrMapping/>
  </p:clrMapOvr>
  <p:transition spd="med">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Дата 23"/>
          <p:cNvSpPr>
            <a:spLocks noGrp="1"/>
          </p:cNvSpPr>
          <p:nvPr>
            <p:ph type="dt" sz="half" idx="10"/>
          </p:nvPr>
        </p:nvSpPr>
        <p:spPr/>
        <p:txBody>
          <a:bodyPr/>
          <a:lstStyle>
            <a:lvl1pPr>
              <a:defRPr/>
            </a:lvl1pPr>
          </a:lstStyle>
          <a:p>
            <a:pPr>
              <a:defRPr/>
            </a:pPr>
            <a:fld id="{8ABAC2EF-4CC6-4F5E-9C14-3006E09E1CB7}" type="datetimeFigureOut">
              <a:rPr lang="ru-RU"/>
              <a:pPr>
                <a:defRPr/>
              </a:pPr>
              <a:t>26.01.2014</a:t>
            </a:fld>
            <a:endParaRPr lang="ru-RU"/>
          </a:p>
        </p:txBody>
      </p:sp>
      <p:sp>
        <p:nvSpPr>
          <p:cNvPr id="4" name="Нижний колонтитул 9"/>
          <p:cNvSpPr>
            <a:spLocks noGrp="1"/>
          </p:cNvSpPr>
          <p:nvPr>
            <p:ph type="ftr" sz="quarter" idx="11"/>
          </p:nvPr>
        </p:nvSpPr>
        <p:spPr/>
        <p:txBody>
          <a:bodyPr/>
          <a:lstStyle>
            <a:lvl1pPr>
              <a:defRPr/>
            </a:lvl1pPr>
          </a:lstStyle>
          <a:p>
            <a:pPr>
              <a:defRPr/>
            </a:pPr>
            <a:endParaRPr lang="ru-RU"/>
          </a:p>
        </p:txBody>
      </p:sp>
      <p:sp>
        <p:nvSpPr>
          <p:cNvPr id="5" name="Номер слайда 21"/>
          <p:cNvSpPr>
            <a:spLocks noGrp="1"/>
          </p:cNvSpPr>
          <p:nvPr>
            <p:ph type="sldNum" sz="quarter" idx="12"/>
          </p:nvPr>
        </p:nvSpPr>
        <p:spPr/>
        <p:txBody>
          <a:bodyPr/>
          <a:lstStyle>
            <a:lvl1pPr>
              <a:defRPr/>
            </a:lvl1pPr>
          </a:lstStyle>
          <a:p>
            <a:pPr>
              <a:defRPr/>
            </a:pPr>
            <a:fld id="{733BA7EC-DB6D-4E5B-B5E1-A39209A9A91D}" type="slidenum">
              <a:rPr lang="ru-RU"/>
              <a:pPr>
                <a:defRPr/>
              </a:pPr>
              <a:t>‹#›</a:t>
            </a:fld>
            <a:endParaRPr lang="ru-RU"/>
          </a:p>
        </p:txBody>
      </p:sp>
    </p:spTree>
  </p:cSld>
  <p:clrMapOvr>
    <a:masterClrMapping/>
  </p:clrMapOvr>
  <p:transition spd="med">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Прямоугольник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Прямоугольник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Дата 1"/>
          <p:cNvSpPr>
            <a:spLocks noGrp="1"/>
          </p:cNvSpPr>
          <p:nvPr>
            <p:ph type="dt" sz="half" idx="10"/>
          </p:nvPr>
        </p:nvSpPr>
        <p:spPr/>
        <p:txBody>
          <a:bodyPr/>
          <a:lstStyle>
            <a:lvl1pPr>
              <a:defRPr/>
            </a:lvl1pPr>
            <a:extLst/>
          </a:lstStyle>
          <a:p>
            <a:pPr>
              <a:defRPr/>
            </a:pPr>
            <a:fld id="{E9C8982B-0982-449E-8295-05B717B17784}" type="datetimeFigureOut">
              <a:rPr lang="ru-RU"/>
              <a:pPr>
                <a:defRPr/>
              </a:pPr>
              <a:t>26.01.2014</a:t>
            </a:fld>
            <a:endParaRPr lang="ru-RU"/>
          </a:p>
        </p:txBody>
      </p:sp>
      <p:sp>
        <p:nvSpPr>
          <p:cNvPr id="5" name="Нижний колонтитул 2"/>
          <p:cNvSpPr>
            <a:spLocks noGrp="1"/>
          </p:cNvSpPr>
          <p:nvPr>
            <p:ph type="ftr" sz="quarter" idx="11"/>
          </p:nvPr>
        </p:nvSpPr>
        <p:spPr/>
        <p:txBody>
          <a:bodyPr/>
          <a:lstStyle>
            <a:lvl1pPr>
              <a:defRPr/>
            </a:lvl1pPr>
            <a:extLst/>
          </a:lstStyle>
          <a:p>
            <a:pPr>
              <a:defRPr/>
            </a:pPr>
            <a:endParaRPr lang="ru-RU"/>
          </a:p>
        </p:txBody>
      </p:sp>
      <p:sp>
        <p:nvSpPr>
          <p:cNvPr id="6" name="Номер слайда 3"/>
          <p:cNvSpPr>
            <a:spLocks noGrp="1"/>
          </p:cNvSpPr>
          <p:nvPr>
            <p:ph type="sldNum" sz="quarter" idx="12"/>
          </p:nvPr>
        </p:nvSpPr>
        <p:spPr/>
        <p:txBody>
          <a:bodyPr/>
          <a:lstStyle>
            <a:lvl1pPr>
              <a:defRPr/>
            </a:lvl1pPr>
            <a:extLst/>
          </a:lstStyle>
          <a:p>
            <a:pPr>
              <a:defRPr/>
            </a:pPr>
            <a:fld id="{340AE080-6F71-41AB-BFDA-6AADE175CCF0}" type="slidenum">
              <a:rPr lang="ru-RU"/>
              <a:pPr>
                <a:defRPr/>
              </a:pPr>
              <a:t>‹#›</a:t>
            </a:fld>
            <a:endParaRPr lang="ru-RU"/>
          </a:p>
        </p:txBody>
      </p:sp>
    </p:spTree>
  </p:cSld>
  <p:clrMapOvr>
    <a:masterClrMapping/>
  </p:clrMapOvr>
  <p:transition spd="med">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ru-RU" smtClean="0"/>
              <a:t>Образец заголовка</a:t>
            </a:r>
            <a:endParaRPr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extLst/>
          </a:lstStyle>
          <a:p>
            <a:pPr>
              <a:defRPr/>
            </a:pPr>
            <a:fld id="{6425A4B2-877F-40CA-804D-0E5D75727163}" type="datetimeFigureOut">
              <a:rPr lang="ru-RU"/>
              <a:pPr>
                <a:defRPr/>
              </a:pPr>
              <a:t>26.01.2014</a:t>
            </a:fld>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6A5CEB28-25AE-4D93-808E-6BCE30172EE0}" type="slidenum">
              <a:rPr lang="ru-RU"/>
              <a:pPr>
                <a:defRPr/>
              </a:pPr>
              <a:t>‹#›</a:t>
            </a:fld>
            <a:endParaRPr lang="ru-RU"/>
          </a:p>
        </p:txBody>
      </p:sp>
    </p:spTree>
  </p:cSld>
  <p:clrMapOvr>
    <a:masterClrMapping/>
  </p:clrMapOvr>
  <p:transition spd="med">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Блок-схема: процесс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Блок-схема: процесс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ru-RU" smtClean="0"/>
              <a:t>Образец заголовка</a:t>
            </a:r>
            <a:endParaRPr lang="en-US"/>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8" name="Дата 4"/>
          <p:cNvSpPr>
            <a:spLocks noGrp="1"/>
          </p:cNvSpPr>
          <p:nvPr>
            <p:ph type="dt" sz="half" idx="10"/>
          </p:nvPr>
        </p:nvSpPr>
        <p:spPr/>
        <p:txBody>
          <a:bodyPr/>
          <a:lstStyle>
            <a:lvl1pPr>
              <a:defRPr/>
            </a:lvl1pPr>
            <a:extLst/>
          </a:lstStyle>
          <a:p>
            <a:pPr>
              <a:defRPr/>
            </a:pPr>
            <a:fld id="{A10D9145-C4C3-4E77-8DB0-E668F909A37C}" type="datetimeFigureOut">
              <a:rPr lang="ru-RU"/>
              <a:pPr>
                <a:defRPr/>
              </a:pPr>
              <a:t>26.01.2014</a:t>
            </a:fld>
            <a:endParaRPr lang="ru-RU"/>
          </a:p>
        </p:txBody>
      </p:sp>
      <p:sp>
        <p:nvSpPr>
          <p:cNvPr id="9" name="Нижний колонтитул 5"/>
          <p:cNvSpPr>
            <a:spLocks noGrp="1"/>
          </p:cNvSpPr>
          <p:nvPr>
            <p:ph type="ftr" sz="quarter" idx="11"/>
          </p:nvPr>
        </p:nvSpPr>
        <p:spPr/>
        <p:txBody>
          <a:bodyPr/>
          <a:lstStyle>
            <a:lvl1pPr>
              <a:defRPr/>
            </a:lvl1pPr>
            <a:extLst/>
          </a:lstStyle>
          <a:p>
            <a:pPr>
              <a:defRPr/>
            </a:pPr>
            <a:endParaRPr lang="ru-RU"/>
          </a:p>
        </p:txBody>
      </p:sp>
      <p:sp>
        <p:nvSpPr>
          <p:cNvPr id="10" name="Номер слайда 6"/>
          <p:cNvSpPr>
            <a:spLocks noGrp="1"/>
          </p:cNvSpPr>
          <p:nvPr>
            <p:ph type="sldNum" sz="quarter" idx="12"/>
          </p:nvPr>
        </p:nvSpPr>
        <p:spPr/>
        <p:txBody>
          <a:bodyPr/>
          <a:lstStyle>
            <a:lvl1pPr>
              <a:defRPr/>
            </a:lvl1pPr>
            <a:extLst/>
          </a:lstStyle>
          <a:p>
            <a:pPr>
              <a:defRPr/>
            </a:pPr>
            <a:fld id="{820CD3FE-87FC-4114-B3E0-AFE3A99696BA}" type="slidenum">
              <a:rPr lang="ru-RU"/>
              <a:pPr>
                <a:defRPr/>
              </a:pPr>
              <a:t>‹#›</a:t>
            </a:fld>
            <a:endParaRPr lang="ru-RU"/>
          </a:p>
        </p:txBody>
      </p:sp>
    </p:spTree>
  </p:cSld>
  <p:clrMapOvr>
    <a:masterClrMapping/>
  </p:clrMapOvr>
  <p:transition spd="med">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ирог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Овал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Прямоугольник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Заголовок 4"/>
          <p:cNvSpPr>
            <a:spLocks noGrp="1"/>
          </p:cNvSpPr>
          <p:nvPr>
            <p:ph type="title"/>
          </p:nvPr>
        </p:nvSpPr>
        <p:spPr>
          <a:xfrm>
            <a:off x="1435100" y="274638"/>
            <a:ext cx="7499350" cy="1143000"/>
          </a:xfrm>
          <a:prstGeom prst="rect">
            <a:avLst/>
          </a:prstGeom>
        </p:spPr>
        <p:txBody>
          <a:bodyPr anchor="ctr">
            <a:normAutofit/>
          </a:bodyPr>
          <a:lstStyle>
            <a:extLst/>
          </a:lstStyle>
          <a:p>
            <a:r>
              <a:rPr lang="ru-RU" smtClean="0"/>
              <a:t>Образец заголовка</a:t>
            </a:r>
            <a:endParaRPr lang="en-US"/>
          </a:p>
        </p:txBody>
      </p:sp>
      <p:sp>
        <p:nvSpPr>
          <p:cNvPr id="1033" name="Текст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30313A63-99F7-46E9-B560-3BBA71058709}" type="datetimeFigureOut">
              <a:rPr lang="ru-RU"/>
              <a:pPr>
                <a:defRPr/>
              </a:pPr>
              <a:t>26.01.2014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ru-RU"/>
          </a:p>
        </p:txBody>
      </p:sp>
      <p:sp>
        <p:nvSpPr>
          <p:cNvPr id="22" name="Номер слайда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B5BF9788-1E34-457E-B28C-18EEAB445B84}" type="slidenum">
              <a:rPr lang="ru-RU"/>
              <a:pPr>
                <a:defRPr/>
              </a:pPr>
              <a:t>‹#›</a:t>
            </a:fld>
            <a:endParaRPr lang="ru-RU"/>
          </a:p>
        </p:txBody>
      </p:sp>
      <p:sp>
        <p:nvSpPr>
          <p:cNvPr id="15" name="Прямоугольник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808" r:id="rId1"/>
    <p:sldLayoutId id="2147483803" r:id="rId2"/>
    <p:sldLayoutId id="2147483809" r:id="rId3"/>
    <p:sldLayoutId id="2147483804" r:id="rId4"/>
    <p:sldLayoutId id="2147483810" r:id="rId5"/>
    <p:sldLayoutId id="2147483805" r:id="rId6"/>
    <p:sldLayoutId id="2147483811" r:id="rId7"/>
    <p:sldLayoutId id="2147483812" r:id="rId8"/>
    <p:sldLayoutId id="2147483813" r:id="rId9"/>
    <p:sldLayoutId id="2147483806" r:id="rId10"/>
    <p:sldLayoutId id="2147483807" r:id="rId11"/>
  </p:sldLayoutIdLst>
  <p:transition spd="med">
    <p:cut/>
  </p:transition>
  <p:txStyles>
    <p:titleStyle>
      <a:lvl1pPr algn="l" rtl="0" eaLnBrk="0" fontAlgn="base" hangingPunct="0">
        <a:spcBef>
          <a:spcPct val="0"/>
        </a:spcBef>
        <a:spcAft>
          <a:spcPct val="0"/>
        </a:spcAft>
        <a:defRPr sz="4300" kern="1200">
          <a:solidFill>
            <a:srgbClr val="55617C"/>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5617C"/>
          </a:solidFill>
          <a:latin typeface="Corbel" pitchFamily="34" charset="0"/>
        </a:defRPr>
      </a:lvl2pPr>
      <a:lvl3pPr algn="l" rtl="0" eaLnBrk="0" fontAlgn="base" hangingPunct="0">
        <a:spcBef>
          <a:spcPct val="0"/>
        </a:spcBef>
        <a:spcAft>
          <a:spcPct val="0"/>
        </a:spcAft>
        <a:defRPr sz="4300">
          <a:solidFill>
            <a:srgbClr val="55617C"/>
          </a:solidFill>
          <a:latin typeface="Corbel" pitchFamily="34" charset="0"/>
        </a:defRPr>
      </a:lvl3pPr>
      <a:lvl4pPr algn="l" rtl="0" eaLnBrk="0" fontAlgn="base" hangingPunct="0">
        <a:spcBef>
          <a:spcPct val="0"/>
        </a:spcBef>
        <a:spcAft>
          <a:spcPct val="0"/>
        </a:spcAft>
        <a:defRPr sz="4300">
          <a:solidFill>
            <a:srgbClr val="55617C"/>
          </a:solidFill>
          <a:latin typeface="Corbel" pitchFamily="34" charset="0"/>
        </a:defRPr>
      </a:lvl4pPr>
      <a:lvl5pPr algn="l" rtl="0" eaLnBrk="0" fontAlgn="base" hangingPunct="0">
        <a:spcBef>
          <a:spcPct val="0"/>
        </a:spcBef>
        <a:spcAft>
          <a:spcPct val="0"/>
        </a:spcAft>
        <a:defRPr sz="4300">
          <a:solidFill>
            <a:srgbClr val="55617C"/>
          </a:solidFill>
          <a:latin typeface="Corbel" pitchFamily="34" charset="0"/>
        </a:defRPr>
      </a:lvl5pPr>
      <a:lvl6pPr marL="457200" algn="l" rtl="0" fontAlgn="base">
        <a:spcBef>
          <a:spcPct val="0"/>
        </a:spcBef>
        <a:spcAft>
          <a:spcPct val="0"/>
        </a:spcAft>
        <a:defRPr sz="4300">
          <a:solidFill>
            <a:srgbClr val="55617C"/>
          </a:solidFill>
          <a:latin typeface="Corbel" pitchFamily="34" charset="0"/>
        </a:defRPr>
      </a:lvl6pPr>
      <a:lvl7pPr marL="914400" algn="l" rtl="0" fontAlgn="base">
        <a:spcBef>
          <a:spcPct val="0"/>
        </a:spcBef>
        <a:spcAft>
          <a:spcPct val="0"/>
        </a:spcAft>
        <a:defRPr sz="4300">
          <a:solidFill>
            <a:srgbClr val="55617C"/>
          </a:solidFill>
          <a:latin typeface="Corbel" pitchFamily="34" charset="0"/>
        </a:defRPr>
      </a:lvl7pPr>
      <a:lvl8pPr marL="1371600" algn="l" rtl="0" fontAlgn="base">
        <a:spcBef>
          <a:spcPct val="0"/>
        </a:spcBef>
        <a:spcAft>
          <a:spcPct val="0"/>
        </a:spcAft>
        <a:defRPr sz="4300">
          <a:solidFill>
            <a:srgbClr val="55617C"/>
          </a:solidFill>
          <a:latin typeface="Corbel" pitchFamily="34" charset="0"/>
        </a:defRPr>
      </a:lvl8pPr>
      <a:lvl9pPr marL="1828800" algn="l" rtl="0" fontAlgn="base">
        <a:spcBef>
          <a:spcPct val="0"/>
        </a:spcBef>
        <a:spcAft>
          <a:spcPct val="0"/>
        </a:spcAft>
        <a:defRPr sz="4300">
          <a:solidFill>
            <a:srgbClr val="55617C"/>
          </a:solidFill>
          <a:latin typeface="Corbel"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E66C7D"/>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6BB76D"/>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audio" Target="file:///C:\Downloads\&#1060;&#1086;&#1088;&#1090;&#1077;&#1087;&#1080;&#1072;&#1085;&#1086;%20-%20&#1042;&#1086;&#1083;&#1085;&#1091;&#1102;&#1097;&#1072;&#1103;%20&#1084;&#1077;&#1083;&#1086;&#1076;&#1080;&#1103;.mp3" TargetMode="Externa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290" y="2143116"/>
            <a:ext cx="7499350" cy="1143000"/>
          </a:xfrm>
        </p:spPr>
        <p:txBody>
          <a:bodyPr>
            <a:noAutofit/>
          </a:bodyPr>
          <a:lstStyle/>
          <a:p>
            <a:pPr algn="ctr"/>
            <a:r>
              <a:rPr lang="ru-RU" sz="6100" dirty="0" err="1" smtClean="0">
                <a:solidFill>
                  <a:schemeClr val="tx2">
                    <a:shade val="30000"/>
                    <a:satMod val="150000"/>
                  </a:schemeClr>
                </a:solidFill>
                <a:latin typeface="Monotype Corsiva" pitchFamily="66" charset="0"/>
                <a:ea typeface="+mn-ea"/>
                <a:cs typeface="+mn-cs"/>
              </a:rPr>
              <a:t>Соціальна</a:t>
            </a:r>
            <a:r>
              <a:rPr lang="ru-RU" sz="6100" dirty="0" smtClean="0">
                <a:solidFill>
                  <a:schemeClr val="tx2">
                    <a:shade val="30000"/>
                    <a:satMod val="150000"/>
                  </a:schemeClr>
                </a:solidFill>
                <a:latin typeface="Monotype Corsiva" pitchFamily="66" charset="0"/>
                <a:ea typeface="+mn-ea"/>
                <a:cs typeface="+mn-cs"/>
              </a:rPr>
              <a:t> структура </a:t>
            </a:r>
            <a:r>
              <a:rPr lang="ru-RU" sz="6100" dirty="0" err="1" smtClean="0">
                <a:solidFill>
                  <a:schemeClr val="tx2">
                    <a:shade val="30000"/>
                    <a:satMod val="150000"/>
                  </a:schemeClr>
                </a:solidFill>
                <a:latin typeface="Monotype Corsiva" pitchFamily="66" charset="0"/>
                <a:ea typeface="+mn-ea"/>
                <a:cs typeface="+mn-cs"/>
              </a:rPr>
              <a:t>суспільства</a:t>
            </a:r>
            <a:endParaRPr lang="ru-RU" sz="6100" dirty="0" smtClean="0">
              <a:solidFill>
                <a:schemeClr val="tx2">
                  <a:shade val="30000"/>
                  <a:satMod val="150000"/>
                </a:schemeClr>
              </a:solidFill>
              <a:latin typeface="Monotype Corsiva" pitchFamily="66" charset="0"/>
              <a:ea typeface="+mn-ea"/>
              <a:cs typeface="+mn-cs"/>
            </a:endParaRPr>
          </a:p>
        </p:txBody>
      </p:sp>
      <p:sp>
        <p:nvSpPr>
          <p:cNvPr id="3" name="Содержимое 2"/>
          <p:cNvSpPr>
            <a:spLocks noGrp="1"/>
          </p:cNvSpPr>
          <p:nvPr>
            <p:ph idx="1"/>
          </p:nvPr>
        </p:nvSpPr>
        <p:spPr>
          <a:xfrm>
            <a:off x="5072066" y="4643446"/>
            <a:ext cx="3862384" cy="1604954"/>
          </a:xfrm>
        </p:spPr>
        <p:txBody>
          <a:bodyPr/>
          <a:lstStyle/>
          <a:p>
            <a:pPr>
              <a:buNone/>
            </a:pPr>
            <a:r>
              <a:rPr lang="ru-RU" sz="1800" dirty="0" smtClean="0"/>
              <a:t>Фесенко Серг</a:t>
            </a:r>
            <a:r>
              <a:rPr lang="uk-UA" sz="1800" dirty="0" err="1" smtClean="0"/>
              <a:t>ій</a:t>
            </a:r>
            <a:r>
              <a:rPr lang="uk-UA" sz="1800" dirty="0" smtClean="0"/>
              <a:t> </a:t>
            </a:r>
          </a:p>
          <a:p>
            <a:pPr>
              <a:buNone/>
            </a:pPr>
            <a:r>
              <a:rPr lang="uk-UA" sz="1800" dirty="0" smtClean="0"/>
              <a:t>11 клас</a:t>
            </a:r>
            <a:endParaRPr lang="ru-RU" sz="1800" dirty="0"/>
          </a:p>
        </p:txBody>
      </p:sp>
    </p:spTree>
  </p:cSld>
  <p:clrMapOvr>
    <a:masterClrMapping/>
  </p:clrMapOvr>
  <p:transition spd="med">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500042"/>
            <a:ext cx="7498080" cy="5748358"/>
          </a:xfrm>
          <a:effectLst>
            <a:glow rad="101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a:bodyPr>
          <a:lstStyle/>
          <a:p>
            <a:pPr eaLnBrk="1" hangingPunct="1">
              <a:buFont typeface="Wingdings 2" pitchFamily="18" charset="2"/>
              <a:buNone/>
              <a:defRPr/>
            </a:pPr>
            <a:r>
              <a:rPr lang="uk-UA" sz="2800" b="1" u="sng" smtClean="0">
                <a:solidFill>
                  <a:srgbClr val="000000"/>
                </a:solidFill>
              </a:rPr>
              <a:t>Клас</a:t>
            </a:r>
            <a:r>
              <a:rPr lang="uk-UA" sz="2800" b="1" smtClean="0">
                <a:solidFill>
                  <a:srgbClr val="000000"/>
                </a:solidFill>
              </a:rPr>
              <a:t> – </a:t>
            </a:r>
            <a:r>
              <a:rPr lang="uk-UA" sz="2800" smtClean="0">
                <a:solidFill>
                  <a:srgbClr val="000000"/>
                </a:solidFill>
              </a:rPr>
              <a:t>угрупування людей на осн</a:t>
            </a:r>
            <a:r>
              <a:rPr lang="uk-UA" sz="2800" smtClean="0">
                <a:solidFill>
                  <a:srgbClr val="000000"/>
                </a:solidFill>
                <a:latin typeface="Arial" charset="0"/>
              </a:rPr>
              <a:t>ові</a:t>
            </a:r>
            <a:r>
              <a:rPr lang="uk-UA" sz="2800" smtClean="0">
                <a:solidFill>
                  <a:srgbClr val="000000"/>
                </a:solidFill>
              </a:rPr>
              <a:t> нерівного становища щодо основних соціальних ресурсів, які визначають їхні життєві шанси, соц</a:t>
            </a:r>
            <a:r>
              <a:rPr lang="uk-UA" sz="2800" smtClean="0">
                <a:solidFill>
                  <a:srgbClr val="000000"/>
                </a:solidFill>
                <a:latin typeface="Arial" charset="0"/>
              </a:rPr>
              <a:t>іальні</a:t>
            </a:r>
            <a:r>
              <a:rPr lang="uk-UA" sz="2800" smtClean="0">
                <a:solidFill>
                  <a:srgbClr val="000000"/>
                </a:solidFill>
              </a:rPr>
              <a:t> претензії та соц</a:t>
            </a:r>
            <a:r>
              <a:rPr lang="uk-UA" sz="2800" smtClean="0">
                <a:solidFill>
                  <a:srgbClr val="000000"/>
                </a:solidFill>
                <a:latin typeface="Arial" charset="0"/>
              </a:rPr>
              <a:t>іальні</a:t>
            </a:r>
            <a:r>
              <a:rPr lang="uk-UA" sz="2800" smtClean="0">
                <a:solidFill>
                  <a:srgbClr val="000000"/>
                </a:solidFill>
              </a:rPr>
              <a:t> можливості спільно діяти.</a:t>
            </a:r>
            <a:endParaRPr lang="ru-RU" sz="2800" b="1" u="sng" smtClean="0">
              <a:solidFill>
                <a:srgbClr val="000000"/>
              </a:solidFill>
            </a:endParaRPr>
          </a:p>
        </p:txBody>
      </p:sp>
      <p:pic>
        <p:nvPicPr>
          <p:cNvPr id="13317" name="Picture 2" descr="C:\Documents and Settings\Admin\Рабочий стол\1227578706_00m.jpg"/>
          <p:cNvPicPr>
            <a:picLocks noChangeAspect="1" noChangeArrowheads="1"/>
          </p:cNvPicPr>
          <p:nvPr/>
        </p:nvPicPr>
        <p:blipFill>
          <a:blip r:embed="rId2"/>
          <a:srcRect/>
          <a:stretch>
            <a:fillRect/>
          </a:stretch>
        </p:blipFill>
        <p:spPr bwMode="auto">
          <a:xfrm>
            <a:off x="3851275" y="2924175"/>
            <a:ext cx="4722813" cy="3136900"/>
          </a:xfrm>
          <a:prstGeom prst="rect">
            <a:avLst/>
          </a:prstGeom>
          <a:noFill/>
          <a:ln w="9525">
            <a:noFill/>
            <a:miter lim="800000"/>
            <a:headEnd/>
            <a:tailEnd/>
          </a:ln>
        </p:spPr>
      </p:pic>
    </p:spTree>
  </p:cSld>
  <p:clrMapOvr>
    <a:masterClrMapping/>
  </p:clrMapOvr>
  <p:transition spd="med">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38" y="214313"/>
            <a:ext cx="7720012" cy="6357937"/>
          </a:xfrm>
          <a:ln>
            <a:solidFill>
              <a:schemeClr val="bg1"/>
            </a:solidFill>
          </a:ln>
        </p:spPr>
        <p:style>
          <a:lnRef idx="2">
            <a:schemeClr val="accent1"/>
          </a:lnRef>
          <a:fillRef idx="1">
            <a:schemeClr val="lt1"/>
          </a:fillRef>
          <a:effectRef idx="0">
            <a:schemeClr val="accent1"/>
          </a:effectRef>
          <a:fontRef idx="minor">
            <a:schemeClr val="dk1"/>
          </a:fontRef>
        </p:style>
        <p:txBody>
          <a:bodyPr>
            <a:normAutofit/>
          </a:bodyPr>
          <a:lstStyle/>
          <a:p>
            <a:pPr marL="365760" indent="-283464" eaLnBrk="1" fontAlgn="auto" hangingPunct="1">
              <a:spcAft>
                <a:spcPts val="0"/>
              </a:spcAft>
              <a:buFont typeface="Wingdings 2"/>
              <a:buNone/>
              <a:defRPr/>
            </a:pPr>
            <a:r>
              <a:rPr lang="uk-UA" b="1" dirty="0" smtClean="0"/>
              <a:t>Основні складові стратифікації індустріального </a:t>
            </a:r>
            <a:r>
              <a:rPr lang="uk-UA" b="1" dirty="0" err="1" smtClean="0"/>
              <a:t>сус-ва</a:t>
            </a:r>
            <a:r>
              <a:rPr lang="uk-UA" b="1" dirty="0" smtClean="0"/>
              <a:t>.</a:t>
            </a:r>
            <a:endParaRPr lang="ru-RU" b="1" dirty="0"/>
          </a:p>
        </p:txBody>
      </p:sp>
      <p:sp>
        <p:nvSpPr>
          <p:cNvPr id="4" name="Прямоугольник 3"/>
          <p:cNvSpPr/>
          <p:nvPr/>
        </p:nvSpPr>
        <p:spPr>
          <a:xfrm>
            <a:off x="1785918" y="1571612"/>
            <a:ext cx="6643734" cy="1428760"/>
          </a:xfrm>
          <a:prstGeom prst="rect">
            <a:avLst/>
          </a:prstGeom>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uk-UA" sz="2800" b="1" dirty="0"/>
              <a:t>Вищий клас</a:t>
            </a:r>
            <a:r>
              <a:rPr lang="uk-UA" sz="2800" dirty="0"/>
              <a:t>:</a:t>
            </a:r>
          </a:p>
          <a:p>
            <a:pPr algn="ctr" fontAlgn="auto">
              <a:spcBef>
                <a:spcPts val="0"/>
              </a:spcBef>
              <a:spcAft>
                <a:spcPts val="0"/>
              </a:spcAft>
              <a:defRPr/>
            </a:pPr>
            <a:r>
              <a:rPr lang="uk-UA" sz="2400" dirty="0"/>
              <a:t>Роботодавці, керівники, топ-менеджери, ті хто має високий майновий  ценз.</a:t>
            </a:r>
            <a:endParaRPr lang="ru-RU" sz="2400" dirty="0"/>
          </a:p>
        </p:txBody>
      </p:sp>
      <p:sp>
        <p:nvSpPr>
          <p:cNvPr id="5" name="Прямоугольник 4"/>
          <p:cNvSpPr/>
          <p:nvPr/>
        </p:nvSpPr>
        <p:spPr>
          <a:xfrm>
            <a:off x="1785918" y="3143248"/>
            <a:ext cx="6643734" cy="2143140"/>
          </a:xfrm>
          <a:prstGeom prst="rect">
            <a:avLst/>
          </a:prstGeom>
          <a:effectLst>
            <a:glow rad="635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p>
            <a:pPr algn="ctr">
              <a:defRPr/>
            </a:pPr>
            <a:r>
              <a:rPr lang="uk-UA" b="1">
                <a:solidFill>
                  <a:srgbClr val="000000"/>
                </a:solidFill>
              </a:rPr>
              <a:t>Середній клас:</a:t>
            </a:r>
          </a:p>
          <a:p>
            <a:pPr algn="ctr">
              <a:buClr>
                <a:srgbClr val="CF5B1B"/>
              </a:buClr>
              <a:buFont typeface="Wingdings" pitchFamily="2" charset="2"/>
              <a:buChar char="Ø"/>
              <a:defRPr/>
            </a:pPr>
            <a:r>
              <a:rPr lang="uk-UA">
                <a:solidFill>
                  <a:srgbClr val="000000"/>
                </a:solidFill>
              </a:rPr>
              <a:t>Сукупн. соц  груп, що займають проміжну позицію між верхами і низами сусп-ва</a:t>
            </a:r>
          </a:p>
          <a:p>
            <a:pPr algn="ctr">
              <a:buClr>
                <a:srgbClr val="CF5B1B"/>
              </a:buClr>
              <a:buFont typeface="Wingdings" pitchFamily="2" charset="2"/>
              <a:buChar char="Ø"/>
              <a:defRPr/>
            </a:pPr>
            <a:r>
              <a:rPr lang="uk-UA">
                <a:solidFill>
                  <a:srgbClr val="000000"/>
                </a:solidFill>
              </a:rPr>
              <a:t>Зосереджує у своїх рядах кваліфікованіші, </a:t>
            </a:r>
            <a:r>
              <a:rPr lang="ru-RU">
                <a:solidFill>
                  <a:srgbClr val="000000"/>
                </a:solidFill>
              </a:rPr>
              <a:t>найдіяльніші кадри </a:t>
            </a:r>
            <a:r>
              <a:rPr lang="uk-UA">
                <a:solidFill>
                  <a:srgbClr val="000000"/>
                </a:solidFill>
              </a:rPr>
              <a:t>сусп-ва.</a:t>
            </a:r>
          </a:p>
          <a:p>
            <a:pPr algn="ctr">
              <a:buClr>
                <a:srgbClr val="CF5B1B"/>
              </a:buClr>
              <a:buFont typeface="Wingdings" pitchFamily="2" charset="2"/>
              <a:buChar char="Ø"/>
              <a:defRPr/>
            </a:pPr>
            <a:r>
              <a:rPr lang="uk-UA">
                <a:solidFill>
                  <a:srgbClr val="000000"/>
                </a:solidFill>
              </a:rPr>
              <a:t>Виступає культурним інтегратором, соц. медіатором, </a:t>
            </a:r>
          </a:p>
          <a:p>
            <a:pPr algn="ctr">
              <a:buClr>
                <a:srgbClr val="CF5B1B"/>
              </a:buClr>
              <a:buFont typeface="Wingdings" pitchFamily="2" charset="2"/>
              <a:buChar char="Ø"/>
              <a:defRPr/>
            </a:pPr>
            <a:r>
              <a:rPr lang="uk-UA">
                <a:solidFill>
                  <a:srgbClr val="000000"/>
                </a:solidFill>
              </a:rPr>
              <a:t>та соц. стабілізатором сусп-ва.</a:t>
            </a:r>
            <a:endParaRPr lang="ru-RU">
              <a:solidFill>
                <a:srgbClr val="000000"/>
              </a:solidFill>
            </a:endParaRPr>
          </a:p>
        </p:txBody>
      </p:sp>
      <p:sp>
        <p:nvSpPr>
          <p:cNvPr id="6" name="Прямоугольник 5"/>
          <p:cNvSpPr/>
          <p:nvPr/>
        </p:nvSpPr>
        <p:spPr>
          <a:xfrm>
            <a:off x="1785918" y="5429264"/>
            <a:ext cx="6643734" cy="1214446"/>
          </a:xfrm>
          <a:prstGeom prst="rect">
            <a:avLst/>
          </a:prstGeo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chor="ctr"/>
          <a:lstStyle/>
          <a:p>
            <a:pPr algn="ctr">
              <a:defRPr/>
            </a:pPr>
            <a:r>
              <a:rPr lang="uk-UA" sz="2400" b="1">
                <a:solidFill>
                  <a:srgbClr val="000000"/>
                </a:solidFill>
              </a:rPr>
              <a:t>Нижчий клас:</a:t>
            </a:r>
          </a:p>
          <a:p>
            <a:pPr algn="ctr">
              <a:defRPr/>
            </a:pPr>
            <a:r>
              <a:rPr lang="uk-UA">
                <a:solidFill>
                  <a:srgbClr val="000000"/>
                </a:solidFill>
              </a:rPr>
              <a:t>Малокваліфіковані робітники, особи </a:t>
            </a:r>
          </a:p>
          <a:p>
            <a:pPr algn="ctr">
              <a:defRPr/>
            </a:pPr>
            <a:r>
              <a:rPr lang="uk-UA">
                <a:solidFill>
                  <a:srgbClr val="000000"/>
                </a:solidFill>
              </a:rPr>
              <a:t>без професійної кваліфікації.</a:t>
            </a:r>
            <a:endParaRPr lang="ru-RU">
              <a:solidFill>
                <a:srgbClr val="000000"/>
              </a:solidFill>
            </a:endParaRPr>
          </a:p>
        </p:txBody>
      </p:sp>
      <p:sp>
        <p:nvSpPr>
          <p:cNvPr id="9" name="Выгнутая влево стрелка 8"/>
          <p:cNvSpPr/>
          <p:nvPr/>
        </p:nvSpPr>
        <p:spPr>
          <a:xfrm>
            <a:off x="1142976" y="2143116"/>
            <a:ext cx="571504" cy="2071702"/>
          </a:xfrm>
          <a:prstGeom prst="curvedRightArrow">
            <a:avLst/>
          </a:prstGeom>
          <a:solidFill>
            <a:schemeClr val="tx1">
              <a:lumMod val="75000"/>
              <a:lumOff val="25000"/>
            </a:schemeClr>
          </a:solidFill>
          <a:effectLst>
            <a:glow rad="101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ru-RU">
              <a:solidFill>
                <a:schemeClr val="tx1"/>
              </a:solidFill>
            </a:endParaRPr>
          </a:p>
        </p:txBody>
      </p:sp>
      <p:sp>
        <p:nvSpPr>
          <p:cNvPr id="10" name="Выгнутая влево стрелка 9"/>
          <p:cNvSpPr/>
          <p:nvPr/>
        </p:nvSpPr>
        <p:spPr>
          <a:xfrm>
            <a:off x="1142976" y="4357694"/>
            <a:ext cx="571504" cy="1928826"/>
          </a:xfrm>
          <a:prstGeom prst="curvedRightArrow">
            <a:avLst/>
          </a:prstGeom>
          <a:solidFill>
            <a:schemeClr val="bg2">
              <a:lumMod val="25000"/>
            </a:schemeClr>
          </a:solidFill>
          <a:effectLst>
            <a:glow rad="1397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ru-RU">
              <a:solidFill>
                <a:schemeClr val="tx1"/>
              </a:solidFill>
            </a:endParaRPr>
          </a:p>
        </p:txBody>
      </p:sp>
      <p:pic>
        <p:nvPicPr>
          <p:cNvPr id="14355" name="Picture 4" descr="C:\Documents and Settings\Admin\Рабочий стол\4061.jpg"/>
          <p:cNvPicPr>
            <a:picLocks noChangeAspect="1" noChangeArrowheads="1"/>
          </p:cNvPicPr>
          <p:nvPr/>
        </p:nvPicPr>
        <p:blipFill>
          <a:blip r:embed="rId2"/>
          <a:srcRect/>
          <a:stretch>
            <a:fillRect/>
          </a:stretch>
        </p:blipFill>
        <p:spPr bwMode="auto">
          <a:xfrm>
            <a:off x="7643813" y="5229225"/>
            <a:ext cx="1500187" cy="1500188"/>
          </a:xfrm>
          <a:prstGeom prst="rect">
            <a:avLst/>
          </a:prstGeom>
          <a:noFill/>
          <a:ln w="9525">
            <a:noFill/>
            <a:miter lim="800000"/>
            <a:headEnd/>
            <a:tailEnd/>
          </a:ln>
        </p:spPr>
      </p:pic>
      <p:pic>
        <p:nvPicPr>
          <p:cNvPr id="14356" name="Picture 5" descr="C:\Documents and Settings\Admin\Рабочий стол\2823.jpg"/>
          <p:cNvPicPr>
            <a:picLocks noChangeAspect="1" noChangeArrowheads="1"/>
          </p:cNvPicPr>
          <p:nvPr/>
        </p:nvPicPr>
        <p:blipFill>
          <a:blip r:embed="rId3"/>
          <a:srcRect/>
          <a:stretch>
            <a:fillRect/>
          </a:stretch>
        </p:blipFill>
        <p:spPr bwMode="auto">
          <a:xfrm>
            <a:off x="0" y="3500438"/>
            <a:ext cx="1143000" cy="1709737"/>
          </a:xfrm>
          <a:prstGeom prst="rect">
            <a:avLst/>
          </a:prstGeom>
          <a:noFill/>
          <a:ln w="9525">
            <a:noFill/>
            <a:miter lim="800000"/>
            <a:headEnd/>
            <a:tailEnd/>
          </a:ln>
        </p:spPr>
      </p:pic>
    </p:spTree>
  </p:cSld>
  <p:clrMapOvr>
    <a:masterClrMapping/>
  </p:clrMapOvr>
  <p:transition spd="med">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500042"/>
            <a:ext cx="7498080" cy="5748358"/>
          </a:xfrm>
          <a:effectLst>
            <a:glow rad="101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a:bodyPr>
          <a:lstStyle/>
          <a:p>
            <a:pPr eaLnBrk="1" hangingPunct="1">
              <a:buFont typeface="Wingdings 2" pitchFamily="18" charset="2"/>
              <a:buNone/>
              <a:defRPr/>
            </a:pPr>
            <a:r>
              <a:rPr lang="uk-UA" b="1" smtClean="0">
                <a:solidFill>
                  <a:srgbClr val="000000"/>
                </a:solidFill>
              </a:rPr>
              <a:t>Клас носіїв знань </a:t>
            </a:r>
            <a:r>
              <a:rPr lang="uk-UA" smtClean="0">
                <a:solidFill>
                  <a:srgbClr val="000000"/>
                </a:solidFill>
              </a:rPr>
              <a:t>– це клас інтелектуалів, працівників інтелектуальної праці, власників інтелектуального капіталу.</a:t>
            </a:r>
            <a:endParaRPr lang="ru-RU" smtClean="0">
              <a:solidFill>
                <a:srgbClr val="000000"/>
              </a:solidFill>
            </a:endParaRPr>
          </a:p>
        </p:txBody>
      </p:sp>
      <p:pic>
        <p:nvPicPr>
          <p:cNvPr id="16389" name="Picture 2" descr="C:\Documents and Settings\Admin\Рабочий стол\1221245658_bot2.jpg"/>
          <p:cNvPicPr>
            <a:picLocks noChangeAspect="1" noChangeArrowheads="1"/>
          </p:cNvPicPr>
          <p:nvPr/>
        </p:nvPicPr>
        <p:blipFill>
          <a:blip r:embed="rId2"/>
          <a:srcRect/>
          <a:stretch>
            <a:fillRect/>
          </a:stretch>
        </p:blipFill>
        <p:spPr bwMode="auto">
          <a:xfrm>
            <a:off x="4140200" y="2997200"/>
            <a:ext cx="4214813" cy="2803525"/>
          </a:xfrm>
          <a:prstGeom prst="rect">
            <a:avLst/>
          </a:prstGeom>
          <a:noFill/>
          <a:ln w="9525">
            <a:noFill/>
            <a:miter lim="800000"/>
            <a:headEnd/>
            <a:tailEnd/>
          </a:ln>
        </p:spPr>
      </p:pic>
    </p:spTree>
  </p:cSld>
  <p:clrMapOvr>
    <a:masterClrMapping/>
  </p:clrMapOvr>
  <p:transition spd="med">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Заголовок 1"/>
          <p:cNvSpPr txBox="1">
            <a:spLocks/>
          </p:cNvSpPr>
          <p:nvPr/>
        </p:nvSpPr>
        <p:spPr>
          <a:xfrm>
            <a:off x="1259632" y="1340768"/>
            <a:ext cx="7241458" cy="1828800"/>
          </a:xfrm>
          <a:prstGeom prst="rect">
            <a:avLst/>
          </a:prstGeom>
        </p:spPr>
        <p:txBody>
          <a:bodyPr anchor="ctr">
            <a:normAutofit fontScale="97500"/>
          </a:bodyPr>
          <a:lstStyle/>
          <a:p>
            <a:pPr marL="27432" marR="0" lvl="0" algn="ctr" defTabSz="914400" fontAlgn="auto" latinLnBrk="0">
              <a:lnSpc>
                <a:spcPct val="80000"/>
              </a:lnSpc>
              <a:spcBef>
                <a:spcPts val="600"/>
              </a:spcBef>
              <a:spcAft>
                <a:spcPts val="0"/>
              </a:spcAft>
              <a:buClr>
                <a:schemeClr val="accent1"/>
              </a:buClr>
              <a:buSzPct val="80000"/>
              <a:tabLst/>
              <a:defRPr/>
            </a:pPr>
            <a:r>
              <a:rPr lang="uk-UA" sz="6100" dirty="0">
                <a:solidFill>
                  <a:schemeClr val="tx2">
                    <a:shade val="30000"/>
                    <a:satMod val="150000"/>
                  </a:schemeClr>
                </a:solidFill>
                <a:latin typeface="Monotype Corsiva" pitchFamily="66" charset="0"/>
              </a:rPr>
              <a:t>Соціальні загрози  суспільній безпеці  </a:t>
            </a:r>
          </a:p>
        </p:txBody>
      </p:sp>
      <p:pic>
        <p:nvPicPr>
          <p:cNvPr id="5" name="Рисунок 4" descr="загруженное.jpg"/>
          <p:cNvPicPr>
            <a:picLocks noChangeAspect="1"/>
          </p:cNvPicPr>
          <p:nvPr/>
        </p:nvPicPr>
        <p:blipFill>
          <a:blip r:embed="rId2" cstate="print"/>
          <a:stretch>
            <a:fillRect/>
          </a:stretch>
        </p:blipFill>
        <p:spPr>
          <a:xfrm>
            <a:off x="2530126" y="3071810"/>
            <a:ext cx="5256584" cy="3240360"/>
          </a:xfrm>
          <a:prstGeom prst="rect">
            <a:avLst/>
          </a:prstGeom>
          <a:ln>
            <a:solidFill>
              <a:srgbClr val="BD0322"/>
            </a:solidFill>
          </a:ln>
        </p:spPr>
      </p:pic>
    </p:spTree>
  </p:cSld>
  <p:clrMapOvr>
    <a:masterClrMapping/>
  </p:clrMapOvr>
  <p:transition spd="med">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14414" y="714356"/>
            <a:ext cx="7499350" cy="4800600"/>
          </a:xfrm>
        </p:spPr>
        <p:txBody>
          <a:bodyPr/>
          <a:lstStyle/>
          <a:p>
            <a:pPr>
              <a:buNone/>
            </a:pPr>
            <a:r>
              <a:rPr lang="uk-UA" dirty="0" smtClean="0">
                <a:solidFill>
                  <a:schemeClr val="tx1">
                    <a:lumMod val="95000"/>
                    <a:lumOff val="5000"/>
                  </a:schemeClr>
                </a:solidFill>
              </a:rPr>
              <a:t> </a:t>
            </a:r>
            <a:r>
              <a:rPr lang="uk-UA" b="1" i="1" dirty="0" smtClean="0">
                <a:solidFill>
                  <a:srgbClr val="BD0322"/>
                </a:solidFill>
              </a:rPr>
              <a:t>Соціальних небезпек існує дві групи :</a:t>
            </a:r>
          </a:p>
          <a:p>
            <a:pPr>
              <a:buNone/>
            </a:pPr>
            <a:r>
              <a:rPr lang="uk-UA" i="1" dirty="0" smtClean="0">
                <a:solidFill>
                  <a:srgbClr val="BD0322"/>
                </a:solidFill>
              </a:rPr>
              <a:t>Перша група </a:t>
            </a:r>
            <a:r>
              <a:rPr lang="uk-UA" dirty="0" smtClean="0">
                <a:solidFill>
                  <a:schemeClr val="tx1">
                    <a:lumMod val="95000"/>
                    <a:lumOff val="5000"/>
                  </a:schemeClr>
                </a:solidFill>
              </a:rPr>
              <a:t>– пов'язана із взаєминами всередині людського співтовариства. До неї належать зростання тероризму і злочинності , військові конфлікти , наркоманія , відсталість економічного розвитку окремих регіонів та країн. </a:t>
            </a:r>
          </a:p>
          <a:p>
            <a:pPr>
              <a:buNone/>
            </a:pPr>
            <a:r>
              <a:rPr lang="uk-UA" i="1" dirty="0" smtClean="0">
                <a:solidFill>
                  <a:srgbClr val="BD0322"/>
                </a:solidFill>
              </a:rPr>
              <a:t>Друга  група </a:t>
            </a:r>
            <a:r>
              <a:rPr lang="uk-UA" dirty="0" smtClean="0">
                <a:solidFill>
                  <a:schemeClr val="tx1">
                    <a:lumMod val="95000"/>
                    <a:lumOff val="5000"/>
                  </a:schemeClr>
                </a:solidFill>
              </a:rPr>
              <a:t>– відображення  кризи у відносинах між суспільством і природою.  До неї належать демографічні , продовольчі , енергетичні кризові явища. </a:t>
            </a:r>
            <a:endParaRPr lang="uk-UA" dirty="0">
              <a:solidFill>
                <a:schemeClr val="tx1">
                  <a:lumMod val="95000"/>
                  <a:lumOff val="5000"/>
                </a:schemeClr>
              </a:solidFill>
            </a:endParaRPr>
          </a:p>
        </p:txBody>
      </p:sp>
      <p:sp>
        <p:nvSpPr>
          <p:cNvPr id="2" name="Заголовок 1"/>
          <p:cNvSpPr>
            <a:spLocks noGrp="1"/>
          </p:cNvSpPr>
          <p:nvPr>
            <p:ph type="title"/>
          </p:nvPr>
        </p:nvSpPr>
        <p:spPr>
          <a:xfrm>
            <a:off x="1428728" y="-1000156"/>
            <a:ext cx="7499176" cy="1226400"/>
          </a:xfrm>
        </p:spPr>
        <p:txBody>
          <a:bodyPr>
            <a:normAutofit fontScale="90000"/>
          </a:bodyPr>
          <a:lstStyle/>
          <a:p>
            <a:r>
              <a:rPr lang="uk-UA" dirty="0" smtClean="0"/>
              <a:t/>
            </a:r>
            <a:br>
              <a:rPr lang="uk-UA" dirty="0" smtClean="0"/>
            </a:br>
            <a:r>
              <a:rPr lang="uk-UA" dirty="0" smtClean="0"/>
              <a:t/>
            </a:r>
            <a:br>
              <a:rPr lang="uk-UA" dirty="0" smtClean="0"/>
            </a:br>
            <a:r>
              <a:rPr lang="uk-UA" dirty="0" smtClean="0"/>
              <a:t/>
            </a:r>
            <a:br>
              <a:rPr lang="uk-UA" dirty="0" smtClean="0"/>
            </a:br>
            <a:r>
              <a:rPr lang="uk-UA" dirty="0" smtClean="0"/>
              <a:t>     </a:t>
            </a:r>
            <a:br>
              <a:rPr lang="uk-UA" dirty="0" smtClean="0"/>
            </a:br>
            <a:r>
              <a:rPr lang="uk-UA" dirty="0" smtClean="0"/>
              <a:t>        </a:t>
            </a:r>
            <a:r>
              <a:rPr lang="uk-UA" b="1" dirty="0" smtClean="0">
                <a:solidFill>
                  <a:srgbClr val="0070C0"/>
                </a:solidFill>
              </a:rPr>
              <a:t>Соціальні проблеми </a:t>
            </a:r>
            <a:r>
              <a:rPr lang="uk-UA" dirty="0" smtClean="0"/>
              <a:t/>
            </a:r>
            <a:br>
              <a:rPr lang="uk-UA" dirty="0" smtClean="0"/>
            </a:br>
            <a:endParaRPr lang="uk-UA" dirty="0"/>
          </a:p>
        </p:txBody>
      </p:sp>
    </p:spTree>
  </p:cSld>
  <p:clrMapOvr>
    <a:masterClrMapping/>
  </p:clrMapOvr>
  <p:transition spd="med">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88640"/>
            <a:ext cx="7787208" cy="936104"/>
          </a:xfrm>
        </p:spPr>
        <p:txBody>
          <a:bodyPr>
            <a:normAutofit/>
          </a:bodyPr>
          <a:lstStyle/>
          <a:p>
            <a:r>
              <a:rPr lang="uk-UA" dirty="0" smtClean="0"/>
              <a:t>                 </a:t>
            </a:r>
            <a:r>
              <a:rPr lang="uk-UA" sz="5400" b="1" i="1" dirty="0" smtClean="0">
                <a:solidFill>
                  <a:srgbClr val="0070C0"/>
                </a:solidFill>
              </a:rPr>
              <a:t>Бідність </a:t>
            </a:r>
            <a:endParaRPr lang="uk-UA" sz="5400" b="1" i="1" dirty="0">
              <a:solidFill>
                <a:srgbClr val="0070C0"/>
              </a:solidFill>
            </a:endParaRPr>
          </a:p>
        </p:txBody>
      </p:sp>
      <p:sp>
        <p:nvSpPr>
          <p:cNvPr id="3" name="Содержимое 2"/>
          <p:cNvSpPr>
            <a:spLocks noGrp="1"/>
          </p:cNvSpPr>
          <p:nvPr>
            <p:ph idx="1"/>
          </p:nvPr>
        </p:nvSpPr>
        <p:spPr>
          <a:xfrm>
            <a:off x="457200" y="1124744"/>
            <a:ext cx="8229600" cy="5199856"/>
          </a:xfrm>
        </p:spPr>
        <p:txBody>
          <a:bodyPr/>
          <a:lstStyle/>
          <a:p>
            <a:pPr>
              <a:buNone/>
            </a:pPr>
            <a:r>
              <a:rPr lang="uk-UA" b="1" i="1" dirty="0" smtClean="0">
                <a:solidFill>
                  <a:srgbClr val="BD0322"/>
                </a:solidFill>
              </a:rPr>
              <a:t>Бідність</a:t>
            </a:r>
            <a:r>
              <a:rPr lang="ru-RU" b="1" i="1" dirty="0" smtClean="0">
                <a:solidFill>
                  <a:srgbClr val="BD0322"/>
                </a:solidFill>
              </a:rPr>
              <a:t> </a:t>
            </a:r>
            <a:r>
              <a:rPr lang="ru-RU" dirty="0" smtClean="0"/>
              <a:t>—</a:t>
            </a:r>
            <a:r>
              <a:rPr lang="ru-RU" sz="2400" dirty="0" smtClean="0"/>
              <a:t> соціальні відносини, що характеризуються відсутністю необхідних матеріальних засобів для того, щоб провадити «нормальне» (відповідно до норм прийнятих суспільством) життя, наприклад, неможливість прогодувати свою родину, дати освіту дітям чи забезпечити сім'ю якісним медичним обслуговуванням.</a:t>
            </a:r>
            <a:endParaRPr lang="uk-UA" sz="2400" dirty="0"/>
          </a:p>
        </p:txBody>
      </p:sp>
      <p:pic>
        <p:nvPicPr>
          <p:cNvPr id="4" name="Рисунок 3" descr="geo_bidnist_new.jpg"/>
          <p:cNvPicPr>
            <a:picLocks noChangeAspect="1"/>
          </p:cNvPicPr>
          <p:nvPr/>
        </p:nvPicPr>
        <p:blipFill>
          <a:blip r:embed="rId2" cstate="print"/>
          <a:stretch>
            <a:fillRect/>
          </a:stretch>
        </p:blipFill>
        <p:spPr>
          <a:xfrm>
            <a:off x="4067944" y="3501008"/>
            <a:ext cx="4536504" cy="3161536"/>
          </a:xfrm>
          <a:prstGeom prst="rect">
            <a:avLst/>
          </a:prstGeom>
          <a:ln>
            <a:solidFill>
              <a:srgbClr val="BD0322"/>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cSld>
  <p:clrMapOvr>
    <a:masterClrMapping/>
  </p:clrMapOvr>
  <p:transition spd="med">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936104"/>
          </a:xfrm>
        </p:spPr>
        <p:txBody>
          <a:bodyPr/>
          <a:lstStyle/>
          <a:p>
            <a:r>
              <a:rPr lang="uk-UA" dirty="0" smtClean="0">
                <a:solidFill>
                  <a:srgbClr val="0070C0"/>
                </a:solidFill>
              </a:rPr>
              <a:t>  </a:t>
            </a:r>
            <a:r>
              <a:rPr lang="uk-UA" sz="5400" b="1" dirty="0" smtClean="0">
                <a:solidFill>
                  <a:srgbClr val="0070C0"/>
                </a:solidFill>
              </a:rPr>
              <a:t>        Причини бідності</a:t>
            </a:r>
            <a:endParaRPr lang="uk-UA" sz="5400" b="1" dirty="0">
              <a:solidFill>
                <a:srgbClr val="0070C0"/>
              </a:solidFill>
            </a:endParaRPr>
          </a:p>
        </p:txBody>
      </p:sp>
      <p:sp>
        <p:nvSpPr>
          <p:cNvPr id="3" name="Содержимое 2"/>
          <p:cNvSpPr>
            <a:spLocks noGrp="1"/>
          </p:cNvSpPr>
          <p:nvPr>
            <p:ph idx="1"/>
          </p:nvPr>
        </p:nvSpPr>
        <p:spPr>
          <a:xfrm>
            <a:off x="842994" y="1340768"/>
            <a:ext cx="8229600" cy="4983832"/>
          </a:xfrm>
        </p:spPr>
        <p:txBody>
          <a:bodyPr>
            <a:normAutofit fontScale="77500" lnSpcReduction="20000"/>
          </a:bodyPr>
          <a:lstStyle/>
          <a:p>
            <a:r>
              <a:rPr lang="uk-UA" sz="2400" b="1" i="1" dirty="0" smtClean="0">
                <a:solidFill>
                  <a:srgbClr val="BD0322"/>
                </a:solidFill>
              </a:rPr>
              <a:t>Низький рівень домагань </a:t>
            </a:r>
            <a:r>
              <a:rPr lang="uk-UA" sz="2400" dirty="0" smtClean="0"/>
              <a:t>( соціологи констатують , що рівень домагань українців – нижче нікуди , а якщо людина не може стати багатою навіть в мріях,в реальності зробити це буде ще важче) .</a:t>
            </a:r>
          </a:p>
          <a:p>
            <a:r>
              <a:rPr lang="uk-UA" dirty="0" smtClean="0"/>
              <a:t> </a:t>
            </a:r>
            <a:r>
              <a:rPr lang="uk-UA" sz="2400" b="1" i="1" dirty="0" smtClean="0">
                <a:solidFill>
                  <a:srgbClr val="BD0322"/>
                </a:solidFill>
              </a:rPr>
              <a:t>Відсутність перспектив </a:t>
            </a:r>
            <a:r>
              <a:rPr lang="uk-UA" sz="2400" dirty="0" smtClean="0"/>
              <a:t>( наприклад молода людина вийшла, здобувши гідну  вищу освіту , вийшла на ринок праці . Ознайомившись з рівнем своєї зарплати , і наприклад , цінами на ринок житла , зрозуміла , що квартира їй недоступна) . </a:t>
            </a:r>
          </a:p>
          <a:p>
            <a:r>
              <a:rPr lang="uk-UA" sz="2400" dirty="0" smtClean="0"/>
              <a:t> </a:t>
            </a:r>
            <a:r>
              <a:rPr lang="uk-UA" sz="2400" b="1" i="1" dirty="0" smtClean="0">
                <a:solidFill>
                  <a:srgbClr val="BD0322"/>
                </a:solidFill>
              </a:rPr>
              <a:t>Консервативне мислення </a:t>
            </a:r>
            <a:r>
              <a:rPr lang="uk-UA" sz="2400" dirty="0" smtClean="0"/>
              <a:t>( бідним людям властиво прибіднюватися , тоді як багаті завжди готові йти вперед і справедливо оцінюють свої можливості).</a:t>
            </a:r>
          </a:p>
          <a:p>
            <a:r>
              <a:rPr lang="uk-UA" sz="2800" b="1" i="1" dirty="0" smtClean="0">
                <a:solidFill>
                  <a:srgbClr val="BD0322"/>
                </a:solidFill>
              </a:rPr>
              <a:t>Жалість до себе </a:t>
            </a:r>
            <a:r>
              <a:rPr lang="uk-UA" sz="2400" dirty="0" smtClean="0"/>
              <a:t>(жалість по відношенню до себе – вірний спосіб отримати низькооплачувальну роботу )</a:t>
            </a:r>
          </a:p>
          <a:p>
            <a:r>
              <a:rPr lang="uk-UA" b="1" i="1" dirty="0" smtClean="0">
                <a:solidFill>
                  <a:srgbClr val="BD0322"/>
                </a:solidFill>
              </a:rPr>
              <a:t>Неправильне відношення до грошей</a:t>
            </a:r>
          </a:p>
          <a:p>
            <a:r>
              <a:rPr lang="uk-UA" b="1" i="1" dirty="0" smtClean="0">
                <a:solidFill>
                  <a:srgbClr val="BD0322"/>
                </a:solidFill>
              </a:rPr>
              <a:t>Створення міфів </a:t>
            </a:r>
            <a:r>
              <a:rPr lang="uk-UA" sz="2400" dirty="0" smtClean="0"/>
              <a:t>(бідні люди у всіх проблемах звинувачують , тих , що оточують , а частіше -обставини. Вони придумують собі численні міфи ) .</a:t>
            </a:r>
          </a:p>
          <a:p>
            <a:r>
              <a:rPr lang="uk-UA" b="1" i="1" dirty="0" smtClean="0">
                <a:solidFill>
                  <a:srgbClr val="BD0322"/>
                </a:solidFill>
              </a:rPr>
              <a:t>Жадність </a:t>
            </a:r>
            <a:endParaRPr lang="uk-UA" b="1" i="1" dirty="0">
              <a:solidFill>
                <a:srgbClr val="BD0322"/>
              </a:solidFill>
            </a:endParaRPr>
          </a:p>
        </p:txBody>
      </p:sp>
    </p:spTree>
  </p:cSld>
  <p:clrMapOvr>
    <a:masterClrMapping/>
  </p:clrMapOvr>
  <p:transition spd="med">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03448"/>
            <a:ext cx="8229600" cy="144016"/>
          </a:xfrm>
        </p:spPr>
        <p:txBody>
          <a:bodyPr>
            <a:normAutofit fontScale="90000"/>
          </a:bodyPr>
          <a:lstStyle/>
          <a:p>
            <a:endParaRPr lang="uk-UA" dirty="0"/>
          </a:p>
        </p:txBody>
      </p:sp>
      <p:sp>
        <p:nvSpPr>
          <p:cNvPr id="3" name="Содержимое 2"/>
          <p:cNvSpPr>
            <a:spLocks noGrp="1"/>
          </p:cNvSpPr>
          <p:nvPr>
            <p:ph idx="1"/>
          </p:nvPr>
        </p:nvSpPr>
        <p:spPr>
          <a:xfrm>
            <a:off x="503072" y="-24"/>
            <a:ext cx="8640960" cy="6135960"/>
          </a:xfrm>
        </p:spPr>
        <p:txBody>
          <a:bodyPr/>
          <a:lstStyle/>
          <a:p>
            <a:pPr algn="r">
              <a:buNone/>
            </a:pPr>
            <a:r>
              <a:rPr lang="uk-UA" b="1" dirty="0" smtClean="0"/>
              <a:t> </a:t>
            </a:r>
            <a:r>
              <a:rPr lang="uk-UA" sz="2000" b="1" dirty="0" smtClean="0"/>
              <a:t>До економічно відсталих країн відносяться більшість країн Азії , Латинської Америки , Африки та країни СНД.</a:t>
            </a:r>
          </a:p>
          <a:p>
            <a:pPr algn="r">
              <a:buNone/>
            </a:pPr>
            <a:r>
              <a:rPr lang="uk-UA" sz="2000" b="1" dirty="0" smtClean="0"/>
              <a:t>Згідно з матеріалами світового банку , на початку </a:t>
            </a:r>
            <a:r>
              <a:rPr lang="en-US" sz="2000" b="1" dirty="0" smtClean="0"/>
              <a:t>XXI</a:t>
            </a:r>
            <a:r>
              <a:rPr lang="uk-UA" sz="2000" b="1" dirty="0" smtClean="0"/>
              <a:t> ст. 2, 8 млрд. осіб витрачає на життя приблизно 2 долари щодня; більшість із них не має доступу до чистої води , їжі та засобів гігієни . Кожні 3 ,5 секунди від голоду помирає , а щодня – 24 тис. осіб.</a:t>
            </a:r>
            <a:endParaRPr lang="en-US" sz="2000" b="1" dirty="0" smtClean="0"/>
          </a:p>
          <a:p>
            <a:pPr algn="just">
              <a:buNone/>
            </a:pPr>
            <a:r>
              <a:rPr lang="uk-UA" sz="2400" dirty="0" smtClean="0">
                <a:solidFill>
                  <a:srgbClr val="BD0322"/>
                </a:solidFill>
              </a:rPr>
              <a:t>Поширення бідності обумовлює негативні демографічні тенденції , низький рівень народжуваності ,погіршення здоров'я , неможливість отримання якісної освіти, масову еміграцію.</a:t>
            </a:r>
          </a:p>
          <a:p>
            <a:pPr algn="just">
              <a:buNone/>
            </a:pPr>
            <a:endParaRPr lang="uk-UA" dirty="0" smtClean="0"/>
          </a:p>
        </p:txBody>
      </p:sp>
      <p:pic>
        <p:nvPicPr>
          <p:cNvPr id="4" name="Рисунок 3" descr="riski-bednosti.jpg"/>
          <p:cNvPicPr>
            <a:picLocks noChangeAspect="1"/>
          </p:cNvPicPr>
          <p:nvPr/>
        </p:nvPicPr>
        <p:blipFill>
          <a:blip r:embed="rId3" cstate="print"/>
          <a:stretch>
            <a:fillRect/>
          </a:stretch>
        </p:blipFill>
        <p:spPr>
          <a:xfrm>
            <a:off x="3347864" y="3429000"/>
            <a:ext cx="5184576" cy="3240360"/>
          </a:xfrm>
          <a:prstGeom prst="rect">
            <a:avLst/>
          </a:prstGeom>
          <a:scene3d>
            <a:camera prst="orthographicFront"/>
            <a:lightRig rig="threePt" dir="t"/>
          </a:scene3d>
          <a:sp3d>
            <a:bevelT prst="slope"/>
          </a:sp3d>
        </p:spPr>
      </p:pic>
      <p:pic>
        <p:nvPicPr>
          <p:cNvPr id="5" name="Фортепиано - Волнующая мелодия.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spTree>
  </p:cSld>
  <p:clrMapOvr>
    <a:masterClrMapping/>
  </p:clrMapOvr>
  <p:transition spd="med">
    <p:cut/>
  </p:transition>
  <p:timing>
    <p:tnLst>
      <p:par>
        <p:cTn id="1" dur="indefinite" restart="never" nodeType="tmRoot">
          <p:childTnLst>
            <p:audio>
              <p:cMediaNode numSld="999" showWhenStopped="0">
                <p:cTn id="2" repeatCount="indefinite"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864096"/>
          </a:xfrm>
        </p:spPr>
        <p:txBody>
          <a:bodyPr/>
          <a:lstStyle/>
          <a:p>
            <a:r>
              <a:rPr lang="uk-UA" dirty="0" smtClean="0"/>
              <a:t>         </a:t>
            </a:r>
            <a:r>
              <a:rPr lang="uk-UA" b="1" dirty="0" smtClean="0">
                <a:solidFill>
                  <a:srgbClr val="0070C0"/>
                </a:solidFill>
              </a:rPr>
              <a:t>Старіння населення </a:t>
            </a:r>
            <a:endParaRPr lang="uk-UA" b="1" dirty="0">
              <a:solidFill>
                <a:srgbClr val="0070C0"/>
              </a:solidFill>
            </a:endParaRPr>
          </a:p>
        </p:txBody>
      </p:sp>
      <p:sp>
        <p:nvSpPr>
          <p:cNvPr id="3" name="Содержимое 2"/>
          <p:cNvSpPr>
            <a:spLocks noGrp="1"/>
          </p:cNvSpPr>
          <p:nvPr>
            <p:ph idx="1"/>
          </p:nvPr>
        </p:nvSpPr>
        <p:spPr>
          <a:xfrm>
            <a:off x="771556" y="1124744"/>
            <a:ext cx="8229600" cy="5199856"/>
          </a:xfrm>
        </p:spPr>
        <p:txBody>
          <a:bodyPr/>
          <a:lstStyle/>
          <a:p>
            <a:pPr>
              <a:buNone/>
            </a:pPr>
            <a:r>
              <a:rPr lang="uk-UA" dirty="0" smtClean="0">
                <a:solidFill>
                  <a:srgbClr val="BD0322"/>
                </a:solidFill>
              </a:rPr>
              <a:t>Старіння населення </a:t>
            </a:r>
            <a:r>
              <a:rPr lang="uk-UA" dirty="0" smtClean="0"/>
              <a:t>–</a:t>
            </a:r>
            <a:r>
              <a:rPr lang="uk-UA" sz="2000" dirty="0" smtClean="0"/>
              <a:t> зсув розподілу населення  за віком у бік більшого віку. Старіння населення в сучасному світі – масове явище. Кожен день близько  200 тис. чоловік на планеті долають 60- річний рубіж . Суспільство , порушене процесом старіння , подається змінам не тільки демографічного , але й соціального , економічного и психологічного характеру. </a:t>
            </a:r>
            <a:endParaRPr lang="uk-UA" sz="2000" dirty="0"/>
          </a:p>
        </p:txBody>
      </p:sp>
      <p:pic>
        <p:nvPicPr>
          <p:cNvPr id="4" name="Рисунок 3" descr="10341.jpg"/>
          <p:cNvPicPr>
            <a:picLocks noChangeAspect="1"/>
          </p:cNvPicPr>
          <p:nvPr/>
        </p:nvPicPr>
        <p:blipFill>
          <a:blip r:embed="rId2" cstate="print"/>
          <a:stretch>
            <a:fillRect/>
          </a:stretch>
        </p:blipFill>
        <p:spPr>
          <a:xfrm>
            <a:off x="1547664" y="3284984"/>
            <a:ext cx="6504432" cy="338328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cSld>
  <p:clrMapOvr>
    <a:masterClrMapping/>
  </p:clrMapOvr>
  <p:transition spd="med">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9432"/>
            <a:ext cx="8229600" cy="216024"/>
          </a:xfrm>
        </p:spPr>
        <p:txBody>
          <a:bodyPr>
            <a:normAutofit fontScale="90000"/>
          </a:bodyPr>
          <a:lstStyle/>
          <a:p>
            <a:endParaRPr lang="uk-UA" dirty="0"/>
          </a:p>
        </p:txBody>
      </p:sp>
      <p:sp>
        <p:nvSpPr>
          <p:cNvPr id="3" name="Содержимое 2"/>
          <p:cNvSpPr>
            <a:spLocks noGrp="1"/>
          </p:cNvSpPr>
          <p:nvPr>
            <p:ph idx="1"/>
          </p:nvPr>
        </p:nvSpPr>
        <p:spPr>
          <a:xfrm>
            <a:off x="914432" y="620688"/>
            <a:ext cx="8229600" cy="5703912"/>
          </a:xfrm>
        </p:spPr>
        <p:txBody>
          <a:bodyPr>
            <a:normAutofit/>
          </a:bodyPr>
          <a:lstStyle/>
          <a:p>
            <a:pPr>
              <a:buNone/>
            </a:pPr>
            <a:r>
              <a:rPr lang="uk-UA" sz="2400" dirty="0" smtClean="0"/>
              <a:t>У доповіді ООН зазначено , що через десять років кількість жителів планети старше 60 років перевищить мільярд  осіб. До 2050 року людей за “ шістдесят ” в світі буде більш , ніж 15 – річних підлітків. Японія на сьогодні є єдиною країною , де вік 30 % жителів перевищує 60 років. Однак , до 2050 року в аналогічній демографічній країні опиниться ще не менш 50 країн , втому числі Албанія , Канада і Китай. </a:t>
            </a:r>
          </a:p>
          <a:p>
            <a:pPr>
              <a:buNone/>
            </a:pPr>
            <a:endParaRPr lang="uk-UA" sz="2400" b="1" i="1" dirty="0"/>
          </a:p>
        </p:txBody>
      </p:sp>
      <p:pic>
        <p:nvPicPr>
          <p:cNvPr id="4" name="Рисунок 3" descr="загруженное (1).jpg"/>
          <p:cNvPicPr>
            <a:picLocks noChangeAspect="1"/>
          </p:cNvPicPr>
          <p:nvPr/>
        </p:nvPicPr>
        <p:blipFill>
          <a:blip r:embed="rId2" cstate="print"/>
          <a:stretch>
            <a:fillRect/>
          </a:stretch>
        </p:blipFill>
        <p:spPr>
          <a:xfrm>
            <a:off x="3635896" y="3573016"/>
            <a:ext cx="5224214" cy="3073494"/>
          </a:xfrm>
          <a:prstGeom prst="rect">
            <a:avLst/>
          </a:prstGeom>
        </p:spPr>
      </p:pic>
    </p:spTree>
  </p:cSld>
  <p:clrMapOvr>
    <a:masterClrMapping/>
  </p:clrMapOvr>
  <p:transition spd="med">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Объект 2"/>
          <p:cNvSpPr>
            <a:spLocks noGrp="1"/>
          </p:cNvSpPr>
          <p:nvPr>
            <p:ph idx="1"/>
          </p:nvPr>
        </p:nvSpPr>
        <p:spPr>
          <a:xfrm>
            <a:off x="1371600" y="2438400"/>
            <a:ext cx="6400800" cy="3048000"/>
          </a:xfrm>
        </p:spPr>
        <p:txBody>
          <a:bodyPr/>
          <a:lstStyle/>
          <a:p>
            <a:r>
              <a:rPr lang="ru-RU" sz="2400" b="1" i="1" dirty="0" err="1" smtClean="0"/>
              <a:t>Соціальна</a:t>
            </a:r>
            <a:r>
              <a:rPr lang="ru-RU" sz="2400" b="1" i="1" dirty="0" smtClean="0"/>
              <a:t> структура </a:t>
            </a:r>
            <a:r>
              <a:rPr lang="ru-RU" sz="2400" b="1" i="1" dirty="0" err="1" smtClean="0"/>
              <a:t>суспільства</a:t>
            </a:r>
            <a:r>
              <a:rPr lang="ru-RU" sz="2400" b="1" i="1" dirty="0" smtClean="0"/>
              <a:t> — </a:t>
            </a:r>
            <a:r>
              <a:rPr lang="ru-RU" sz="2000" i="1" dirty="0" err="1" smtClean="0"/>
              <a:t>це</a:t>
            </a:r>
            <a:r>
              <a:rPr lang="ru-RU" sz="2000" i="1" dirty="0" smtClean="0"/>
              <a:t> </a:t>
            </a:r>
            <a:r>
              <a:rPr lang="ru-RU" sz="2000" i="1" dirty="0" err="1" smtClean="0"/>
              <a:t>сукупність</a:t>
            </a:r>
            <a:r>
              <a:rPr lang="ru-RU" sz="2000" i="1" dirty="0" smtClean="0"/>
              <a:t> </a:t>
            </a:r>
            <a:r>
              <a:rPr lang="ru-RU" sz="2000" i="1" dirty="0" err="1" smtClean="0"/>
              <a:t>взаємозв'язаних</a:t>
            </a:r>
            <a:r>
              <a:rPr lang="ru-RU" sz="2000" i="1" dirty="0" smtClean="0"/>
              <a:t> </a:t>
            </a:r>
            <a:r>
              <a:rPr lang="ru-RU" sz="2000" i="1" dirty="0" err="1" smtClean="0"/>
              <a:t>і</a:t>
            </a:r>
            <a:r>
              <a:rPr lang="ru-RU" sz="2000" i="1" dirty="0" smtClean="0"/>
              <a:t> </a:t>
            </a:r>
            <a:r>
              <a:rPr lang="ru-RU" sz="2000" i="1" dirty="0" err="1" smtClean="0"/>
              <a:t>взаємодіючих</a:t>
            </a:r>
            <a:r>
              <a:rPr lang="ru-RU" sz="2000" i="1" dirty="0" smtClean="0"/>
              <a:t> </a:t>
            </a:r>
            <a:r>
              <a:rPr lang="ru-RU" sz="2000" i="1" dirty="0" err="1" smtClean="0"/>
              <a:t>між</a:t>
            </a:r>
            <a:r>
              <a:rPr lang="ru-RU" sz="2000" i="1" dirty="0" smtClean="0"/>
              <a:t> собою </a:t>
            </a:r>
            <a:r>
              <a:rPr lang="ru-RU" sz="2000" i="1" dirty="0" err="1" smtClean="0"/>
              <a:t>соціальних</a:t>
            </a:r>
            <a:r>
              <a:rPr lang="ru-RU" sz="2000" i="1" dirty="0" smtClean="0"/>
              <a:t> </a:t>
            </a:r>
            <a:r>
              <a:rPr lang="ru-RU" sz="2000" i="1" dirty="0" err="1" smtClean="0"/>
              <a:t>груп</a:t>
            </a:r>
            <a:r>
              <a:rPr lang="ru-RU" sz="2000" i="1" dirty="0" smtClean="0"/>
              <a:t>, </a:t>
            </a:r>
            <a:r>
              <a:rPr lang="ru-RU" sz="2000" i="1" dirty="0" err="1" smtClean="0"/>
              <a:t>спільностей</a:t>
            </a:r>
            <a:r>
              <a:rPr lang="ru-RU" sz="2000" i="1" dirty="0" smtClean="0"/>
              <a:t> та </a:t>
            </a:r>
            <a:r>
              <a:rPr lang="ru-RU" sz="2000" i="1" dirty="0" err="1" smtClean="0"/>
              <a:t>інститутів</a:t>
            </a:r>
            <a:r>
              <a:rPr lang="ru-RU" sz="2000" i="1" dirty="0" smtClean="0"/>
              <a:t>, </a:t>
            </a:r>
            <a:r>
              <a:rPr lang="ru-RU" sz="2000" i="1" dirty="0" err="1" smtClean="0"/>
              <a:t>пов'язаних</a:t>
            </a:r>
            <a:r>
              <a:rPr lang="ru-RU" sz="2000" i="1" dirty="0" smtClean="0"/>
              <a:t> </a:t>
            </a:r>
            <a:r>
              <a:rPr lang="ru-RU" sz="2000" i="1" dirty="0" err="1" smtClean="0"/>
              <a:t>між</a:t>
            </a:r>
            <a:r>
              <a:rPr lang="ru-RU" sz="2000" i="1" dirty="0" smtClean="0"/>
              <a:t> собою </a:t>
            </a:r>
            <a:r>
              <a:rPr lang="ru-RU" sz="2000" i="1" dirty="0" err="1" smtClean="0"/>
              <a:t>відносно</a:t>
            </a:r>
            <a:r>
              <a:rPr lang="ru-RU" sz="2000" i="1" dirty="0" smtClean="0"/>
              <a:t> </a:t>
            </a:r>
            <a:r>
              <a:rPr lang="ru-RU" sz="2000" i="1" dirty="0" err="1" smtClean="0"/>
              <a:t>сталими</a:t>
            </a:r>
            <a:r>
              <a:rPr lang="ru-RU" sz="2000" i="1" dirty="0" smtClean="0"/>
              <a:t> </a:t>
            </a:r>
            <a:r>
              <a:rPr lang="ru-RU" sz="2000" i="1" dirty="0" err="1" smtClean="0"/>
              <a:t>відносинами</a:t>
            </a:r>
            <a:r>
              <a:rPr lang="ru-RU" sz="2000" i="1" dirty="0" smtClean="0"/>
              <a:t>.</a:t>
            </a:r>
          </a:p>
        </p:txBody>
      </p:sp>
    </p:spTree>
  </p:cSld>
  <p:clrMapOvr>
    <a:masterClrMapping/>
  </p:clrMapOvr>
  <p:transition spd="med">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196752"/>
          </a:xfrm>
        </p:spPr>
        <p:txBody>
          <a:bodyPr/>
          <a:lstStyle/>
          <a:p>
            <a:r>
              <a:rPr lang="uk-UA" dirty="0" smtClean="0"/>
              <a:t>                       </a:t>
            </a:r>
            <a:r>
              <a:rPr lang="uk-UA" sz="6000" b="1" dirty="0" smtClean="0">
                <a:solidFill>
                  <a:srgbClr val="0070C0"/>
                </a:solidFill>
              </a:rPr>
              <a:t>Війни</a:t>
            </a:r>
            <a:endParaRPr lang="uk-UA" sz="6000" b="1" dirty="0">
              <a:solidFill>
                <a:srgbClr val="0070C0"/>
              </a:solidFill>
            </a:endParaRPr>
          </a:p>
        </p:txBody>
      </p:sp>
      <p:sp>
        <p:nvSpPr>
          <p:cNvPr id="3" name="Содержимое 2"/>
          <p:cNvSpPr>
            <a:spLocks noGrp="1"/>
          </p:cNvSpPr>
          <p:nvPr>
            <p:ph idx="1"/>
          </p:nvPr>
        </p:nvSpPr>
        <p:spPr>
          <a:xfrm>
            <a:off x="457200" y="1196752"/>
            <a:ext cx="8229600" cy="5127848"/>
          </a:xfrm>
        </p:spPr>
        <p:txBody>
          <a:bodyPr/>
          <a:lstStyle/>
          <a:p>
            <a:pPr>
              <a:buNone/>
            </a:pPr>
            <a:r>
              <a:rPr lang="uk-UA" b="1" i="1" dirty="0" smtClean="0">
                <a:solidFill>
                  <a:srgbClr val="BD0322"/>
                </a:solidFill>
              </a:rPr>
              <a:t>Війна </a:t>
            </a:r>
            <a:r>
              <a:rPr lang="uk-UA" dirty="0" smtClean="0"/>
              <a:t>– </a:t>
            </a:r>
            <a:r>
              <a:rPr lang="uk-UA" sz="2400" dirty="0" smtClean="0"/>
              <a:t>складне суспільно  - політичне явище , пов'язане з розв'язанням протиріч між державами , народами , національними та соціальними групами з переходом до застування засобів збройної боротьби , що відбувається у формі  бойових дій між їх збройними силами .</a:t>
            </a:r>
          </a:p>
          <a:p>
            <a:pPr>
              <a:buNone/>
            </a:pPr>
            <a:r>
              <a:rPr lang="uk-UA" sz="2400" dirty="0" smtClean="0"/>
              <a:t>Війни становлять потенційну загрозу соціальній безпеці.</a:t>
            </a:r>
          </a:p>
          <a:p>
            <a:pPr>
              <a:buNone/>
            </a:pPr>
            <a:endParaRPr lang="uk-UA" sz="2400" dirty="0"/>
          </a:p>
        </p:txBody>
      </p:sp>
      <p:pic>
        <p:nvPicPr>
          <p:cNvPr id="5" name="Рисунок 4" descr="images (11).jpg"/>
          <p:cNvPicPr>
            <a:picLocks noChangeAspect="1"/>
          </p:cNvPicPr>
          <p:nvPr/>
        </p:nvPicPr>
        <p:blipFill>
          <a:blip r:embed="rId2" cstate="print"/>
          <a:stretch>
            <a:fillRect/>
          </a:stretch>
        </p:blipFill>
        <p:spPr>
          <a:xfrm>
            <a:off x="2195736" y="3789040"/>
            <a:ext cx="5544616" cy="2664296"/>
          </a:xfrm>
          <a:prstGeom prst="rect">
            <a:avLst/>
          </a:prstGeom>
          <a:ln>
            <a:solidFill>
              <a:srgbClr val="002060"/>
            </a:solidFill>
          </a:ln>
          <a:effectLst>
            <a:outerShdw blurRad="50800" dist="38100" dir="10800000" algn="r" rotWithShape="0">
              <a:prstClr val="black">
                <a:alpha val="40000"/>
              </a:prstClr>
            </a:outerShdw>
          </a:effectLst>
        </p:spPr>
      </p:pic>
    </p:spTree>
  </p:cSld>
  <p:clrMapOvr>
    <a:masterClrMapping/>
  </p:clrMapOvr>
  <p:transition spd="med">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9432"/>
            <a:ext cx="8229600" cy="144016"/>
          </a:xfrm>
        </p:spPr>
        <p:txBody>
          <a:bodyPr>
            <a:normAutofit fontScale="90000"/>
          </a:bodyPr>
          <a:lstStyle/>
          <a:p>
            <a:endParaRPr lang="uk-UA" dirty="0"/>
          </a:p>
        </p:txBody>
      </p:sp>
      <p:sp>
        <p:nvSpPr>
          <p:cNvPr id="3" name="Содержимое 2"/>
          <p:cNvSpPr>
            <a:spLocks noGrp="1"/>
          </p:cNvSpPr>
          <p:nvPr>
            <p:ph idx="1"/>
          </p:nvPr>
        </p:nvSpPr>
        <p:spPr>
          <a:xfrm>
            <a:off x="457200" y="332656"/>
            <a:ext cx="8229600" cy="5991944"/>
          </a:xfrm>
        </p:spPr>
        <p:txBody>
          <a:bodyPr/>
          <a:lstStyle/>
          <a:p>
            <a:pPr>
              <a:buNone/>
            </a:pPr>
            <a:r>
              <a:rPr lang="uk-UA" b="1" dirty="0" smtClean="0">
                <a:solidFill>
                  <a:srgbClr val="FF0000"/>
                </a:solidFill>
              </a:rPr>
              <a:t>Війни спричиняють величезні втрати серед мирного населення , значні фінансові витрати , знищення культурних та природних ресурсів. </a:t>
            </a:r>
            <a:r>
              <a:rPr lang="uk-UA" dirty="0" smtClean="0"/>
              <a:t>У світі зберігаються ті постійно збільшуються величезні арсенали засобів масового знищення , а загальні витрати та військові потреби у 2002 році становили трильйон доларів.</a:t>
            </a:r>
            <a:endParaRPr lang="uk-UA" dirty="0"/>
          </a:p>
        </p:txBody>
      </p:sp>
      <p:pic>
        <p:nvPicPr>
          <p:cNvPr id="4" name="Рисунок 3" descr="images (10).jpg"/>
          <p:cNvPicPr>
            <a:picLocks noChangeAspect="1"/>
          </p:cNvPicPr>
          <p:nvPr/>
        </p:nvPicPr>
        <p:blipFill>
          <a:blip r:embed="rId2" cstate="print"/>
          <a:stretch>
            <a:fillRect/>
          </a:stretch>
        </p:blipFill>
        <p:spPr>
          <a:xfrm>
            <a:off x="285720" y="4409728"/>
            <a:ext cx="3888432" cy="2448272"/>
          </a:xfrm>
          <a:prstGeom prst="rect">
            <a:avLst/>
          </a:prstGeom>
          <a:ln>
            <a:solidFill>
              <a:schemeClr val="tx2">
                <a:lumMod val="50000"/>
              </a:schemeClr>
            </a:solidFill>
          </a:ln>
        </p:spPr>
      </p:pic>
      <p:pic>
        <p:nvPicPr>
          <p:cNvPr id="5" name="Рисунок 4" descr="images (8).jpg"/>
          <p:cNvPicPr>
            <a:picLocks noChangeAspect="1"/>
          </p:cNvPicPr>
          <p:nvPr/>
        </p:nvPicPr>
        <p:blipFill>
          <a:blip r:embed="rId3" cstate="print"/>
          <a:stretch>
            <a:fillRect/>
          </a:stretch>
        </p:blipFill>
        <p:spPr>
          <a:xfrm>
            <a:off x="4572000" y="4409728"/>
            <a:ext cx="4104456" cy="2448272"/>
          </a:xfrm>
          <a:prstGeom prst="rect">
            <a:avLst/>
          </a:prstGeom>
          <a:ln>
            <a:solidFill>
              <a:schemeClr val="tx2">
                <a:lumMod val="50000"/>
              </a:schemeClr>
            </a:solidFill>
          </a:ln>
        </p:spPr>
      </p:pic>
    </p:spTree>
  </p:cSld>
  <p:clrMapOvr>
    <a:masterClrMapping/>
  </p:clrMapOvr>
  <p:transition spd="med">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936104"/>
          </a:xfrm>
        </p:spPr>
        <p:txBody>
          <a:bodyPr/>
          <a:lstStyle/>
          <a:p>
            <a:r>
              <a:rPr lang="uk-UA" dirty="0" smtClean="0"/>
              <a:t>                 </a:t>
            </a:r>
            <a:r>
              <a:rPr lang="uk-UA" b="1" dirty="0" smtClean="0">
                <a:solidFill>
                  <a:srgbClr val="0070C0"/>
                </a:solidFill>
              </a:rPr>
              <a:t>Тероризм</a:t>
            </a:r>
            <a:endParaRPr lang="uk-UA" b="1" dirty="0">
              <a:solidFill>
                <a:srgbClr val="0070C0"/>
              </a:solidFill>
            </a:endParaRPr>
          </a:p>
        </p:txBody>
      </p:sp>
      <p:sp>
        <p:nvSpPr>
          <p:cNvPr id="3" name="Содержимое 2"/>
          <p:cNvSpPr>
            <a:spLocks noGrp="1"/>
          </p:cNvSpPr>
          <p:nvPr>
            <p:ph idx="1"/>
          </p:nvPr>
        </p:nvSpPr>
        <p:spPr>
          <a:xfrm>
            <a:off x="457200" y="1700808"/>
            <a:ext cx="8229600" cy="4623792"/>
          </a:xfrm>
        </p:spPr>
        <p:txBody>
          <a:bodyPr/>
          <a:lstStyle/>
          <a:p>
            <a:pPr algn="r">
              <a:buNone/>
            </a:pPr>
            <a:r>
              <a:rPr lang="uk-UA" b="1" i="1" dirty="0" smtClean="0">
                <a:solidFill>
                  <a:srgbClr val="BD0322"/>
                </a:solidFill>
              </a:rPr>
              <a:t>Тероризм </a:t>
            </a:r>
            <a:r>
              <a:rPr lang="uk-UA" dirty="0" smtClean="0">
                <a:solidFill>
                  <a:schemeClr val="tx1">
                    <a:lumMod val="95000"/>
                    <a:lumOff val="5000"/>
                  </a:schemeClr>
                </a:solidFill>
              </a:rPr>
              <a:t>– </a:t>
            </a:r>
            <a:r>
              <a:rPr lang="uk-UA" sz="2400" dirty="0" smtClean="0">
                <a:solidFill>
                  <a:schemeClr val="tx1">
                    <a:lumMod val="95000"/>
                    <a:lumOff val="5000"/>
                  </a:schemeClr>
                </a:solidFill>
              </a:rPr>
              <a:t>насильницькі дії проти мирного населення , здебільшого з політичною метою. Він є частиною підпільної боротьби , має насильницькі цілеспрямовані , може бути керованим на ідеологічному ґрунті. </a:t>
            </a:r>
            <a:endParaRPr lang="uk-UA" sz="2400" dirty="0">
              <a:solidFill>
                <a:schemeClr val="tx1">
                  <a:lumMod val="95000"/>
                  <a:lumOff val="5000"/>
                </a:schemeClr>
              </a:solidFill>
            </a:endParaRPr>
          </a:p>
        </p:txBody>
      </p:sp>
      <p:pic>
        <p:nvPicPr>
          <p:cNvPr id="4" name="Рисунок 3" descr="WTCgroundzero.jpg"/>
          <p:cNvPicPr>
            <a:picLocks noChangeAspect="1"/>
          </p:cNvPicPr>
          <p:nvPr/>
        </p:nvPicPr>
        <p:blipFill>
          <a:blip r:embed="rId2" cstate="print"/>
          <a:stretch>
            <a:fillRect/>
          </a:stretch>
        </p:blipFill>
        <p:spPr>
          <a:xfrm>
            <a:off x="1714480" y="3500438"/>
            <a:ext cx="5616624" cy="316835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cSld>
  <p:clrMapOvr>
    <a:masterClrMapping/>
  </p:clrMapOvr>
  <p:transition spd="med">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350" y="1412875"/>
            <a:ext cx="6400800" cy="685800"/>
          </a:xfrm>
        </p:spPr>
        <p:txBody>
          <a:bodyPr>
            <a:noAutofit/>
          </a:bodyPr>
          <a:lstStyle/>
          <a:p>
            <a:pPr fontAlgn="auto">
              <a:spcAft>
                <a:spcPts val="0"/>
              </a:spcAft>
              <a:defRPr/>
            </a:pPr>
            <a:r>
              <a:rPr lang="ru-RU" sz="2000" i="1" dirty="0" err="1">
                <a:latin typeface="+mn-lt"/>
              </a:rPr>
              <a:t>Отже</a:t>
            </a:r>
            <a:r>
              <a:rPr lang="ru-RU" sz="2000" i="1" dirty="0">
                <a:latin typeface="+mn-lt"/>
              </a:rPr>
              <a:t>, </a:t>
            </a:r>
            <a:r>
              <a:rPr lang="ru-RU" sz="2000" i="1" dirty="0" err="1">
                <a:latin typeface="+mn-lt"/>
              </a:rPr>
              <a:t>основними</a:t>
            </a:r>
            <a:r>
              <a:rPr lang="ru-RU" sz="2000" i="1" dirty="0">
                <a:latin typeface="+mn-lt"/>
              </a:rPr>
              <a:t> </a:t>
            </a:r>
            <a:r>
              <a:rPr lang="ru-RU" sz="2000" i="1" dirty="0" err="1">
                <a:latin typeface="+mn-lt"/>
              </a:rPr>
              <a:t>підструктурами</a:t>
            </a:r>
            <a:r>
              <a:rPr lang="ru-RU" sz="2000" i="1" dirty="0">
                <a:latin typeface="+mn-lt"/>
              </a:rPr>
              <a:t> (</a:t>
            </a:r>
            <a:r>
              <a:rPr lang="ru-RU" sz="2000" i="1" dirty="0" err="1">
                <a:latin typeface="+mn-lt"/>
              </a:rPr>
              <a:t>елементами</a:t>
            </a:r>
            <a:r>
              <a:rPr lang="ru-RU" sz="2000" i="1" dirty="0">
                <a:latin typeface="+mn-lt"/>
              </a:rPr>
              <a:t>) </a:t>
            </a:r>
            <a:r>
              <a:rPr lang="ru-RU" sz="2000" i="1" dirty="0" err="1">
                <a:latin typeface="+mn-lt"/>
              </a:rPr>
              <a:t>суспільства</a:t>
            </a:r>
            <a:r>
              <a:rPr lang="ru-RU" sz="2000" i="1" dirty="0">
                <a:latin typeface="+mn-lt"/>
              </a:rPr>
              <a:t> є:</a:t>
            </a:r>
            <a:br>
              <a:rPr lang="ru-RU" sz="2000" i="1" dirty="0">
                <a:latin typeface="+mn-lt"/>
              </a:rPr>
            </a:br>
            <a:endParaRPr lang="ru-RU" sz="2000" i="1" dirty="0">
              <a:latin typeface="+mn-lt"/>
            </a:endParaRPr>
          </a:p>
        </p:txBody>
      </p:sp>
      <p:sp>
        <p:nvSpPr>
          <p:cNvPr id="3" name="Объект 2"/>
          <p:cNvSpPr>
            <a:spLocks noGrp="1"/>
          </p:cNvSpPr>
          <p:nvPr>
            <p:ph idx="1"/>
          </p:nvPr>
        </p:nvSpPr>
        <p:spPr>
          <a:xfrm>
            <a:off x="1371600" y="2438400"/>
            <a:ext cx="6400800" cy="3048000"/>
          </a:xfrm>
        </p:spPr>
        <p:txBody>
          <a:bodyPr/>
          <a:lstStyle/>
          <a:p>
            <a:r>
              <a:rPr lang="ru-RU" smtClean="0"/>
              <a:t> </a:t>
            </a:r>
            <a:r>
              <a:rPr lang="ru-RU" sz="2000" i="1" smtClean="0"/>
              <a:t>соціально-етнічна структура;</a:t>
            </a:r>
          </a:p>
          <a:p>
            <a:r>
              <a:rPr lang="ru-RU" sz="2000" i="1" smtClean="0"/>
              <a:t> соціально-демографічна структура;</a:t>
            </a:r>
          </a:p>
          <a:p>
            <a:r>
              <a:rPr lang="ru-RU" sz="2000" i="1" smtClean="0"/>
              <a:t> соціально-професійна структура;</a:t>
            </a:r>
          </a:p>
          <a:p>
            <a:r>
              <a:rPr lang="ru-RU" sz="2000" i="1" smtClean="0"/>
              <a:t> соціально-класова структура;</a:t>
            </a:r>
          </a:p>
          <a:p>
            <a:r>
              <a:rPr lang="ru-RU" sz="2000" i="1" smtClean="0"/>
              <a:t> соціально-територіальна структура.</a:t>
            </a:r>
          </a:p>
          <a:p>
            <a:endParaRPr lang="ru-RU" sz="2000" i="1" smtClean="0"/>
          </a:p>
        </p:txBody>
      </p:sp>
    </p:spTree>
  </p:cSld>
  <p:clrMapOvr>
    <a:masterClrMapping/>
  </p:clrMapOvr>
  <p:transition spd="med">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Объект 2"/>
          <p:cNvSpPr>
            <a:spLocks noGrp="1"/>
          </p:cNvSpPr>
          <p:nvPr>
            <p:ph idx="1"/>
          </p:nvPr>
        </p:nvSpPr>
        <p:spPr>
          <a:xfrm>
            <a:off x="1371600" y="2438400"/>
            <a:ext cx="6400800" cy="3048000"/>
          </a:xfrm>
        </p:spPr>
        <p:txBody>
          <a:bodyPr/>
          <a:lstStyle/>
          <a:p>
            <a:endParaRPr lang="ru-RU" smtClean="0"/>
          </a:p>
        </p:txBody>
      </p:sp>
      <p:pic>
        <p:nvPicPr>
          <p:cNvPr id="1026" name="Picture 2"/>
          <p:cNvPicPr>
            <a:picLocks noChangeAspect="1" noChangeArrowheads="1"/>
          </p:cNvPicPr>
          <p:nvPr/>
        </p:nvPicPr>
        <p:blipFill>
          <a:blip r:embed="rId2"/>
          <a:srcRect/>
          <a:stretch>
            <a:fillRect/>
          </a:stretch>
        </p:blipFill>
        <p:spPr bwMode="auto">
          <a:xfrm>
            <a:off x="1476375" y="765175"/>
            <a:ext cx="6335713" cy="5537200"/>
          </a:xfrm>
          <a:prstGeom prst="rect">
            <a:avLst/>
          </a:prstGeom>
          <a:noFill/>
          <a:ln w="9525">
            <a:noFill/>
            <a:miter lim="800000"/>
            <a:headEnd/>
            <a:tailEnd/>
          </a:ln>
        </p:spPr>
      </p:pic>
    </p:spTree>
  </p:cSld>
  <p:clrMapOvr>
    <a:masterClrMapping/>
  </p:clrMapOvr>
  <p:transition spd="med">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550" y="981075"/>
            <a:ext cx="6913563" cy="1333500"/>
          </a:xfrm>
        </p:spPr>
        <p:txBody>
          <a:bodyPr>
            <a:normAutofit/>
          </a:bodyPr>
          <a:lstStyle/>
          <a:p>
            <a:pPr fontAlgn="auto">
              <a:spcAft>
                <a:spcPts val="0"/>
              </a:spcAft>
              <a:defRPr/>
            </a:pPr>
            <a:r>
              <a:rPr lang="ru-RU" sz="2700" i="1" dirty="0"/>
              <a:t>В </a:t>
            </a:r>
            <a:r>
              <a:rPr lang="ru-RU" sz="2700" i="1" dirty="0" err="1"/>
              <a:t>сучасній</a:t>
            </a:r>
            <a:r>
              <a:rPr lang="ru-RU" sz="2700" i="1" dirty="0"/>
              <a:t> </a:t>
            </a:r>
            <a:r>
              <a:rPr lang="ru-RU" sz="2700" i="1" dirty="0" err="1"/>
              <a:t>соціальній</a:t>
            </a:r>
            <a:r>
              <a:rPr lang="ru-RU" sz="2700" i="1" dirty="0"/>
              <a:t> </a:t>
            </a:r>
            <a:r>
              <a:rPr lang="ru-RU" sz="2700" i="1" dirty="0" err="1"/>
              <a:t>науці</a:t>
            </a:r>
            <a:r>
              <a:rPr lang="ru-RU" sz="2700" i="1" dirty="0"/>
              <a:t> </a:t>
            </a:r>
            <a:r>
              <a:rPr lang="ru-RU" sz="2700" i="1" dirty="0" err="1"/>
              <a:t>склалися</a:t>
            </a:r>
            <a:r>
              <a:rPr lang="ru-RU" sz="2700" i="1" dirty="0"/>
              <a:t> </a:t>
            </a:r>
            <a:r>
              <a:rPr lang="ru-RU" sz="2700" i="1" dirty="0" err="1"/>
              <a:t>такі</a:t>
            </a:r>
            <a:r>
              <a:rPr lang="ru-RU" sz="2700" i="1" dirty="0"/>
              <a:t> </a:t>
            </a:r>
            <a:r>
              <a:rPr lang="ru-RU" sz="2700" i="1" dirty="0" err="1"/>
              <a:t>основні</a:t>
            </a:r>
            <a:r>
              <a:rPr lang="ru-RU" sz="2700" i="1" dirty="0"/>
              <a:t> </a:t>
            </a:r>
            <a:r>
              <a:rPr lang="ru-RU" sz="2700" i="1" dirty="0" err="1"/>
              <a:t>підходи</a:t>
            </a:r>
            <a:r>
              <a:rPr lang="ru-RU" sz="2700" i="1" dirty="0"/>
              <a:t> до </a:t>
            </a:r>
            <a:r>
              <a:rPr lang="ru-RU" sz="2700" i="1" dirty="0" err="1"/>
              <a:t>практикування</a:t>
            </a:r>
            <a:r>
              <a:rPr lang="ru-RU" sz="2700" i="1" dirty="0"/>
              <a:t> </a:t>
            </a:r>
            <a:r>
              <a:rPr lang="ru-RU" sz="2700" i="1" dirty="0" err="1"/>
              <a:t>етносів</a:t>
            </a:r>
            <a:r>
              <a:rPr lang="ru-RU" sz="2700" i="1" dirty="0"/>
              <a:t>:</a:t>
            </a:r>
            <a:r>
              <a:rPr lang="ru-RU" sz="2400" i="1" dirty="0"/>
              <a:t/>
            </a:r>
            <a:br>
              <a:rPr lang="ru-RU" sz="2400" i="1" dirty="0"/>
            </a:br>
            <a:endParaRPr lang="ru-RU" sz="2400" i="1" dirty="0"/>
          </a:p>
        </p:txBody>
      </p:sp>
      <p:sp>
        <p:nvSpPr>
          <p:cNvPr id="3" name="Объект 2"/>
          <p:cNvSpPr>
            <a:spLocks noGrp="1"/>
          </p:cNvSpPr>
          <p:nvPr>
            <p:ph idx="1"/>
          </p:nvPr>
        </p:nvSpPr>
        <p:spPr>
          <a:xfrm>
            <a:off x="1371600" y="2438400"/>
            <a:ext cx="6400800" cy="3048000"/>
          </a:xfrm>
        </p:spPr>
        <p:txBody>
          <a:bodyPr rtlCol="0">
            <a:normAutofit lnSpcReduction="10000"/>
          </a:bodyPr>
          <a:lstStyle/>
          <a:p>
            <a:pPr marL="285750" indent="-285750" fontAlgn="auto">
              <a:spcAft>
                <a:spcPts val="0"/>
              </a:spcAft>
              <a:defRPr/>
            </a:pPr>
            <a:r>
              <a:rPr lang="ru-RU" sz="1900" i="1" dirty="0" smtClean="0"/>
              <a:t> </a:t>
            </a:r>
            <a:r>
              <a:rPr lang="ru-RU" sz="1900" i="1" dirty="0" err="1"/>
              <a:t>етнос</a:t>
            </a:r>
            <a:r>
              <a:rPr lang="ru-RU" sz="1900" i="1" dirty="0"/>
              <a:t>, як </a:t>
            </a:r>
            <a:r>
              <a:rPr lang="ru-RU" sz="1900" i="1" dirty="0" err="1"/>
              <a:t>соціально-історичне</a:t>
            </a:r>
            <a:r>
              <a:rPr lang="ru-RU" sz="1900" i="1" dirty="0"/>
              <a:t> </a:t>
            </a:r>
            <a:r>
              <a:rPr lang="ru-RU" sz="1900" i="1" dirty="0" err="1"/>
              <a:t>явище</a:t>
            </a:r>
            <a:r>
              <a:rPr lang="ru-RU" sz="1900" i="1" dirty="0"/>
              <a:t>, </a:t>
            </a:r>
            <a:r>
              <a:rPr lang="ru-RU" sz="1900" i="1" dirty="0" err="1"/>
              <a:t>що</a:t>
            </a:r>
            <a:r>
              <a:rPr lang="ru-RU" sz="1900" i="1" dirty="0"/>
              <a:t> </a:t>
            </a:r>
            <a:r>
              <a:rPr lang="ru-RU" sz="1900" i="1" dirty="0" err="1"/>
              <a:t>виникає</a:t>
            </a:r>
            <a:r>
              <a:rPr lang="ru-RU" sz="1900" i="1" dirty="0"/>
              <a:t> </a:t>
            </a:r>
            <a:r>
              <a:rPr lang="ru-RU" sz="1900" i="1" dirty="0" err="1"/>
              <a:t>під</a:t>
            </a:r>
            <a:r>
              <a:rPr lang="ru-RU" sz="1900" i="1" dirty="0"/>
              <a:t> </a:t>
            </a:r>
            <a:r>
              <a:rPr lang="ru-RU" sz="1900" i="1" dirty="0" err="1"/>
              <a:t>впливом</a:t>
            </a:r>
            <a:r>
              <a:rPr lang="ru-RU" sz="1900" i="1" dirty="0"/>
              <a:t> </a:t>
            </a:r>
            <a:r>
              <a:rPr lang="ru-RU" sz="1900" i="1" dirty="0" err="1"/>
              <a:t>системи</a:t>
            </a:r>
            <a:r>
              <a:rPr lang="ru-RU" sz="1900" i="1" dirty="0"/>
              <a:t> </a:t>
            </a:r>
            <a:r>
              <a:rPr lang="ru-RU" sz="1900" i="1" dirty="0" err="1"/>
              <a:t>суспільних</a:t>
            </a:r>
            <a:r>
              <a:rPr lang="ru-RU" sz="1900" i="1" dirty="0"/>
              <a:t> </a:t>
            </a:r>
            <a:r>
              <a:rPr lang="ru-RU" sz="1900" i="1" dirty="0" err="1"/>
              <a:t>чинників</a:t>
            </a:r>
            <a:r>
              <a:rPr lang="ru-RU" sz="1900" i="1" dirty="0"/>
              <a:t>, </a:t>
            </a:r>
            <a:r>
              <a:rPr lang="ru-RU" sz="1900" i="1" dirty="0" err="1"/>
              <a:t>проходять</a:t>
            </a:r>
            <a:r>
              <a:rPr lang="ru-RU" sz="1900" i="1" dirty="0"/>
              <a:t> в </a:t>
            </a:r>
            <a:r>
              <a:rPr lang="ru-RU" sz="1900" i="1" dirty="0" err="1"/>
              <a:t>своєму</a:t>
            </a:r>
            <a:r>
              <a:rPr lang="ru-RU" sz="1900" i="1" dirty="0"/>
              <a:t> </a:t>
            </a:r>
            <a:r>
              <a:rPr lang="ru-RU" sz="1900" i="1" dirty="0" err="1"/>
              <a:t>розвитку</a:t>
            </a:r>
            <a:r>
              <a:rPr lang="ru-RU" sz="1900" i="1" dirty="0"/>
              <a:t> </a:t>
            </a:r>
            <a:r>
              <a:rPr lang="ru-RU" sz="1900" i="1" dirty="0" err="1"/>
              <a:t>різні</a:t>
            </a:r>
            <a:r>
              <a:rPr lang="ru-RU" sz="1900" i="1" dirty="0"/>
              <a:t> </a:t>
            </a:r>
            <a:r>
              <a:rPr lang="ru-RU" sz="1900" i="1" dirty="0" err="1"/>
              <a:t>етапи</a:t>
            </a:r>
            <a:r>
              <a:rPr lang="ru-RU" sz="1900" i="1" dirty="0"/>
              <a:t>;</a:t>
            </a:r>
          </a:p>
          <a:p>
            <a:pPr indent="-274320" fontAlgn="auto">
              <a:spcAft>
                <a:spcPts val="0"/>
              </a:spcAft>
              <a:defRPr/>
            </a:pPr>
            <a:r>
              <a:rPr lang="ru-RU" sz="1900" i="1" dirty="0" err="1" smtClean="0"/>
              <a:t>етнос</a:t>
            </a:r>
            <a:r>
              <a:rPr lang="ru-RU" sz="1900" i="1" dirty="0"/>
              <a:t>, як </a:t>
            </a:r>
            <a:r>
              <a:rPr lang="ru-RU" sz="1900" i="1" dirty="0" err="1"/>
              <a:t>природне</a:t>
            </a:r>
            <a:r>
              <a:rPr lang="ru-RU" sz="1900" i="1" dirty="0"/>
              <a:t> </a:t>
            </a:r>
            <a:r>
              <a:rPr lang="ru-RU" sz="1900" i="1" dirty="0" err="1"/>
              <a:t>явище</a:t>
            </a:r>
            <a:r>
              <a:rPr lang="ru-RU" sz="1900" i="1" dirty="0"/>
              <a:t>, де сам </a:t>
            </a:r>
            <a:r>
              <a:rPr lang="ru-RU" sz="1900" i="1" dirty="0" err="1"/>
              <a:t>етнос</a:t>
            </a:r>
            <a:r>
              <a:rPr lang="ru-RU" sz="1900" i="1" dirty="0"/>
              <a:t> </a:t>
            </a:r>
            <a:r>
              <a:rPr lang="ru-RU" sz="1900" i="1" dirty="0" err="1"/>
              <a:t>розглядається</a:t>
            </a:r>
            <a:r>
              <a:rPr lang="ru-RU" sz="1900" i="1" dirty="0"/>
              <a:t>, як продукт </a:t>
            </a:r>
            <a:r>
              <a:rPr lang="ru-RU" sz="1900" i="1" dirty="0" err="1"/>
              <a:t>природи</a:t>
            </a:r>
            <a:r>
              <a:rPr lang="ru-RU" sz="1900" i="1" dirty="0"/>
              <a:t> та </a:t>
            </a:r>
            <a:r>
              <a:rPr lang="ru-RU" sz="1900" i="1" dirty="0" err="1"/>
              <a:t>під</a:t>
            </a:r>
            <a:r>
              <a:rPr lang="ru-RU" sz="1900" i="1" dirty="0"/>
              <a:t> </a:t>
            </a:r>
            <a:r>
              <a:rPr lang="ru-RU" sz="1900" i="1" dirty="0" err="1"/>
              <a:t>впливом</a:t>
            </a:r>
            <a:r>
              <a:rPr lang="ru-RU" sz="1900" i="1" dirty="0"/>
              <a:t> </a:t>
            </a:r>
            <a:r>
              <a:rPr lang="ru-RU" sz="1900" i="1" dirty="0" err="1"/>
              <a:t>природних</a:t>
            </a:r>
            <a:r>
              <a:rPr lang="ru-RU" sz="1900" i="1" dirty="0"/>
              <a:t>, </a:t>
            </a:r>
            <a:r>
              <a:rPr lang="ru-RU" sz="1900" i="1" dirty="0" err="1"/>
              <a:t>географічних</a:t>
            </a:r>
            <a:r>
              <a:rPr lang="ru-RU" sz="1900" i="1" dirty="0"/>
              <a:t>, </a:t>
            </a:r>
            <a:r>
              <a:rPr lang="ru-RU" sz="1900" i="1" dirty="0" err="1"/>
              <a:t>економічних</a:t>
            </a:r>
            <a:r>
              <a:rPr lang="ru-RU" sz="1900" i="1" dirty="0"/>
              <a:t> </a:t>
            </a:r>
            <a:r>
              <a:rPr lang="ru-RU" sz="1900" i="1" dirty="0" err="1"/>
              <a:t>чинників</a:t>
            </a:r>
            <a:r>
              <a:rPr lang="ru-RU" sz="1900" i="1" dirty="0"/>
              <a:t> на </a:t>
            </a:r>
            <a:r>
              <a:rPr lang="ru-RU" sz="1900" i="1" dirty="0" err="1"/>
              <a:t>нього</a:t>
            </a:r>
            <a:r>
              <a:rPr lang="ru-RU" sz="1900" i="1" dirty="0"/>
              <a:t>, </a:t>
            </a:r>
            <a:r>
              <a:rPr lang="ru-RU" sz="1900" i="1" dirty="0" err="1"/>
              <a:t>соціально-психологічного</a:t>
            </a:r>
            <a:r>
              <a:rPr lang="ru-RU" sz="1900" i="1" dirty="0"/>
              <a:t> феномену, де </a:t>
            </a:r>
            <a:r>
              <a:rPr lang="ru-RU" sz="1900" i="1" dirty="0" err="1"/>
              <a:t>основна</a:t>
            </a:r>
            <a:r>
              <a:rPr lang="ru-RU" sz="1900" i="1" dirty="0"/>
              <a:t> </a:t>
            </a:r>
            <a:r>
              <a:rPr lang="ru-RU" sz="1900" i="1" dirty="0" err="1"/>
              <a:t>увага</a:t>
            </a:r>
            <a:r>
              <a:rPr lang="ru-RU" sz="1900" i="1" dirty="0"/>
              <a:t> </a:t>
            </a:r>
            <a:r>
              <a:rPr lang="ru-RU" sz="1900" i="1" dirty="0" err="1"/>
              <a:t>звертається</a:t>
            </a:r>
            <a:r>
              <a:rPr lang="ru-RU" sz="1900" i="1" dirty="0"/>
              <a:t> на </a:t>
            </a:r>
            <a:r>
              <a:rPr lang="ru-RU" sz="1900" i="1" dirty="0" err="1"/>
              <a:t>духовні</a:t>
            </a:r>
            <a:r>
              <a:rPr lang="ru-RU" sz="1900" i="1" dirty="0"/>
              <a:t>, </a:t>
            </a:r>
            <a:r>
              <a:rPr lang="ru-RU" sz="1900" i="1" dirty="0" err="1"/>
              <a:t>психологічні</a:t>
            </a:r>
            <a:r>
              <a:rPr lang="ru-RU" sz="1900" i="1" dirty="0"/>
              <a:t> </a:t>
            </a:r>
            <a:r>
              <a:rPr lang="ru-RU" sz="1900" i="1" dirty="0" err="1"/>
              <a:t>вияви</a:t>
            </a:r>
            <a:r>
              <a:rPr lang="ru-RU" sz="1900" i="1" dirty="0"/>
              <a:t> </a:t>
            </a:r>
            <a:r>
              <a:rPr lang="ru-RU" sz="1900" i="1" dirty="0" err="1"/>
              <a:t>етнічної</a:t>
            </a:r>
            <a:r>
              <a:rPr lang="ru-RU" sz="1900" i="1" dirty="0"/>
              <a:t> </a:t>
            </a:r>
            <a:r>
              <a:rPr lang="ru-RU" sz="1900" i="1" dirty="0" err="1"/>
              <a:t>спільноті</a:t>
            </a:r>
            <a:r>
              <a:rPr lang="ru-RU" sz="1900" i="1" dirty="0"/>
              <a:t>, </a:t>
            </a:r>
            <a:r>
              <a:rPr lang="ru-RU" sz="1900" i="1" dirty="0" err="1"/>
              <a:t>історичної</a:t>
            </a:r>
            <a:r>
              <a:rPr lang="ru-RU" sz="1900" i="1" dirty="0"/>
              <a:t> </a:t>
            </a:r>
            <a:r>
              <a:rPr lang="ru-RU" sz="1900" i="1" dirty="0" err="1"/>
              <a:t>долі</a:t>
            </a:r>
            <a:r>
              <a:rPr lang="ru-RU" sz="1900" i="1" dirty="0"/>
              <a:t> </a:t>
            </a:r>
            <a:r>
              <a:rPr lang="ru-RU" sz="1900" i="1" dirty="0" err="1"/>
              <a:t>представників</a:t>
            </a:r>
            <a:r>
              <a:rPr lang="ru-RU" sz="1900" i="1" dirty="0"/>
              <a:t> </a:t>
            </a:r>
            <a:r>
              <a:rPr lang="ru-RU" sz="1900" i="1" dirty="0" err="1"/>
              <a:t>певного</a:t>
            </a:r>
            <a:r>
              <a:rPr lang="ru-RU" sz="1900" i="1" dirty="0"/>
              <a:t> </a:t>
            </a:r>
            <a:r>
              <a:rPr lang="ru-RU" sz="1900" i="1" dirty="0" err="1"/>
              <a:t>етносу</a:t>
            </a:r>
            <a:r>
              <a:rPr lang="ru-RU" sz="1900" i="1" dirty="0"/>
              <a:t>.</a:t>
            </a:r>
          </a:p>
          <a:p>
            <a:pPr indent="-274320" fontAlgn="auto">
              <a:spcAft>
                <a:spcPts val="0"/>
              </a:spcAft>
              <a:defRPr/>
            </a:pPr>
            <a:endParaRPr lang="ru-RU" dirty="0"/>
          </a:p>
        </p:txBody>
      </p:sp>
    </p:spTree>
  </p:cSld>
  <p:clrMapOvr>
    <a:masterClrMapping/>
  </p:clrMapOvr>
  <p:transition spd="med">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2">
                <a:lumMod val="40000"/>
                <a:lumOff val="60000"/>
              </a:schemeClr>
            </a:gs>
            <a:gs pos="40000">
              <a:schemeClr val="bg2">
                <a:tint val="85000"/>
                <a:satMod val="320000"/>
              </a:schemeClr>
            </a:gs>
            <a:gs pos="100000">
              <a:schemeClr val="bg2">
                <a:shade val="55000"/>
                <a:satMod val="300000"/>
              </a:schemeClr>
            </a:gs>
          </a:gsLst>
          <a:path path="circle">
            <a:fillToRect l="-24500" t="-20000" r="124500" b="120000"/>
          </a:path>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57313" y="1357313"/>
            <a:ext cx="7358062" cy="2357437"/>
          </a:xfrm>
          <a:ln>
            <a:noFill/>
          </a:ln>
          <a:effectLst/>
          <a:scene3d>
            <a:camera prst="orthographicFront">
              <a:rot lat="0" lon="0" rev="0"/>
            </a:camera>
            <a:lightRig rig="chilly" dir="t">
              <a:rot lat="0" lon="0" rev="18480000"/>
            </a:lightRig>
          </a:scene3d>
          <a:sp3d prstMaterial="clear">
            <a:bevelT h="63500"/>
          </a:sp3d>
        </p:spPr>
        <p:txBody>
          <a:bodyPr>
            <a:normAutofit fontScale="92500" lnSpcReduction="20000"/>
          </a:bodyPr>
          <a:lstStyle/>
          <a:p>
            <a:pPr algn="ctr" eaLnBrk="1" fontAlgn="auto" hangingPunct="1">
              <a:spcAft>
                <a:spcPts val="0"/>
              </a:spcAft>
              <a:buFont typeface="Wingdings 2"/>
              <a:buNone/>
              <a:defRPr/>
            </a:pPr>
            <a:r>
              <a:rPr lang="ru-RU" sz="6600" dirty="0" err="1" smtClean="0">
                <a:latin typeface="Monotype Corsiva" pitchFamily="66" charset="0"/>
              </a:rPr>
              <a:t>Соціальна</a:t>
            </a:r>
            <a:r>
              <a:rPr lang="ru-RU" sz="6600" dirty="0" smtClean="0">
                <a:latin typeface="Monotype Corsiva" pitchFamily="66" charset="0"/>
              </a:rPr>
              <a:t> </a:t>
            </a:r>
            <a:r>
              <a:rPr lang="ru-RU" sz="6600" dirty="0" err="1" smtClean="0">
                <a:latin typeface="Monotype Corsiva" pitchFamily="66" charset="0"/>
              </a:rPr>
              <a:t>стратифікація</a:t>
            </a:r>
            <a:r>
              <a:rPr lang="ru-RU" sz="6600" dirty="0" smtClean="0">
                <a:latin typeface="Monotype Corsiva" pitchFamily="66" charset="0"/>
              </a:rPr>
              <a:t> </a:t>
            </a:r>
            <a:r>
              <a:rPr lang="ru-RU" sz="6600" dirty="0" err="1" smtClean="0">
                <a:latin typeface="Monotype Corsiva" pitchFamily="66" charset="0"/>
              </a:rPr>
              <a:t>суспільства</a:t>
            </a:r>
            <a:r>
              <a:rPr lang="ru-RU" sz="6600" dirty="0" smtClean="0">
                <a:latin typeface="Monotype Corsiva" pitchFamily="66" charset="0"/>
              </a:rPr>
              <a:t>.</a:t>
            </a:r>
          </a:p>
          <a:p>
            <a:pPr eaLnBrk="1" fontAlgn="auto" hangingPunct="1">
              <a:spcAft>
                <a:spcPts val="0"/>
              </a:spcAft>
              <a:buFont typeface="Wingdings 2"/>
              <a:buNone/>
              <a:defRPr/>
            </a:pPr>
            <a:endParaRPr lang="ru-RU" sz="4200" dirty="0"/>
          </a:p>
        </p:txBody>
      </p:sp>
    </p:spTree>
  </p:cSld>
  <p:clrMapOvr>
    <a:masterClrMapping/>
  </p:clrMapOvr>
  <p:transition spd="med">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500042"/>
            <a:ext cx="7498080" cy="5748358"/>
          </a:xfrm>
          <a:effectLst>
            <a:glow rad="101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a:bodyPr>
          <a:lstStyle/>
          <a:p>
            <a:pPr marL="365760" indent="-283464" eaLnBrk="1" fontAlgn="auto" hangingPunct="1">
              <a:spcAft>
                <a:spcPts val="0"/>
              </a:spcAft>
              <a:buFont typeface="Wingdings 2"/>
              <a:buNone/>
              <a:defRPr/>
            </a:pPr>
            <a:r>
              <a:rPr lang="uk-UA" sz="3600" b="1" u="sng" dirty="0" smtClean="0"/>
              <a:t>Соціальна стратифікація </a:t>
            </a:r>
            <a:r>
              <a:rPr lang="uk-UA" sz="3600" dirty="0" smtClean="0"/>
              <a:t>(</a:t>
            </a:r>
            <a:r>
              <a:rPr lang="en-US" sz="3600" dirty="0" smtClean="0"/>
              <a:t>stratum – </a:t>
            </a:r>
            <a:r>
              <a:rPr lang="uk-UA" sz="3600" dirty="0" smtClean="0"/>
              <a:t>шар) – поділ суспільства на вертикально розташовані соціальні групи і верстви (страти), які мають власний престиж, власність, владу, освіту тощо.  </a:t>
            </a:r>
            <a:endParaRPr lang="ru-RU" sz="3600" dirty="0"/>
          </a:p>
        </p:txBody>
      </p:sp>
      <p:pic>
        <p:nvPicPr>
          <p:cNvPr id="10245" name="Picture 2" descr="C:\Documents and Settings\Admin\Рабочий стол\31_1.jpg"/>
          <p:cNvPicPr>
            <a:picLocks noChangeAspect="1" noChangeArrowheads="1"/>
          </p:cNvPicPr>
          <p:nvPr/>
        </p:nvPicPr>
        <p:blipFill>
          <a:blip r:embed="rId2"/>
          <a:srcRect/>
          <a:stretch>
            <a:fillRect/>
          </a:stretch>
        </p:blipFill>
        <p:spPr bwMode="auto">
          <a:xfrm>
            <a:off x="6143625" y="4143375"/>
            <a:ext cx="2640013" cy="1979613"/>
          </a:xfrm>
          <a:prstGeom prst="rect">
            <a:avLst/>
          </a:prstGeom>
          <a:noFill/>
          <a:ln w="9525">
            <a:noFill/>
            <a:miter lim="800000"/>
            <a:headEnd/>
            <a:tailEnd/>
          </a:ln>
        </p:spPr>
      </p:pic>
    </p:spTree>
  </p:cSld>
  <p:clrMapOvr>
    <a:masterClrMapping/>
  </p:clrMapOvr>
  <p:transition spd="med">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500042"/>
            <a:ext cx="7498080" cy="5748358"/>
          </a:xfrm>
          <a:effectLst>
            <a:glow rad="101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a:bodyPr>
          <a:lstStyle/>
          <a:p>
            <a:pPr marL="365760" indent="-283464" eaLnBrk="1" fontAlgn="auto" hangingPunct="1">
              <a:spcAft>
                <a:spcPts val="0"/>
              </a:spcAft>
              <a:buFont typeface="Wingdings 2"/>
              <a:buNone/>
              <a:defRPr/>
            </a:pPr>
            <a:r>
              <a:rPr lang="uk-UA" sz="3600" b="1" u="sng" dirty="0" smtClean="0"/>
              <a:t>Страти </a:t>
            </a:r>
            <a:r>
              <a:rPr lang="uk-UA" sz="3600" b="1" dirty="0" smtClean="0"/>
              <a:t>– </a:t>
            </a:r>
            <a:r>
              <a:rPr lang="uk-UA" sz="3600" dirty="0" smtClean="0"/>
              <a:t>це великі сукупності людей, які розрізняються за своїм становищем у соціальній ієрархії суспільства. Основою утвореня страт є природна і соціальна нерівність.</a:t>
            </a:r>
            <a:endParaRPr lang="ru-RU" sz="3600" b="1" u="sng" dirty="0"/>
          </a:p>
        </p:txBody>
      </p:sp>
      <p:sp>
        <p:nvSpPr>
          <p:cNvPr id="4" name="Прямоугольник 3"/>
          <p:cNvSpPr/>
          <p:nvPr/>
        </p:nvSpPr>
        <p:spPr>
          <a:xfrm>
            <a:off x="6607181" y="3446463"/>
            <a:ext cx="1857388" cy="642941"/>
          </a:xfrm>
          <a:prstGeom prst="rect">
            <a:avLst/>
          </a:prstGeom>
          <a:effectLst>
            <a:glow rad="1397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r>
              <a:rPr lang="uk-UA" sz="3600" b="1" dirty="0"/>
              <a:t>Страти</a:t>
            </a:r>
            <a:endParaRPr lang="ru-RU" sz="3600" b="1" dirty="0"/>
          </a:p>
        </p:txBody>
      </p:sp>
      <p:sp>
        <p:nvSpPr>
          <p:cNvPr id="5" name="Прямоугольник 4"/>
          <p:cNvSpPr/>
          <p:nvPr/>
        </p:nvSpPr>
        <p:spPr>
          <a:xfrm>
            <a:off x="3643306" y="4714884"/>
            <a:ext cx="2571768" cy="1143008"/>
          </a:xfrm>
          <a:prstGeom prst="rect">
            <a:avLst/>
          </a:prstGeom>
          <a:effectLst>
            <a:glow rad="228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uk-UA" b="1" u="sng" dirty="0"/>
              <a:t>Природна нерівність</a:t>
            </a:r>
            <a:r>
              <a:rPr lang="uk-UA" dirty="0"/>
              <a:t> (етнічна приналежність, </a:t>
            </a:r>
            <a:r>
              <a:rPr lang="uk-UA" dirty="0" err="1"/>
              <a:t>статево-вікові</a:t>
            </a:r>
            <a:r>
              <a:rPr lang="uk-UA" dirty="0"/>
              <a:t> </a:t>
            </a:r>
            <a:r>
              <a:rPr lang="uk-UA" dirty="0" err="1"/>
              <a:t>особл</a:t>
            </a:r>
            <a:r>
              <a:rPr lang="uk-UA" b="1" u="sng" dirty="0"/>
              <a:t> </a:t>
            </a:r>
            <a:endParaRPr lang="ru-RU" dirty="0"/>
          </a:p>
        </p:txBody>
      </p:sp>
      <p:sp>
        <p:nvSpPr>
          <p:cNvPr id="7" name="Прямоугольник 6"/>
          <p:cNvSpPr/>
          <p:nvPr/>
        </p:nvSpPr>
        <p:spPr>
          <a:xfrm>
            <a:off x="6643702" y="4714884"/>
            <a:ext cx="2071702" cy="1143008"/>
          </a:xfrm>
          <a:prstGeom prst="rect">
            <a:avLst/>
          </a:prstGeom>
          <a:effectLst>
            <a:glow rad="228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uk-UA" b="1" u="sng" dirty="0"/>
              <a:t>Соціальна нерівність </a:t>
            </a:r>
            <a:r>
              <a:rPr lang="uk-UA" dirty="0"/>
              <a:t>(поділ праці, уклад</a:t>
            </a:r>
            <a:r>
              <a:rPr lang="en-US" dirty="0"/>
              <a:t> </a:t>
            </a:r>
            <a:r>
              <a:rPr lang="uk-UA" dirty="0"/>
              <a:t>життя)</a:t>
            </a:r>
            <a:endParaRPr lang="ru-RU" dirty="0"/>
          </a:p>
        </p:txBody>
      </p:sp>
      <p:cxnSp>
        <p:nvCxnSpPr>
          <p:cNvPr id="9" name="Прямая со стрелкой 8"/>
          <p:cNvCxnSpPr>
            <a:cxnSpLocks noChangeShapeType="1"/>
            <a:stCxn id="0" idx="2"/>
            <a:endCxn id="0" idx="0"/>
          </p:cNvCxnSpPr>
          <p:nvPr/>
        </p:nvCxnSpPr>
        <p:spPr bwMode="auto">
          <a:xfrm flipH="1">
            <a:off x="4932363" y="4254500"/>
            <a:ext cx="2605087" cy="207963"/>
          </a:xfrm>
          <a:prstGeom prst="straightConnector1">
            <a:avLst/>
          </a:prstGeom>
          <a:noFill/>
          <a:ln w="25400" algn="ctr">
            <a:solidFill>
              <a:srgbClr val="E88651"/>
            </a:solidFill>
            <a:round/>
            <a:headEnd/>
            <a:tailEnd type="arrow" w="med" len="med"/>
          </a:ln>
          <a:effectLst>
            <a:outerShdw dist="25400" dir="5400000" rotWithShape="0">
              <a:srgbClr val="000000">
                <a:alpha val="43137"/>
              </a:srgbClr>
            </a:outerShdw>
          </a:effectLst>
        </p:spPr>
      </p:cxnSp>
      <p:cxnSp>
        <p:nvCxnSpPr>
          <p:cNvPr id="11" name="Прямая со стрелкой 10"/>
          <p:cNvCxnSpPr>
            <a:cxnSpLocks noChangeShapeType="1"/>
            <a:stCxn id="0" idx="2"/>
            <a:endCxn id="0" idx="0"/>
          </p:cNvCxnSpPr>
          <p:nvPr/>
        </p:nvCxnSpPr>
        <p:spPr bwMode="auto">
          <a:xfrm>
            <a:off x="7537450" y="4254500"/>
            <a:ext cx="144463" cy="207963"/>
          </a:xfrm>
          <a:prstGeom prst="straightConnector1">
            <a:avLst/>
          </a:prstGeom>
          <a:noFill/>
          <a:ln w="25400" algn="ctr">
            <a:solidFill>
              <a:srgbClr val="E88651"/>
            </a:solidFill>
            <a:round/>
            <a:headEnd/>
            <a:tailEnd type="arrow" w="med" len="med"/>
          </a:ln>
          <a:effectLst>
            <a:outerShdw dist="25400" dir="5400000" rotWithShape="0">
              <a:srgbClr val="000000">
                <a:alpha val="43137"/>
              </a:srgbClr>
            </a:outerShdw>
          </a:effectLst>
        </p:spPr>
      </p:cxnSp>
    </p:spTree>
  </p:cSld>
  <p:clrMapOvr>
    <a:masterClrMapping/>
  </p:clrMapOvr>
  <p:transition spd="med">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35608" y="500042"/>
            <a:ext cx="7498080" cy="5748358"/>
          </a:xfrm>
          <a:effectLst>
            <a:glow rad="101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a:bodyPr>
          <a:lstStyle/>
          <a:p>
            <a:pPr marL="365760" indent="-283464" eaLnBrk="1" fontAlgn="auto" hangingPunct="1">
              <a:spcAft>
                <a:spcPts val="0"/>
              </a:spcAft>
              <a:buFont typeface="Wingdings 2"/>
              <a:buNone/>
              <a:defRPr/>
            </a:pPr>
            <a:r>
              <a:rPr lang="uk-UA" b="1" dirty="0" smtClean="0"/>
              <a:t>У сучасному суспільстві виділяють 7 основних страт:</a:t>
            </a:r>
          </a:p>
          <a:p>
            <a:pPr marL="596646" indent="-514350" eaLnBrk="1" fontAlgn="auto" hangingPunct="1">
              <a:spcAft>
                <a:spcPts val="0"/>
              </a:spcAft>
              <a:buFont typeface="+mj-lt"/>
              <a:buAutoNum type="arabicPeriod"/>
              <a:defRPr/>
            </a:pPr>
            <a:r>
              <a:rPr lang="uk-UA" sz="2800" dirty="0" smtClean="0"/>
              <a:t>Верхня вища – </a:t>
            </a:r>
            <a:r>
              <a:rPr lang="uk-UA" sz="2800" dirty="0" err="1" smtClean="0"/>
              <a:t>“Аристократія”</a:t>
            </a:r>
            <a:r>
              <a:rPr lang="uk-UA" sz="2800" dirty="0" smtClean="0"/>
              <a:t>.</a:t>
            </a:r>
          </a:p>
          <a:p>
            <a:pPr marL="596646" indent="-514350" eaLnBrk="1" fontAlgn="auto" hangingPunct="1">
              <a:spcAft>
                <a:spcPts val="0"/>
              </a:spcAft>
              <a:buFont typeface="+mj-lt"/>
              <a:buAutoNum type="arabicPeriod"/>
              <a:defRPr/>
            </a:pPr>
            <a:r>
              <a:rPr lang="uk-UA" sz="2800" dirty="0" smtClean="0"/>
              <a:t>Нижня вища – </a:t>
            </a:r>
            <a:r>
              <a:rPr lang="uk-UA" sz="2800" dirty="0" err="1" smtClean="0"/>
              <a:t>“Нові</a:t>
            </a:r>
            <a:r>
              <a:rPr lang="uk-UA" sz="2800" dirty="0" smtClean="0"/>
              <a:t> </a:t>
            </a:r>
            <a:r>
              <a:rPr lang="uk-UA" sz="2800" dirty="0" err="1" smtClean="0"/>
              <a:t>багаті”</a:t>
            </a:r>
            <a:r>
              <a:rPr lang="uk-UA" sz="2800" dirty="0" smtClean="0"/>
              <a:t>.</a:t>
            </a:r>
          </a:p>
          <a:p>
            <a:pPr marL="596646" indent="-514350" eaLnBrk="1" fontAlgn="auto" hangingPunct="1">
              <a:spcAft>
                <a:spcPts val="0"/>
              </a:spcAft>
              <a:buFont typeface="+mj-lt"/>
              <a:buAutoNum type="arabicPeriod"/>
              <a:defRPr/>
            </a:pPr>
            <a:r>
              <a:rPr lang="uk-UA" sz="2800" dirty="0" smtClean="0"/>
              <a:t>Верхній середній клас .</a:t>
            </a:r>
          </a:p>
          <a:p>
            <a:pPr marL="596646" indent="-514350" eaLnBrk="1" fontAlgn="auto" hangingPunct="1">
              <a:spcAft>
                <a:spcPts val="0"/>
              </a:spcAft>
              <a:buFont typeface="+mj-lt"/>
              <a:buAutoNum type="arabicPeriod"/>
              <a:defRPr/>
            </a:pPr>
            <a:r>
              <a:rPr lang="uk-UA" sz="2800" dirty="0" smtClean="0"/>
              <a:t>Середній </a:t>
            </a:r>
            <a:r>
              <a:rPr lang="uk-UA" sz="2800" dirty="0" err="1" smtClean="0"/>
              <a:t>середній</a:t>
            </a:r>
            <a:r>
              <a:rPr lang="uk-UA" sz="2800" dirty="0" smtClean="0"/>
              <a:t> клас – 	               </a:t>
            </a:r>
            <a:r>
              <a:rPr lang="uk-UA" sz="2800" b="1" u="sng" dirty="0" smtClean="0"/>
              <a:t>Інтелектуальні професії.</a:t>
            </a:r>
          </a:p>
          <a:p>
            <a:pPr marL="596646" indent="-514350" eaLnBrk="1" fontAlgn="auto" hangingPunct="1">
              <a:spcAft>
                <a:spcPts val="0"/>
              </a:spcAft>
              <a:buFont typeface="+mj-lt"/>
              <a:buAutoNum type="arabicPeriod"/>
              <a:defRPr/>
            </a:pPr>
            <a:r>
              <a:rPr lang="uk-UA" sz="2800" dirty="0" smtClean="0"/>
              <a:t>Нижній середній клас.</a:t>
            </a:r>
          </a:p>
          <a:p>
            <a:pPr marL="596646" indent="-514350" eaLnBrk="1" fontAlgn="auto" hangingPunct="1">
              <a:spcAft>
                <a:spcPts val="0"/>
              </a:spcAft>
              <a:buFont typeface="+mj-lt"/>
              <a:buAutoNum type="arabicPeriod"/>
              <a:defRPr/>
            </a:pPr>
            <a:r>
              <a:rPr lang="uk-UA" sz="2800" dirty="0" smtClean="0"/>
              <a:t>Верхня нижча.</a:t>
            </a:r>
          </a:p>
          <a:p>
            <a:pPr marL="596646" indent="-514350" eaLnBrk="1" fontAlgn="auto" hangingPunct="1">
              <a:spcAft>
                <a:spcPts val="0"/>
              </a:spcAft>
              <a:buFont typeface="+mj-lt"/>
              <a:buAutoNum type="arabicPeriod"/>
              <a:defRPr/>
            </a:pPr>
            <a:r>
              <a:rPr lang="uk-UA" sz="2800" dirty="0" smtClean="0"/>
              <a:t>Нижня нижча.</a:t>
            </a:r>
          </a:p>
          <a:p>
            <a:pPr marL="596646" indent="-514350" eaLnBrk="1" fontAlgn="auto" hangingPunct="1">
              <a:spcAft>
                <a:spcPts val="0"/>
              </a:spcAft>
              <a:buFont typeface="Wingdings 2"/>
              <a:buNone/>
              <a:defRPr/>
            </a:pPr>
            <a:endParaRPr lang="uk-UA" sz="2800" dirty="0" smtClean="0"/>
          </a:p>
          <a:p>
            <a:pPr marL="596646" indent="-514350" eaLnBrk="1" fontAlgn="auto" hangingPunct="1">
              <a:spcAft>
                <a:spcPts val="0"/>
              </a:spcAft>
              <a:buFont typeface="Wingdings 2"/>
              <a:buNone/>
              <a:defRPr/>
            </a:pPr>
            <a:endParaRPr lang="uk-UA" sz="2800" b="1" u="sng" dirty="0" smtClean="0"/>
          </a:p>
          <a:p>
            <a:pPr marL="596646" indent="-514350" eaLnBrk="1" fontAlgn="auto" hangingPunct="1">
              <a:spcAft>
                <a:spcPts val="0"/>
              </a:spcAft>
              <a:buFont typeface="+mj-lt"/>
              <a:buAutoNum type="arabicPeriod"/>
              <a:defRPr/>
            </a:pPr>
            <a:endParaRPr lang="uk-UA" sz="2800" dirty="0" smtClean="0"/>
          </a:p>
          <a:p>
            <a:pPr marL="596646" indent="-514350" eaLnBrk="1" fontAlgn="auto" hangingPunct="1">
              <a:spcAft>
                <a:spcPts val="0"/>
              </a:spcAft>
              <a:buFont typeface="+mj-lt"/>
              <a:buAutoNum type="arabicPeriod"/>
              <a:defRPr/>
            </a:pPr>
            <a:endParaRPr lang="uk-UA" sz="2800" dirty="0" smtClean="0"/>
          </a:p>
          <a:p>
            <a:pPr marL="596646" indent="-514350" eaLnBrk="1" fontAlgn="auto" hangingPunct="1">
              <a:spcAft>
                <a:spcPts val="0"/>
              </a:spcAft>
              <a:buFont typeface="Wingdings 2"/>
              <a:buNone/>
              <a:defRPr/>
            </a:pPr>
            <a:endParaRPr lang="uk-UA" sz="2800" dirty="0" smtClean="0"/>
          </a:p>
          <a:p>
            <a:pPr marL="596646" indent="-514350" eaLnBrk="1" fontAlgn="auto" hangingPunct="1">
              <a:spcAft>
                <a:spcPts val="0"/>
              </a:spcAft>
              <a:buFont typeface="+mj-lt"/>
              <a:buAutoNum type="arabicPeriod"/>
              <a:defRPr/>
            </a:pPr>
            <a:endParaRPr lang="uk-UA" sz="2800" dirty="0" smtClean="0"/>
          </a:p>
          <a:p>
            <a:pPr marL="596646" indent="-514350" eaLnBrk="1" fontAlgn="auto" hangingPunct="1">
              <a:spcAft>
                <a:spcPts val="0"/>
              </a:spcAft>
              <a:buFont typeface="+mj-lt"/>
              <a:buAutoNum type="arabicPeriod"/>
              <a:defRPr/>
            </a:pPr>
            <a:endParaRPr lang="ru-RU" sz="2800" dirty="0"/>
          </a:p>
        </p:txBody>
      </p:sp>
      <p:pic>
        <p:nvPicPr>
          <p:cNvPr id="15365" name="Picture 3" descr="C:\Documents and Settings\Admin\Рабочий стол\Pyramid_of_Capitalist_System.gif"/>
          <p:cNvPicPr>
            <a:picLocks noChangeAspect="1" noChangeArrowheads="1"/>
          </p:cNvPicPr>
          <p:nvPr/>
        </p:nvPicPr>
        <p:blipFill>
          <a:blip r:embed="rId2"/>
          <a:srcRect/>
          <a:stretch>
            <a:fillRect/>
          </a:stretch>
        </p:blipFill>
        <p:spPr bwMode="auto">
          <a:xfrm>
            <a:off x="6227763" y="2636838"/>
            <a:ext cx="2786062" cy="3643312"/>
          </a:xfrm>
          <a:prstGeom prst="rect">
            <a:avLst/>
          </a:prstGeom>
          <a:noFill/>
          <a:ln w="9525">
            <a:noFill/>
            <a:miter lim="800000"/>
            <a:headEnd/>
            <a:tailEnd/>
          </a:ln>
        </p:spPr>
      </p:pic>
    </p:spTree>
  </p:cSld>
  <p:clrMapOvr>
    <a:masterClrMapping/>
  </p:clrMapOvr>
  <p:transition spd="med">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454</TotalTime>
  <Words>922</Words>
  <PresentationFormat>Экран (4:3)</PresentationFormat>
  <Paragraphs>72</Paragraphs>
  <Slides>22</Slides>
  <Notes>0</Notes>
  <HiddenSlides>0</HiddenSlides>
  <MMClips>1</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Солнцестояние</vt:lpstr>
      <vt:lpstr>Соціальна структура суспільства</vt:lpstr>
      <vt:lpstr>Слайд 2</vt:lpstr>
      <vt:lpstr>Отже, основними підструктурами (елементами) суспільства є: </vt:lpstr>
      <vt:lpstr>Слайд 4</vt:lpstr>
      <vt:lpstr>В сучасній соціальній науці склалися такі основні підходи до практикування етносів: </vt:lpstr>
      <vt:lpstr>Слайд 6</vt:lpstr>
      <vt:lpstr>Слайд 7</vt:lpstr>
      <vt:lpstr>Слайд 8</vt:lpstr>
      <vt:lpstr>Слайд 9</vt:lpstr>
      <vt:lpstr>Слайд 10</vt:lpstr>
      <vt:lpstr>Слайд 11</vt:lpstr>
      <vt:lpstr>Слайд 12</vt:lpstr>
      <vt:lpstr>Слайд 13</vt:lpstr>
      <vt:lpstr>                 Соціальні проблеми  </vt:lpstr>
      <vt:lpstr>                 Бідність </vt:lpstr>
      <vt:lpstr>          Причини бідності</vt:lpstr>
      <vt:lpstr>Слайд 17</vt:lpstr>
      <vt:lpstr>         Старіння населення </vt:lpstr>
      <vt:lpstr>Слайд 19</vt:lpstr>
      <vt:lpstr>                       Війни</vt:lpstr>
      <vt:lpstr>Слайд 21</vt:lpstr>
      <vt:lpstr>                 Тероризм</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dc:title>
  <cp:lastModifiedBy>Deafult User</cp:lastModifiedBy>
  <cp:revision>49</cp:revision>
  <dcterms:modified xsi:type="dcterms:W3CDTF">2014-01-26T18:34:42Z</dcterms:modified>
</cp:coreProperties>
</file>