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F225CE-B241-4462-B4D0-F58A2FA5754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5431" autoAdjust="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5D6B0-957F-49AD-8365-F62115B07A39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5B5CE-4838-48EF-8EC2-45D49F29A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B5CE-4838-48EF-8EC2-45D49F29A4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0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a.textreferat.com/referat-563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feratu.net.ua/newreferats/7579/188934" TargetMode="External"/><Relationship Id="rId5" Type="http://schemas.openxmlformats.org/officeDocument/2006/relationships/hyperlink" Target="http://ru.osvita.ua/vnz/reports/journalism/25491/" TargetMode="External"/><Relationship Id="rId4" Type="http://schemas.openxmlformats.org/officeDocument/2006/relationships/hyperlink" Target="http://pidruchniki.ws/17240214/ekonomika/zasobi_nosiyi_informatsiy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6" y="15236"/>
            <a:ext cx="9160506" cy="684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938" y="61950"/>
            <a:ext cx="85421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Засоби масової інформації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762873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Виконала</a:t>
            </a:r>
          </a:p>
          <a:p>
            <a:pPr algn="ctr"/>
            <a:r>
              <a:rPr lang="uk-UA" dirty="0" smtClean="0">
                <a:solidFill>
                  <a:schemeClr val="bg2"/>
                </a:solidFill>
              </a:rPr>
              <a:t>Учениця 11-А класу</a:t>
            </a:r>
          </a:p>
          <a:p>
            <a:pPr algn="ctr"/>
            <a:r>
              <a:rPr lang="uk-UA" dirty="0" smtClean="0">
                <a:solidFill>
                  <a:schemeClr val="bg2"/>
                </a:solidFill>
              </a:rPr>
              <a:t>Родіонова Євгенія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Цензура</a:t>
            </a:r>
            <a:r>
              <a:rPr lang="uk-UA" dirty="0">
                <a:latin typeface="Arial" pitchFamily="34" charset="0"/>
                <a:cs typeface="Arial" pitchFamily="34" charset="0"/>
              </a:rPr>
              <a:t> – це контроль офіційної влади за змістом, випуском та поширенням друкованої продукції, змістом і виконанням (показом) сценічних постановок,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радіо-</a:t>
            </a:r>
            <a:r>
              <a:rPr lang="uk-UA" dirty="0">
                <a:latin typeface="Arial" pitchFamily="34" charset="0"/>
                <a:cs typeface="Arial" pitchFamily="34" charset="0"/>
              </a:rPr>
              <a:t> й телевізійних передач, а інколи й приватного листування (перлюстрація) з метою недопущення або обмеження поширення ідей та відомостей, які ця влада визнає за небажані чи шкідливі.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98" y="2204864"/>
            <a:ext cx="5842620" cy="43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4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3263" y="2204864"/>
            <a:ext cx="457200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Зазнаючи </a:t>
            </a:r>
            <a:r>
              <a:rPr lang="uk-UA" dirty="0">
                <a:latin typeface="Arial" pitchFamily="34" charset="0"/>
                <a:cs typeface="Arial" pitchFamily="34" charset="0"/>
              </a:rPr>
              <a:t>оновлення, система засобів масової інформації в умовах національного відродження виступає як ефективний інструмент суспільного впливу й досягнення громадянської злагоди, що є важливим фактором функціонування сучасного демократичного суспільства.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1439" y="404664"/>
            <a:ext cx="30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Висновок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8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0808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Список використаної літератури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ua.textreferat.com/referat-5635.html</a:t>
            </a:r>
            <a:endParaRPr lang="uk-UA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pidruchniki.ws/17240214/ekonomika/zasobi_nosiyi_informatsiyi</a:t>
            </a:r>
            <a:endParaRPr lang="uk-UA" dirty="0" smtClean="0"/>
          </a:p>
          <a:p>
            <a:r>
              <a:rPr lang="en-US" dirty="0">
                <a:hlinkClick r:id="rId5"/>
              </a:rPr>
              <a:t>http://ru.osvita.ua/vnz/reports/journalism/25491</a:t>
            </a:r>
            <a:r>
              <a:rPr lang="en-US" dirty="0" smtClean="0">
                <a:hlinkClick r:id="rId5"/>
              </a:rPr>
              <a:t>/</a:t>
            </a:r>
            <a:endParaRPr lang="uk-UA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referatu.net.ua/newreferats/7579/188934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4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6004" y="2967335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Дякую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увагу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72651"/>
            <a:ext cx="5040560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План</a:t>
            </a:r>
          </a:p>
          <a:p>
            <a:r>
              <a:rPr lang="uk-UA" sz="2400" dirty="0" smtClean="0"/>
              <a:t>1. Сучасні ЗМІ</a:t>
            </a:r>
            <a:endParaRPr lang="uk-UA" sz="2400" dirty="0"/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Риси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/>
              <a:t>масової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/>
              <a:t>інформації</a:t>
            </a:r>
            <a:endParaRPr lang="uk-UA" sz="2400" dirty="0" smtClean="0"/>
          </a:p>
          <a:p>
            <a:r>
              <a:rPr lang="uk-UA" sz="2400" dirty="0" smtClean="0"/>
              <a:t>3.</a:t>
            </a:r>
            <a:r>
              <a:rPr lang="ru-RU" sz="2400" b="1" dirty="0"/>
              <a:t> </a:t>
            </a:r>
            <a:r>
              <a:rPr lang="ru-RU" sz="2400" dirty="0" err="1"/>
              <a:t>Функції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масової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endParaRPr lang="ru-RU" sz="2400" dirty="0"/>
          </a:p>
          <a:p>
            <a:r>
              <a:rPr lang="uk-UA" sz="2400" dirty="0" smtClean="0"/>
              <a:t>4. Види ЗМІ</a:t>
            </a:r>
          </a:p>
          <a:p>
            <a:r>
              <a:rPr lang="uk-UA" sz="2400" dirty="0" smtClean="0"/>
              <a:t>5.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dirty="0"/>
              <a:t>Політичне </a:t>
            </a:r>
            <a:r>
              <a:rPr lang="uk-UA" sz="2400" dirty="0" smtClean="0"/>
              <a:t>маніпулювання</a:t>
            </a:r>
          </a:p>
          <a:p>
            <a:r>
              <a:rPr lang="uk-UA" sz="2400" dirty="0" smtClean="0"/>
              <a:t>6. Цензура</a:t>
            </a:r>
          </a:p>
          <a:p>
            <a:r>
              <a:rPr lang="uk-UA" sz="2400" dirty="0" smtClean="0"/>
              <a:t>7. Висновок</a:t>
            </a:r>
          </a:p>
          <a:p>
            <a:endParaRPr lang="ru-RU" sz="2400" dirty="0"/>
          </a:p>
          <a:p>
            <a:endParaRPr lang="uk-UA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30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44"/>
            <a:ext cx="9144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</a:t>
            </a:r>
            <a:r>
              <a:rPr lang="ru-RU" dirty="0" err="1" smtClean="0"/>
              <a:t>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- </a:t>
            </a:r>
            <a:r>
              <a:rPr lang="ru-RU" dirty="0"/>
              <a:t> 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розгалужена</a:t>
            </a:r>
            <a:r>
              <a:rPr lang="ru-RU" b="1" dirty="0"/>
              <a:t> мережа </a:t>
            </a:r>
            <a:r>
              <a:rPr lang="ru-RU" b="1" dirty="0" err="1"/>
              <a:t>установ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займаються</a:t>
            </a:r>
            <a:r>
              <a:rPr lang="ru-RU" b="1" dirty="0"/>
              <a:t> </a:t>
            </a:r>
            <a:r>
              <a:rPr lang="ru-RU" b="1" dirty="0" err="1"/>
              <a:t>збором</a:t>
            </a:r>
            <a:r>
              <a:rPr lang="ru-RU" b="1" dirty="0"/>
              <a:t>, </a:t>
            </a:r>
            <a:r>
              <a:rPr lang="ru-RU" b="1" dirty="0" err="1"/>
              <a:t>обробкою</a:t>
            </a:r>
            <a:r>
              <a:rPr lang="ru-RU" b="1" dirty="0"/>
              <a:t>, </a:t>
            </a:r>
            <a:r>
              <a:rPr lang="ru-RU" b="1" dirty="0" err="1"/>
              <a:t>поширенням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764704"/>
            <a:ext cx="158417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Сучасні ЗМІ: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86343" y="1268760"/>
            <a:ext cx="115212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Телевізор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9522" y="1268760"/>
            <a:ext cx="11521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Телефон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05377" y="1268760"/>
            <a:ext cx="80528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Газети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82826" y="1268760"/>
            <a:ext cx="106580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Журнали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95836" y="1844824"/>
            <a:ext cx="237626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Спілкування з іншими людьми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58902" y="1268760"/>
            <a:ext cx="101848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dirty="0"/>
              <a:t>Інтернет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3557" y="1983323"/>
            <a:ext cx="158408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Радіоприймач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86073" y="1983323"/>
            <a:ext cx="134748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Магнітофон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07" y="2708919"/>
            <a:ext cx="2000250" cy="19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33" y="4697276"/>
            <a:ext cx="2000250" cy="19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50" y="2719683"/>
            <a:ext cx="1982858" cy="197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" y="2708920"/>
            <a:ext cx="2000250" cy="19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31" y="2721000"/>
            <a:ext cx="1982858" cy="19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14048" r="4502" b="15866"/>
          <a:stretch/>
        </p:blipFill>
        <p:spPr bwMode="auto">
          <a:xfrm>
            <a:off x="3682826" y="4699125"/>
            <a:ext cx="2007146" cy="197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72" y="4784141"/>
            <a:ext cx="1973248" cy="180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4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874"/>
            <a:ext cx="9144000" cy="54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105947"/>
            <a:ext cx="84969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90547" y="260648"/>
            <a:ext cx="4770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Характерні</a:t>
            </a:r>
            <a:r>
              <a:rPr lang="ru-RU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риси</a:t>
            </a:r>
            <a:r>
              <a:rPr lang="ru-RU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масової</a:t>
            </a:r>
            <a:r>
              <a:rPr lang="ru-RU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40294" y="754019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492359" y="788594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813271" y="754019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02981" y="760817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03972" y="783498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178" y="1471512"/>
            <a:ext cx="1802303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публічність</a:t>
            </a:r>
            <a:r>
              <a:rPr lang="ru-RU" dirty="0"/>
              <a:t> (</a:t>
            </a:r>
            <a:r>
              <a:rPr lang="ru-RU" dirty="0" err="1"/>
              <a:t>необмежене</a:t>
            </a:r>
            <a:r>
              <a:rPr lang="ru-RU" dirty="0"/>
              <a:t>, </a:t>
            </a:r>
            <a:r>
              <a:rPr lang="ru-RU" dirty="0" err="1"/>
              <a:t>неперсоніфіковане</a:t>
            </a:r>
            <a:r>
              <a:rPr lang="ru-RU" dirty="0"/>
              <a:t> коло </a:t>
            </a:r>
            <a:r>
              <a:rPr lang="ru-RU" dirty="0" err="1"/>
              <a:t>споживачів</a:t>
            </a:r>
            <a:r>
              <a:rPr lang="ru-RU" dirty="0"/>
              <a:t>);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91413" y="1471512"/>
            <a:ext cx="1649965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42527" y="1412516"/>
            <a:ext cx="1650866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непряма, </a:t>
            </a:r>
            <a:r>
              <a:rPr lang="ru-RU" dirty="0" err="1"/>
              <a:t>розділена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 та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 smtClean="0"/>
              <a:t>партнерів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1471512"/>
            <a:ext cx="1639808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непостійний</a:t>
            </a:r>
            <a:r>
              <a:rPr lang="ru-RU" dirty="0"/>
              <a:t> характер </a:t>
            </a:r>
            <a:r>
              <a:rPr lang="ru-RU" dirty="0" err="1"/>
              <a:t>аудиторії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11874" y="1412516"/>
            <a:ext cx="1650866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односпрямованість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комунікатора</a:t>
            </a:r>
            <a:r>
              <a:rPr lang="ru-RU" dirty="0"/>
              <a:t> до </a:t>
            </a:r>
            <a:r>
              <a:rPr lang="ru-RU" dirty="0" err="1" smtClean="0"/>
              <a:t>реципі­єнта</a:t>
            </a:r>
            <a:r>
              <a:rPr lang="ru-RU" dirty="0" smtClean="0"/>
              <a:t>(</a:t>
            </a:r>
            <a:r>
              <a:rPr lang="ru-RU" dirty="0" err="1" smtClean="0"/>
              <a:t>об'єкт</a:t>
            </a:r>
            <a:r>
              <a:rPr lang="ru-RU" dirty="0"/>
              <a:t> </a:t>
            </a:r>
            <a:r>
              <a:rPr lang="ru-RU" dirty="0" err="1" smtClean="0"/>
              <a:t>комунікації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для </a:t>
            </a:r>
            <a:r>
              <a:rPr lang="ru-RU" dirty="0" err="1"/>
              <a:t>комунікатора</a:t>
            </a:r>
            <a:r>
              <a:rPr lang="ru-RU" dirty="0"/>
              <a:t> </a:t>
            </a:r>
            <a:r>
              <a:rPr lang="ru-RU" dirty="0" err="1"/>
              <a:t>анонімним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112" y="149125"/>
            <a:ext cx="372409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 </a:t>
            </a:r>
            <a:r>
              <a:rPr lang="ru-RU" b="1" dirty="0" err="1"/>
              <a:t>масової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598" y="1052736"/>
            <a:ext cx="419721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інформаційна</a:t>
            </a:r>
            <a:r>
              <a:rPr lang="ru-RU" dirty="0" smtClean="0"/>
              <a:t>- </a:t>
            </a:r>
            <a:r>
              <a:rPr lang="ru-RU" dirty="0" err="1" smtClean="0"/>
              <a:t>отримання</a:t>
            </a:r>
            <a:r>
              <a:rPr lang="ru-RU" dirty="0" smtClean="0"/>
              <a:t> і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відомостей</a:t>
            </a:r>
            <a:r>
              <a:rPr lang="ru-RU" dirty="0" smtClean="0"/>
              <a:t> про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для </a:t>
            </a:r>
            <a:r>
              <a:rPr lang="ru-RU" dirty="0" err="1" smtClean="0"/>
              <a:t>громадян</a:t>
            </a:r>
            <a:r>
              <a:rPr lang="ru-RU" dirty="0" smtClean="0"/>
              <a:t> і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.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отрима­ної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громадська</a:t>
            </a:r>
            <a:r>
              <a:rPr lang="ru-RU" dirty="0" smtClean="0"/>
              <a:t> думка про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вла­ди</a:t>
            </a:r>
            <a:r>
              <a:rPr lang="ru-RU" dirty="0" smtClean="0"/>
              <a:t>, </a:t>
            </a:r>
            <a:r>
              <a:rPr lang="ru-RU" dirty="0" err="1" smtClean="0"/>
              <a:t>об'єднань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,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лідерів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598" y="3469921"/>
            <a:ext cx="4197210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/>
              <a:t>донесення</a:t>
            </a:r>
            <a:r>
              <a:rPr lang="ru-RU" dirty="0"/>
              <a:t> до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адекватно </a:t>
            </a:r>
            <a:r>
              <a:rPr lang="ru-RU" dirty="0" err="1"/>
              <a:t>оцінювати</a:t>
            </a:r>
            <a:r>
              <a:rPr lang="ru-RU" dirty="0"/>
              <a:t>, </a:t>
            </a:r>
            <a:r>
              <a:rPr lang="ru-RU" dirty="0" err="1"/>
              <a:t>упорядковувати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дже­рел</a:t>
            </a:r>
            <a:r>
              <a:rPr lang="ru-RU" dirty="0"/>
              <a:t>, правильно </a:t>
            </a:r>
            <a:r>
              <a:rPr lang="ru-RU" dirty="0" err="1"/>
              <a:t>орієнтуватися</a:t>
            </a:r>
            <a:r>
              <a:rPr lang="ru-RU" dirty="0"/>
              <a:t> у </a:t>
            </a:r>
            <a:r>
              <a:rPr lang="ru-RU" dirty="0" err="1"/>
              <a:t>суперечливому</a:t>
            </a:r>
            <a:r>
              <a:rPr lang="ru-RU" dirty="0"/>
              <a:t> </a:t>
            </a:r>
            <a:r>
              <a:rPr lang="ru-RU" dirty="0" err="1"/>
              <a:t>потоці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3603" y="5229197"/>
            <a:ext cx="4377612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соціалізації</a:t>
            </a:r>
            <a:r>
              <a:rPr lang="ru-RU" dirty="0"/>
              <a:t> -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норм, </a:t>
            </a:r>
            <a:r>
              <a:rPr lang="ru-RU" dirty="0" err="1"/>
              <a:t>ціннос­тей</a:t>
            </a:r>
            <a:r>
              <a:rPr lang="ru-RU" dirty="0"/>
              <a:t>,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адаптуватися</a:t>
            </a:r>
            <a:r>
              <a:rPr lang="ru-RU" dirty="0"/>
              <a:t> до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75520" y="1052736"/>
            <a:ext cx="4572000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/>
              <a:t>функція</a:t>
            </a:r>
            <a:r>
              <a:rPr lang="ru-RU" dirty="0"/>
              <a:t> критики і контролю. Критика ЗМ1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необмеженістю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контрольна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засновується</a:t>
            </a:r>
            <a:r>
              <a:rPr lang="ru-RU" dirty="0"/>
              <a:t> на </a:t>
            </a:r>
            <a:r>
              <a:rPr lang="ru-RU" dirty="0" err="1"/>
              <a:t>ав­торитеті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думки. ЗМ1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санкцій</a:t>
            </a:r>
            <a:r>
              <a:rPr lang="ru-RU" dirty="0"/>
              <a:t> до </a:t>
            </a:r>
            <a:r>
              <a:rPr lang="ru-RU" dirty="0" err="1"/>
              <a:t>пра­вопорушників</a:t>
            </a:r>
            <a:r>
              <a:rPr lang="ru-RU" dirty="0"/>
              <a:t>, але вони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юридичну</a:t>
            </a:r>
            <a:r>
              <a:rPr lang="ru-RU" dirty="0"/>
              <a:t> та </a:t>
            </a:r>
            <a:r>
              <a:rPr lang="ru-RU" dirty="0" err="1"/>
              <a:t>моральну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і </a:t>
            </a:r>
            <a:r>
              <a:rPr lang="ru-RU" dirty="0" err="1"/>
              <a:t>осіб</a:t>
            </a:r>
            <a:r>
              <a:rPr lang="ru-RU" dirty="0"/>
              <a:t>. У демократичному </a:t>
            </a:r>
            <a:r>
              <a:rPr lang="ru-RU" dirty="0" err="1"/>
              <a:t>суспільстві</a:t>
            </a:r>
            <a:r>
              <a:rPr lang="ru-RU" dirty="0"/>
              <a:t> у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smtClean="0"/>
              <a:t>ЗМІ </a:t>
            </a:r>
            <a:r>
              <a:rPr lang="ru-RU" dirty="0" err="1"/>
              <a:t>опи­раються</a:t>
            </a:r>
            <a:r>
              <a:rPr lang="ru-RU" dirty="0"/>
              <a:t> як на </a:t>
            </a:r>
            <a:r>
              <a:rPr lang="ru-RU" dirty="0" err="1"/>
              <a:t>громадську</a:t>
            </a:r>
            <a:r>
              <a:rPr lang="ru-RU" dirty="0"/>
              <a:t> думку, так і на закон;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71502" y="4208585"/>
            <a:ext cx="4572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/>
              <a:t>мобілізаційна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у </a:t>
            </a:r>
            <a:r>
              <a:rPr lang="ru-RU" dirty="0" err="1"/>
              <a:t>спонуканні</a:t>
            </a:r>
            <a:r>
              <a:rPr lang="ru-RU" dirty="0"/>
              <a:t> людей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до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бездіяльності</a:t>
            </a:r>
            <a:r>
              <a:rPr lang="ru-RU" dirty="0"/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71502" y="5506197"/>
            <a:ext cx="4572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/>
              <a:t>оперативна </a:t>
            </a:r>
            <a:r>
              <a:rPr lang="ru-RU" dirty="0" err="1"/>
              <a:t>функція</a:t>
            </a:r>
            <a:r>
              <a:rPr lang="ru-RU" dirty="0"/>
              <a:t> - </a:t>
            </a:r>
            <a:r>
              <a:rPr lang="ru-RU" dirty="0" err="1"/>
              <a:t>обслуговування</a:t>
            </a:r>
            <a:r>
              <a:rPr lang="ru-RU" dirty="0"/>
              <a:t> ЗМІ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8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499992" y="1124744"/>
            <a:ext cx="3779838" cy="4625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3000" b="1" smtClean="0"/>
              <a:t>    </a:t>
            </a:r>
            <a:r>
              <a:rPr lang="ru-RU" altLang="ru-RU" sz="3000" b="1" i="1" smtClean="0"/>
              <a:t>Розрізняють наступні види ЗМІ:</a:t>
            </a:r>
          </a:p>
          <a:p>
            <a:pPr>
              <a:lnSpc>
                <a:spcPct val="90000"/>
              </a:lnSpc>
            </a:pPr>
            <a:r>
              <a:rPr lang="uk-UA" altLang="ru-RU" sz="2400" i="1" smtClean="0"/>
              <a:t>друковані засоби масової інформації – преса(газети, журнали, бюлетені тощо), які мають постійну назву, нумерацію й періодично виходять у світ;</a:t>
            </a:r>
            <a:endParaRPr lang="uk-UA" altLang="ru-RU" sz="2400" i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7" y="980728"/>
            <a:ext cx="31638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31638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88" y="3933056"/>
            <a:ext cx="147478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3494" y="1413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7030A0"/>
                </a:solidFill>
              </a:rPr>
              <a:t>Види ЗМІ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4493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73" y="116631"/>
            <a:ext cx="4222421" cy="31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73" y="3533582"/>
            <a:ext cx="4222421" cy="31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3582"/>
            <a:ext cx="4048125" cy="313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2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76373"/>
            <a:ext cx="34563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поняттям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політичне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маніпулювання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розуміють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приховане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політичною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свідомістю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поведінкою</a:t>
            </a:r>
            <a:r>
              <a:rPr lang="ru-RU" dirty="0">
                <a:latin typeface="Arial" pitchFamily="34" charset="0"/>
                <a:cs typeface="Arial" pitchFamily="34" charset="0"/>
              </a:rPr>
              <a:t> людей з метою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примусити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дії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бездіяльності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всупереч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власним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інтересам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Маніпулювання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здійснюється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непомітно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тих, ким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управляють</a:t>
            </a:r>
            <a:r>
              <a:rPr lang="ru-RU" dirty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воно</a:t>
            </a:r>
            <a:r>
              <a:rPr lang="ru-RU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тягне</a:t>
            </a:r>
            <a:r>
              <a:rPr lang="ru-RU" dirty="0">
                <a:latin typeface="Arial" pitchFamily="34" charset="0"/>
                <a:cs typeface="Arial" pitchFamily="34" charset="0"/>
              </a:rPr>
              <a:t> за собою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безпосередніх</a:t>
            </a:r>
            <a:r>
              <a:rPr lang="ru-RU" dirty="0">
                <a:latin typeface="Arial" pitchFamily="34" charset="0"/>
                <a:cs typeface="Arial" pitchFamily="34" charset="0"/>
              </a:rPr>
              <a:t> жертв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крові</a:t>
            </a:r>
            <a:r>
              <a:rPr lang="ru-RU" dirty="0">
                <a:latin typeface="Arial" pitchFamily="34" charset="0"/>
                <a:cs typeface="Arial" pitchFamily="34" charset="0"/>
              </a:rPr>
              <a:t>, 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потребує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величезних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матеріальних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затрат.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Політичне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маніпулювання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переважно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ґрунтується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систематичному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впровадженні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масову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свідомість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соціальнонолітичних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міфів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r="12762"/>
          <a:stretch/>
        </p:blipFill>
        <p:spPr bwMode="auto">
          <a:xfrm>
            <a:off x="5004048" y="1019327"/>
            <a:ext cx="364467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2451" y="26064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Політичне маніпулювання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9985"/>
            <a:ext cx="364467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0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0"/>
            <a:ext cx="5998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Способи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політичного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маніпулювання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9512" y="548680"/>
            <a:ext cx="8784976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пряма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підтасовка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фактів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замовчування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невигідної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розповсюдження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брехні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наклепів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напівправда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висвітлення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конкретних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незначущих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деталей при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одночасному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замовчуванні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більш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важливих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фактів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загальна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неправдива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інтерпретація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подій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навішування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ярликів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компроментації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політиків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політичних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ідей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93" y="2532575"/>
            <a:ext cx="6492213" cy="406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1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480</Words>
  <Application>Microsoft Office PowerPoint</Application>
  <PresentationFormat>Экран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111</cp:lastModifiedBy>
  <cp:revision>22</cp:revision>
  <dcterms:modified xsi:type="dcterms:W3CDTF">2014-04-06T08:00:00Z</dcterms:modified>
</cp:coreProperties>
</file>