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44F1C30-35A4-4FDE-8288-304142CED6C6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175351" cy="1793167"/>
          </a:xfrm>
        </p:spPr>
        <p:txBody>
          <a:bodyPr>
            <a:normAutofit/>
          </a:bodyPr>
          <a:lstStyle/>
          <a:p>
            <a:r>
              <a:rPr lang="uk-UA" sz="6600" dirty="0" smtClean="0"/>
              <a:t>Числівник</a:t>
            </a:r>
            <a:r>
              <a:rPr lang="uk-UA" sz="4800" dirty="0" smtClean="0"/>
              <a:t> </a:t>
            </a:r>
            <a:endParaRPr lang="ru-RU" sz="48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20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uk-UA" sz="3200" dirty="0" smtClean="0"/>
              <a:t>Перевірка знань</a:t>
            </a:r>
            <a:endParaRPr lang="ru-RU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4" y="692696"/>
            <a:ext cx="9036496" cy="1900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51520" y="2636912"/>
            <a:ext cx="8424936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uk-UA" b="1" i="1" dirty="0" smtClean="0">
                <a:latin typeface="Calibri"/>
                <a:ea typeface="Calibri"/>
                <a:cs typeface="Times New Roman"/>
              </a:rPr>
              <a:t>2.  Кількісними  </a:t>
            </a:r>
            <a:r>
              <a:rPr lang="uk-UA" b="1" i="1" dirty="0">
                <a:latin typeface="Calibri"/>
                <a:ea typeface="Calibri"/>
                <a:cs typeface="Times New Roman"/>
              </a:rPr>
              <a:t>є всі числівники  в рядку: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А дванадцять, четвертий, тридцять шість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Б сімсот двадцять, сорок один, тринадцятий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В дві тисячі, вісімнадцятий, триста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Г сто другий, двісті вісім, чотирнадцять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Д двадцять, вісімсот сорок, дванадцять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4640537"/>
            <a:ext cx="9036496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uk-UA" b="1" i="1" dirty="0" smtClean="0">
                <a:latin typeface="Calibri"/>
                <a:ea typeface="Calibri"/>
                <a:cs typeface="Times New Roman"/>
              </a:rPr>
              <a:t>3.  Кожен </a:t>
            </a:r>
            <a:r>
              <a:rPr lang="uk-UA" b="1" i="1" dirty="0">
                <a:latin typeface="Calibri"/>
                <a:ea typeface="Calibri"/>
                <a:cs typeface="Times New Roman"/>
              </a:rPr>
              <a:t>числівник рядка змінюється за родами, числами й відмінками: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А дванадцятий, тридцять четвертий, сім тисяч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Б одинадцятий, двадцять сьомий, десять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В тридцятий, вісімдесят один, семисотий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Г шістдесятий, сорок третій, сотий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Д трьохсотий, вісімнадцятий, тисяча двісті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479607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16632"/>
            <a:ext cx="8964488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uk-UA" b="1" i="1" dirty="0" smtClean="0">
                <a:latin typeface="Calibri"/>
                <a:ea typeface="Calibri"/>
                <a:cs typeface="Times New Roman"/>
              </a:rPr>
              <a:t>4.  Установіть </a:t>
            </a:r>
            <a:r>
              <a:rPr lang="uk-UA" b="1" i="1" dirty="0">
                <a:latin typeface="Calibri"/>
                <a:ea typeface="Calibri"/>
                <a:cs typeface="Times New Roman"/>
              </a:rPr>
              <a:t>відповідність між числівниками та їх групами за значенням: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1 кількісні – цілі числа                     А двохсотий, третій, десятий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2  кількісні – дробові                       Б десятка, п`ятірка, двадцятка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3 кількісні – збірні                           В сорок, триста, дев`ять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4 порядкові                                       Г четверо, обоє, семеро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                                                             Д одна четверта, три четвертих, одна п`ята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2492896"/>
            <a:ext cx="8856984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uk-UA" b="1" i="1" dirty="0" smtClean="0">
                <a:latin typeface="Calibri"/>
                <a:ea typeface="Calibri"/>
                <a:cs typeface="Times New Roman"/>
              </a:rPr>
              <a:t>5.  Правильно </a:t>
            </a:r>
            <a:r>
              <a:rPr lang="uk-UA" b="1" i="1" dirty="0">
                <a:latin typeface="Calibri"/>
                <a:ea typeface="Calibri"/>
                <a:cs typeface="Times New Roman"/>
              </a:rPr>
              <a:t>записано всі числівники в рядку: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А двомастами сорока, чотирмастами 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шістидесяти</a:t>
            </a:r>
            <a:r>
              <a:rPr lang="uk-UA" i="1" dirty="0">
                <a:latin typeface="Calibri"/>
                <a:ea typeface="Calibri"/>
                <a:cs typeface="Times New Roman"/>
              </a:rPr>
              <a:t> восьми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Б сімдесятьома сімома, тисячу дев`ятий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В семистам сімдесятьом чотирьом, двадцятивосьмитисячний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Г  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чотиристами</a:t>
            </a:r>
            <a:r>
              <a:rPr lang="uk-UA" i="1" dirty="0">
                <a:latin typeface="Calibri"/>
                <a:ea typeface="Calibri"/>
                <a:cs typeface="Times New Roman"/>
              </a:rPr>
              <a:t>  тридцятьма, тисяча сорока шістьма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Д трьомастами сорок шістьма, 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тисячою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760" y="4581128"/>
            <a:ext cx="8712968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uk-UA" b="1" dirty="0" smtClean="0">
                <a:latin typeface="Calibri"/>
                <a:ea typeface="Calibri"/>
                <a:cs typeface="Times New Roman"/>
              </a:rPr>
              <a:t>6.   </a:t>
            </a:r>
            <a:r>
              <a:rPr lang="uk-UA" b="1" i="1" dirty="0">
                <a:latin typeface="Calibri"/>
                <a:ea typeface="Calibri"/>
                <a:cs typeface="Times New Roman"/>
              </a:rPr>
              <a:t>Граматичний зв’язок НЕ порушено в рядку: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А перше лютого, півтора тижні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Б шість десятих гектарів, два з половиною місяці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В мільйонами гривень, сімдесят три хлопців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Г двом десятим відсотка, шістдесят чотири кілограми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Д з Першим вереснем, три лошат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76319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856984" cy="423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uk-UA" b="1" i="1" dirty="0" smtClean="0">
                <a:latin typeface="Calibri"/>
                <a:ea typeface="Calibri"/>
                <a:cs typeface="Times New Roman"/>
              </a:rPr>
              <a:t>7.  Усі </a:t>
            </a:r>
            <a:r>
              <a:rPr lang="uk-UA" b="1" i="1" dirty="0">
                <a:latin typeface="Calibri"/>
                <a:ea typeface="Calibri"/>
                <a:cs typeface="Times New Roman"/>
              </a:rPr>
              <a:t>числівники належать до складених у рядку: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А шістнадцять, вісімнадцятирічний,триста, вісімсот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Б сім восьмих, п`ятисотий, сімдесят, три чверті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В шістдесят, дев`ятсот,чотириста, сімнадцять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Г двадцять п`ять, три тисячі, сто один, двадцять два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Д одна друга, чотирнадцять, сімнадцятеро, </a:t>
            </a:r>
            <a:r>
              <a:rPr lang="uk-UA" i="1" dirty="0" smtClean="0">
                <a:latin typeface="Calibri"/>
                <a:ea typeface="Calibri"/>
                <a:cs typeface="Times New Roman"/>
              </a:rPr>
              <a:t>вісімсот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uk-UA" b="1" i="1" dirty="0" smtClean="0">
                <a:latin typeface="Calibri"/>
                <a:ea typeface="Calibri"/>
                <a:cs typeface="Times New Roman"/>
              </a:rPr>
              <a:t>8.  М`який </a:t>
            </a:r>
            <a:r>
              <a:rPr lang="uk-UA" b="1" i="1" dirty="0">
                <a:latin typeface="Calibri"/>
                <a:ea typeface="Calibri"/>
                <a:cs typeface="Times New Roman"/>
              </a:rPr>
              <a:t>знак пишеться в усіх  числівниках рядка: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А 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дев`ят</a:t>
            </a:r>
            <a:r>
              <a:rPr lang="uk-UA" i="1" dirty="0">
                <a:latin typeface="Calibri"/>
                <a:ea typeface="Calibri"/>
                <a:cs typeface="Times New Roman"/>
              </a:rPr>
              <a:t>…ома, 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шіст</a:t>
            </a:r>
            <a:r>
              <a:rPr lang="uk-UA" i="1" dirty="0">
                <a:latin typeface="Calibri"/>
                <a:ea typeface="Calibri"/>
                <a:cs typeface="Times New Roman"/>
              </a:rPr>
              <a:t>…десяти, сімдесят…ома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Б с…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омастами</a:t>
            </a:r>
            <a:r>
              <a:rPr lang="uk-UA" i="1" dirty="0">
                <a:latin typeface="Calibri"/>
                <a:ea typeface="Calibri"/>
                <a:cs typeface="Times New Roman"/>
              </a:rPr>
              <a:t>, сім…десяти, 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тридцят</a:t>
            </a:r>
            <a:r>
              <a:rPr lang="uk-UA" i="1" dirty="0">
                <a:latin typeface="Calibri"/>
                <a:ea typeface="Calibri"/>
                <a:cs typeface="Times New Roman"/>
              </a:rPr>
              <a:t>… 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шіст</a:t>
            </a:r>
            <a:r>
              <a:rPr lang="uk-UA" i="1" dirty="0">
                <a:latin typeface="Calibri"/>
                <a:ea typeface="Calibri"/>
                <a:cs typeface="Times New Roman"/>
              </a:rPr>
              <a:t>…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В 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віс</a:t>
            </a:r>
            <a:r>
              <a:rPr lang="uk-UA" i="1" dirty="0">
                <a:latin typeface="Calibri"/>
                <a:ea typeface="Calibri"/>
                <a:cs typeface="Times New Roman"/>
              </a:rPr>
              <a:t>…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момастами</a:t>
            </a:r>
            <a:r>
              <a:rPr lang="uk-UA" i="1" dirty="0">
                <a:latin typeface="Calibri"/>
                <a:ea typeface="Calibri"/>
                <a:cs typeface="Times New Roman"/>
              </a:rPr>
              <a:t>, 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двадцят</a:t>
            </a:r>
            <a:r>
              <a:rPr lang="uk-UA" i="1" dirty="0">
                <a:latin typeface="Calibri"/>
                <a:ea typeface="Calibri"/>
                <a:cs typeface="Times New Roman"/>
              </a:rPr>
              <a:t>…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ма</a:t>
            </a:r>
            <a:r>
              <a:rPr lang="uk-UA" i="1" dirty="0">
                <a:latin typeface="Calibri"/>
                <a:ea typeface="Calibri"/>
                <a:cs typeface="Times New Roman"/>
              </a:rPr>
              <a:t>,  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тр</a:t>
            </a:r>
            <a:r>
              <a:rPr lang="uk-UA" i="1" dirty="0">
                <a:latin typeface="Calibri"/>
                <a:ea typeface="Calibri"/>
                <a:cs typeface="Times New Roman"/>
              </a:rPr>
              <a:t>…ома   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Г п`ят…десяти, 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дев`ят</a:t>
            </a:r>
            <a:r>
              <a:rPr lang="uk-UA" i="1" dirty="0">
                <a:latin typeface="Calibri"/>
                <a:ea typeface="Calibri"/>
                <a:cs typeface="Times New Roman"/>
              </a:rPr>
              <a:t>…ох, 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тринадцят</a:t>
            </a:r>
            <a:r>
              <a:rPr lang="uk-UA" i="1" dirty="0">
                <a:latin typeface="Calibri"/>
                <a:ea typeface="Calibri"/>
                <a:cs typeface="Times New Roman"/>
              </a:rPr>
              <a:t>…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ма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Д 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чотир</a:t>
            </a:r>
            <a:r>
              <a:rPr lang="uk-UA" i="1" dirty="0">
                <a:latin typeface="Calibri"/>
                <a:ea typeface="Calibri"/>
                <a:cs typeface="Times New Roman"/>
              </a:rPr>
              <a:t>…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ма</a:t>
            </a:r>
            <a:r>
              <a:rPr lang="uk-UA" i="1" dirty="0">
                <a:latin typeface="Calibri"/>
                <a:ea typeface="Calibri"/>
                <a:cs typeface="Times New Roman"/>
              </a:rPr>
              <a:t>, 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міл</a:t>
            </a:r>
            <a:r>
              <a:rPr lang="uk-UA" i="1" dirty="0">
                <a:latin typeface="Calibri"/>
                <a:ea typeface="Calibri"/>
                <a:cs typeface="Times New Roman"/>
              </a:rPr>
              <a:t>…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йон</a:t>
            </a:r>
            <a:r>
              <a:rPr lang="uk-UA" i="1" dirty="0">
                <a:latin typeface="Calibri"/>
                <a:ea typeface="Calibri"/>
                <a:cs typeface="Times New Roman"/>
              </a:rPr>
              <a:t>, 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чотир...охсот</a:t>
            </a:r>
            <a:r>
              <a:rPr lang="uk-UA" i="1" dirty="0">
                <a:latin typeface="Calibri"/>
                <a:ea typeface="Calibri"/>
                <a:cs typeface="Times New Roman"/>
              </a:rPr>
              <a:t>    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3630" y="4581128"/>
            <a:ext cx="8856984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uk-UA" b="1" i="1" dirty="0" smtClean="0">
                <a:latin typeface="Calibri"/>
                <a:ea typeface="Calibri"/>
                <a:cs typeface="Times New Roman"/>
              </a:rPr>
              <a:t>9.  Помилку </a:t>
            </a:r>
            <a:r>
              <a:rPr lang="uk-UA" b="1" i="1" dirty="0">
                <a:latin typeface="Calibri"/>
                <a:ea typeface="Calibri"/>
                <a:cs typeface="Times New Roman"/>
              </a:rPr>
              <a:t>у творенні числівникової форми допущено в рядку: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А чотирнадцятьом, на вісьмох, трьомстам, десятьох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Б вісьмома, шістдесяти, двомстам, дев`яноста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В сімомастами, дев`яноста, чотирма, шістнадцятьох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Г п`ятьмастами, вісімдесяти, шестисот, дев`ятьома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Д двома, одинадцяти, тринадцятьох, </a:t>
            </a:r>
            <a:r>
              <a:rPr lang="uk-UA" i="1" dirty="0" err="1">
                <a:latin typeface="Calibri"/>
                <a:ea typeface="Calibri"/>
                <a:cs typeface="Times New Roman"/>
              </a:rPr>
              <a:t>п`ятьмадесятьма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43565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87" y="260648"/>
            <a:ext cx="8928992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uk-UA" b="1" i="1" dirty="0" smtClean="0">
                <a:latin typeface="Calibri"/>
                <a:ea typeface="Calibri"/>
                <a:cs typeface="Times New Roman"/>
              </a:rPr>
              <a:t>10.  Правильно </a:t>
            </a:r>
            <a:r>
              <a:rPr lang="uk-UA" b="1" i="1" dirty="0">
                <a:latin typeface="Calibri"/>
                <a:ea typeface="Calibri"/>
                <a:cs typeface="Times New Roman"/>
              </a:rPr>
              <a:t>узгоджено числівник з іменником у рядку: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А чотири вчителі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Б півтора роки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В п`ятеро жінок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Г двадцять два дня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Д три бригадира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 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  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uk-UA" b="1" i="1" dirty="0" smtClean="0">
                <a:latin typeface="Calibri"/>
                <a:ea typeface="Calibri"/>
                <a:cs typeface="Times New Roman"/>
              </a:rPr>
              <a:t>11.  Усі </a:t>
            </a:r>
            <a:r>
              <a:rPr lang="uk-UA" b="1" i="1" dirty="0">
                <a:latin typeface="Calibri"/>
                <a:ea typeface="Calibri"/>
                <a:cs typeface="Times New Roman"/>
              </a:rPr>
              <a:t>слова  рядка є числівниками: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А чотири, четвірко, четвертак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Б п`ять, п`ятий, п`ятірка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В кільканадцять, багато,сто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Г сотий, одна сота, сотник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Д десятеро, десятий, десятка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uk-UA" b="1" i="1" dirty="0" smtClean="0">
                <a:latin typeface="Calibri"/>
                <a:ea typeface="Calibri"/>
                <a:cs typeface="Times New Roman"/>
              </a:rPr>
              <a:t>12.  Збірні </a:t>
            </a:r>
            <a:r>
              <a:rPr lang="uk-UA" b="1" i="1" dirty="0">
                <a:latin typeface="Calibri"/>
                <a:ea typeface="Calibri"/>
                <a:cs typeface="Times New Roman"/>
              </a:rPr>
              <a:t>числівники складають рядок: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А шість, двадцятий, семеро, три десятих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Б двоє, дванадцятеро, восьмеро, тридцять троє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В тринадцятьох, шістдесяти, вісімнадцятьом, на трьох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Calibri"/>
                <a:ea typeface="Calibri"/>
                <a:cs typeface="Times New Roman"/>
              </a:rPr>
              <a:t>Г другий, шостий, десятий, чотирнадцятий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77688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548680"/>
            <a:ext cx="8424936" cy="5976664"/>
          </a:xfrm>
        </p:spPr>
        <p:txBody>
          <a:bodyPr>
            <a:normAutofit/>
          </a:bodyPr>
          <a:lstStyle/>
          <a:p>
            <a:r>
              <a:rPr lang="uk-UA" dirty="0" smtClean="0"/>
              <a:t>Відповіді:</a:t>
            </a:r>
          </a:p>
          <a:p>
            <a:pPr marL="45720" indent="0">
              <a:buNone/>
            </a:pPr>
            <a:r>
              <a:rPr lang="uk-UA" dirty="0" smtClean="0"/>
              <a:t>1 – Д</a:t>
            </a:r>
          </a:p>
          <a:p>
            <a:pPr marL="45720" indent="0">
              <a:buNone/>
            </a:pPr>
            <a:r>
              <a:rPr lang="uk-UA" dirty="0" smtClean="0"/>
              <a:t>2 – Д</a:t>
            </a:r>
          </a:p>
          <a:p>
            <a:pPr marL="45720" indent="0">
              <a:buNone/>
            </a:pPr>
            <a:r>
              <a:rPr lang="uk-UA" dirty="0" smtClean="0"/>
              <a:t>3 – Г</a:t>
            </a:r>
          </a:p>
          <a:p>
            <a:pPr marL="45720" indent="0">
              <a:buNone/>
            </a:pPr>
            <a:r>
              <a:rPr lang="uk-UA" dirty="0" smtClean="0"/>
              <a:t>4 – 1)В 2)Д 3)Г 4)А</a:t>
            </a:r>
          </a:p>
          <a:p>
            <a:pPr marL="45720" indent="0">
              <a:buNone/>
            </a:pPr>
            <a:r>
              <a:rPr lang="uk-UA" dirty="0"/>
              <a:t>5</a:t>
            </a:r>
            <a:r>
              <a:rPr lang="uk-UA" dirty="0" smtClean="0"/>
              <a:t> – В</a:t>
            </a:r>
          </a:p>
          <a:p>
            <a:pPr marL="45720" indent="0">
              <a:buNone/>
            </a:pPr>
            <a:r>
              <a:rPr lang="uk-UA" dirty="0" smtClean="0"/>
              <a:t>6 – Г</a:t>
            </a:r>
          </a:p>
          <a:p>
            <a:pPr marL="45720" indent="0">
              <a:buNone/>
            </a:pPr>
            <a:r>
              <a:rPr lang="uk-UA" dirty="0" smtClean="0"/>
              <a:t>7 – Г </a:t>
            </a:r>
          </a:p>
          <a:p>
            <a:pPr marL="45720" indent="0">
              <a:buNone/>
            </a:pPr>
            <a:r>
              <a:rPr lang="uk-UA" dirty="0" smtClean="0"/>
              <a:t>8 – В</a:t>
            </a:r>
          </a:p>
          <a:p>
            <a:pPr marL="45720" indent="0">
              <a:buNone/>
            </a:pPr>
            <a:r>
              <a:rPr lang="uk-UA" dirty="0" smtClean="0"/>
              <a:t>9 – Д</a:t>
            </a:r>
          </a:p>
          <a:p>
            <a:pPr marL="45720" indent="0">
              <a:buNone/>
            </a:pPr>
            <a:r>
              <a:rPr lang="uk-UA" dirty="0" smtClean="0"/>
              <a:t>10 – А</a:t>
            </a:r>
          </a:p>
          <a:p>
            <a:pPr marL="45720" indent="0">
              <a:buNone/>
            </a:pPr>
            <a:r>
              <a:rPr lang="uk-UA" dirty="0" smtClean="0"/>
              <a:t>11 – В</a:t>
            </a:r>
          </a:p>
          <a:p>
            <a:pPr marL="45720" indent="0">
              <a:buNone/>
            </a:pPr>
            <a:r>
              <a:rPr lang="uk-UA" dirty="0" smtClean="0"/>
              <a:t>12 - Б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1655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04524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145752"/>
          </a:xfrm>
        </p:spPr>
        <p:txBody>
          <a:bodyPr>
            <a:normAutofit/>
          </a:bodyPr>
          <a:lstStyle/>
          <a:p>
            <a:r>
              <a:rPr lang="uk-UA" sz="2400" u="sng" dirty="0" smtClean="0"/>
              <a:t>Числівник </a:t>
            </a:r>
            <a:r>
              <a:rPr lang="uk-UA" sz="2400" dirty="0" smtClean="0"/>
              <a:t>- це самостійна частина мови, яка означає число, кількість і порядок предметів при лічбі. </a:t>
            </a:r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 smtClean="0"/>
          </a:p>
          <a:p>
            <a:r>
              <a:rPr lang="uk-UA" sz="2400" u="sng" dirty="0" smtClean="0"/>
              <a:t>Відповідає на питання: </a:t>
            </a:r>
          </a:p>
          <a:p>
            <a:pPr marL="45720" indent="0">
              <a:buNone/>
            </a:pPr>
            <a:r>
              <a:rPr lang="uk-UA" sz="2400" dirty="0" smtClean="0"/>
              <a:t>   Скільки? Котрий? Котра? Котре? Котрі?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697045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31640"/>
          </a:xfrm>
        </p:spPr>
        <p:txBody>
          <a:bodyPr/>
          <a:lstStyle/>
          <a:p>
            <a:pPr algn="ctr"/>
            <a:r>
              <a:rPr lang="uk-UA" sz="2800" u="sng" dirty="0" smtClean="0"/>
              <a:t>За значенням і граматичними ознаками поділяються на:</a:t>
            </a:r>
            <a:endParaRPr lang="ru-RU" sz="2800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204864"/>
            <a:ext cx="4248472" cy="432048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uk-UA" sz="2800" u="sng" dirty="0" smtClean="0"/>
              <a:t>Кількісні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Скільки?</a:t>
            </a:r>
          </a:p>
          <a:p>
            <a:pPr>
              <a:buFont typeface="Wingdings" pitchFamily="2" charset="2"/>
              <a:buChar char="ü"/>
            </a:pPr>
            <a:r>
              <a:rPr lang="uk-UA" dirty="0"/>
              <a:t>О</a:t>
            </a:r>
            <a:r>
              <a:rPr lang="uk-UA" dirty="0" smtClean="0"/>
              <a:t>значають число або кількість:</a:t>
            </a:r>
          </a:p>
          <a:p>
            <a:pPr marL="45720" indent="0">
              <a:buNone/>
            </a:pPr>
            <a:r>
              <a:rPr lang="uk-UA" dirty="0" smtClean="0"/>
              <a:t>Один, сто, двісті </a:t>
            </a:r>
            <a:r>
              <a:rPr lang="uk-UA" dirty="0"/>
              <a:t>с</a:t>
            </a:r>
            <a:r>
              <a:rPr lang="uk-UA" dirty="0" smtClean="0"/>
              <a:t>орок чотири,тисяча, сто шість.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Змінюються за відмінками.</a:t>
            </a:r>
          </a:p>
          <a:p>
            <a:pPr marL="45720" indent="0">
              <a:buNone/>
            </a:pPr>
            <a:endParaRPr lang="uk-UA" dirty="0" smtClean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4"/>
          </p:nvPr>
        </p:nvSpPr>
        <p:spPr>
          <a:xfrm>
            <a:off x="4644008" y="2132856"/>
            <a:ext cx="4248472" cy="4392488"/>
          </a:xfrm>
        </p:spPr>
        <p:txBody>
          <a:bodyPr>
            <a:normAutofit/>
          </a:bodyPr>
          <a:lstStyle/>
          <a:p>
            <a:r>
              <a:rPr lang="uk-UA" sz="2800" u="sng" dirty="0" smtClean="0"/>
              <a:t>Порядкові 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Котрий? Котра? Котре? Котрі?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Означають порядок предметів при лічбі:</a:t>
            </a:r>
          </a:p>
          <a:p>
            <a:pPr marL="45720" indent="0">
              <a:buNone/>
            </a:pPr>
            <a:r>
              <a:rPr lang="uk-UA" dirty="0" smtClean="0"/>
              <a:t>Перший, тридцять другий, мільйонний, одинадцята.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Змінюються за відмінками, числами, родами.</a:t>
            </a:r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6005593" y="1196752"/>
            <a:ext cx="510623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1763688" y="1196752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75033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640960" cy="5184575"/>
          </a:xfrm>
        </p:spPr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uk-UA" u="sng" dirty="0" smtClean="0"/>
              <a:t>Цілі числа: </a:t>
            </a:r>
            <a:r>
              <a:rPr lang="uk-UA" dirty="0" smtClean="0"/>
              <a:t>вісім, сорок,шістнадцять,мільярд.</a:t>
            </a:r>
          </a:p>
          <a:p>
            <a:endParaRPr lang="uk-UA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uk-UA" u="sng" dirty="0" smtClean="0"/>
              <a:t>Дробові: </a:t>
            </a:r>
            <a:r>
              <a:rPr lang="uk-UA" dirty="0" smtClean="0"/>
              <a:t>дві цілих і чотири сьомих, одна друга. </a:t>
            </a:r>
          </a:p>
          <a:p>
            <a:r>
              <a:rPr lang="uk-UA" dirty="0" smtClean="0"/>
              <a:t>УВАГА! Півтора, півтори, півтораста (не відмінюються)</a:t>
            </a:r>
          </a:p>
          <a:p>
            <a:endParaRPr lang="uk-UA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uk-UA" u="sng" dirty="0" smtClean="0"/>
              <a:t>Збірні: </a:t>
            </a:r>
            <a:r>
              <a:rPr lang="uk-UA" dirty="0" smtClean="0"/>
              <a:t>троє, шестеро,десятеро, ОБИДВА, ОБОЄ, ОБИДВІ.</a:t>
            </a:r>
          </a:p>
          <a:p>
            <a:endParaRPr lang="uk-UA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uk-UA" u="sng" dirty="0" smtClean="0"/>
              <a:t>Неозначено - кількісні</a:t>
            </a:r>
            <a:r>
              <a:rPr lang="uk-UA" dirty="0" smtClean="0"/>
              <a:t>: кільканадцять, кілька, багато, кількасот.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195" y="188640"/>
            <a:ext cx="9144000" cy="980728"/>
          </a:xfrm>
        </p:spPr>
        <p:txBody>
          <a:bodyPr/>
          <a:lstStyle/>
          <a:p>
            <a:r>
              <a:rPr lang="uk-UA" sz="3600" dirty="0" smtClean="0"/>
              <a:t>Кількісні поділяються на розряди: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732366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2711" y="2060848"/>
            <a:ext cx="2987824" cy="1584176"/>
          </a:xfrm>
        </p:spPr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r>
              <a:rPr lang="uk-UA" dirty="0" smtClean="0"/>
              <a:t>Прості</a:t>
            </a:r>
          </a:p>
          <a:p>
            <a:r>
              <a:rPr lang="uk-UA" sz="2000" b="0" dirty="0" smtClean="0"/>
              <a:t>Мають один корінь:</a:t>
            </a:r>
          </a:p>
          <a:p>
            <a:r>
              <a:rPr lang="uk-UA" sz="2000" b="0" dirty="0" smtClean="0"/>
              <a:t>Два, п’ять, десятеро, сорок, сто</a:t>
            </a:r>
            <a:endParaRPr lang="ru-RU" sz="2000" b="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6301352" y="1988840"/>
            <a:ext cx="2842648" cy="4536504"/>
          </a:xfrm>
        </p:spPr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r>
              <a:rPr lang="uk-UA" dirty="0" smtClean="0"/>
              <a:t>Складені </a:t>
            </a:r>
          </a:p>
          <a:p>
            <a:r>
              <a:rPr lang="uk-UA" sz="2000" b="0" dirty="0" smtClean="0"/>
              <a:t>Утворені з 2-х і більше простих та складних числівників:</a:t>
            </a:r>
          </a:p>
          <a:p>
            <a:r>
              <a:rPr lang="uk-UA" sz="2000" b="0" dirty="0" smtClean="0"/>
              <a:t>Сорок три, тридцять вісім, сто сімдесят три, сімсот шістдесят дві тисячі.</a:t>
            </a:r>
          </a:p>
          <a:p>
            <a:r>
              <a:rPr lang="uk-UA" b="0" dirty="0" smtClean="0"/>
              <a:t>Складені числівники пишемо завжди </a:t>
            </a:r>
            <a:r>
              <a:rPr lang="uk-UA" b="0" u="sng" dirty="0" smtClean="0"/>
              <a:t>окремо.</a:t>
            </a:r>
            <a:endParaRPr lang="ru-RU" b="0" u="sng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3059832" y="1988840"/>
            <a:ext cx="2952328" cy="4536504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uk-UA" sz="2400" b="1" dirty="0" smtClean="0"/>
              <a:t> Складні </a:t>
            </a:r>
          </a:p>
          <a:p>
            <a:pPr marL="45720" indent="0" algn="ctr">
              <a:buNone/>
            </a:pPr>
            <a:r>
              <a:rPr lang="uk-UA" sz="2000" dirty="0" smtClean="0"/>
              <a:t>Утворені поєднанням 2-х коренів: </a:t>
            </a:r>
          </a:p>
          <a:p>
            <a:pPr marL="45720" indent="0" algn="ctr">
              <a:buNone/>
            </a:pPr>
            <a:r>
              <a:rPr lang="uk-UA" sz="2000" dirty="0" smtClean="0"/>
              <a:t>П’ятдесят, шістдесят, вісімдесят, двісті, дев’яносто</a:t>
            </a:r>
          </a:p>
          <a:p>
            <a:pPr marL="45720" indent="0" algn="ctr">
              <a:buNone/>
            </a:pPr>
            <a:endParaRPr lang="uk-UA" sz="2000" dirty="0" smtClean="0"/>
          </a:p>
          <a:p>
            <a:pPr marL="45720" indent="0" algn="ctr">
              <a:buNone/>
            </a:pPr>
            <a:r>
              <a:rPr lang="uk-UA" sz="2400" dirty="0" smtClean="0"/>
              <a:t>Складні числівники пишемо завжди </a:t>
            </a:r>
            <a:r>
              <a:rPr lang="uk-UA" sz="2400" u="sng" dirty="0" smtClean="0"/>
              <a:t>разом.</a:t>
            </a:r>
          </a:p>
          <a:p>
            <a:pPr marL="45720" indent="0" algn="ctr">
              <a:buNone/>
            </a:pPr>
            <a:endParaRPr lang="uk-UA" sz="2000" dirty="0" smtClean="0"/>
          </a:p>
          <a:p>
            <a:pPr marL="45720" indent="0" algn="ctr">
              <a:buNone/>
            </a:pPr>
            <a:endParaRPr lang="ru-RU" sz="20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20080"/>
          </a:xfrm>
        </p:spPr>
        <p:txBody>
          <a:bodyPr/>
          <a:lstStyle/>
          <a:p>
            <a:pPr algn="ctr"/>
            <a:r>
              <a:rPr lang="uk-UA" sz="3200" dirty="0" smtClean="0"/>
              <a:t>Числівники за будовою поділяються на:</a:t>
            </a:r>
            <a:endParaRPr lang="ru-RU" sz="3200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1547664" y="83671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4355976" y="83671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7524328" y="83671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32305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63688"/>
          </a:xfrm>
        </p:spPr>
        <p:txBody>
          <a:bodyPr/>
          <a:lstStyle/>
          <a:p>
            <a:pPr algn="ctr"/>
            <a:r>
              <a:rPr lang="uk-UA" sz="3600" dirty="0" smtClean="0"/>
              <a:t>Поєднання числівників з іменниками:</a:t>
            </a:r>
            <a:endParaRPr lang="ru-RU" sz="36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395536" y="1124744"/>
            <a:ext cx="8496944" cy="5544616"/>
          </a:xfrm>
        </p:spPr>
        <p:txBody>
          <a:bodyPr/>
          <a:lstStyle/>
          <a:p>
            <a:pPr algn="ctr">
              <a:buFont typeface="Wingdings" pitchFamily="2" charset="2"/>
              <a:buChar char="v"/>
            </a:pPr>
            <a:r>
              <a:rPr lang="uk-UA" dirty="0" smtClean="0"/>
              <a:t>Ціле число</a:t>
            </a:r>
          </a:p>
          <a:p>
            <a:pPr marL="502920" indent="-457200">
              <a:buFont typeface="+mj-lt"/>
              <a:buAutoNum type="arabicPeriod"/>
            </a:pPr>
            <a:r>
              <a:rPr lang="uk-UA" dirty="0" smtClean="0"/>
              <a:t>Один – узгоджується з іменником у роді, числі і відмінку.</a:t>
            </a:r>
          </a:p>
          <a:p>
            <a:pPr marL="502920" indent="-457200">
              <a:buFont typeface="+mj-lt"/>
              <a:buAutoNum type="arabicPeriod"/>
            </a:pPr>
            <a:r>
              <a:rPr lang="uk-UA" dirty="0" smtClean="0"/>
              <a:t>2,3,4 + імен. Н.в. множини: два стільці, чотири хлопці.</a:t>
            </a:r>
          </a:p>
          <a:p>
            <a:pPr marL="502920" indent="-457200">
              <a:buFont typeface="+mj-lt"/>
              <a:buAutoNum type="arabicPeriod"/>
            </a:pPr>
            <a:r>
              <a:rPr lang="uk-UA" dirty="0" smtClean="0"/>
              <a:t>5 і далі + імен. Р.в. множини: шість дерев, вісім дібров.</a:t>
            </a:r>
          </a:p>
          <a:p>
            <a:pPr marL="502920" indent="-457200">
              <a:buFont typeface="+mj-lt"/>
              <a:buAutoNum type="arabicPeriod"/>
            </a:pPr>
            <a:r>
              <a:rPr lang="uk-UA" dirty="0" smtClean="0"/>
              <a:t>Якщо є суфікс – и</a:t>
            </a:r>
            <a:r>
              <a:rPr lang="ru-RU" dirty="0" smtClean="0"/>
              <a:t>н – у іменнику, то числівник + імен. Р.в. Однини: тридцять три селянина.</a:t>
            </a:r>
          </a:p>
          <a:p>
            <a:pPr marL="45720" indent="0">
              <a:buNone/>
            </a:pPr>
            <a:endParaRPr lang="ru-RU" dirty="0" smtClean="0"/>
          </a:p>
          <a:p>
            <a:pPr algn="ctr">
              <a:buFont typeface="Wingdings" pitchFamily="2" charset="2"/>
              <a:buChar char="v"/>
            </a:pPr>
            <a:r>
              <a:rPr lang="uk-UA" dirty="0" smtClean="0"/>
              <a:t>Дробові </a:t>
            </a:r>
          </a:p>
          <a:p>
            <a:pPr marL="502920" indent="-457200">
              <a:buFont typeface="+mj-lt"/>
              <a:buAutoNum type="arabicPeriod"/>
            </a:pPr>
            <a:r>
              <a:rPr lang="uk-UA" dirty="0" smtClean="0"/>
              <a:t>Півтора, півтори + іменник Р.в. однини: півтора гектара,одна друга кілограма.</a:t>
            </a:r>
          </a:p>
          <a:p>
            <a:pPr marL="502920" indent="-457200">
              <a:buFont typeface="+mj-lt"/>
              <a:buAutoNum type="arabicPeriod"/>
            </a:pPr>
            <a:r>
              <a:rPr lang="uk-UA" dirty="0" smtClean="0"/>
              <a:t>Півтораста + іменник Р.в. множини: півтораста гектарів.</a:t>
            </a:r>
          </a:p>
          <a:p>
            <a:pPr marL="45720" indent="0">
              <a:buNone/>
            </a:pP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4530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8640960" cy="6264696"/>
          </a:xfrm>
        </p:spPr>
        <p:txBody>
          <a:bodyPr/>
          <a:lstStyle/>
          <a:p>
            <a:pPr algn="ctr">
              <a:buFont typeface="Wingdings" pitchFamily="2" charset="2"/>
              <a:buChar char="v"/>
            </a:pPr>
            <a:r>
              <a:rPr lang="uk-UA" dirty="0" smtClean="0"/>
              <a:t>Збірні </a:t>
            </a:r>
          </a:p>
          <a:p>
            <a:pPr marL="45720" indent="0">
              <a:buNone/>
            </a:pPr>
            <a:r>
              <a:rPr lang="uk-UA" dirty="0" smtClean="0"/>
              <a:t>Можуть поєднуватися з іменниками:</a:t>
            </a:r>
          </a:p>
          <a:p>
            <a:pPr marL="45720" indent="0">
              <a:buNone/>
            </a:pPr>
            <a:endParaRPr lang="uk-UA" dirty="0" smtClean="0"/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Чоловічого роду(істоти):</a:t>
            </a:r>
            <a:r>
              <a:rPr lang="ru-RU" dirty="0" smtClean="0"/>
              <a:t> двое чоловіків, трое </a:t>
            </a:r>
            <a:r>
              <a:rPr lang="ru-RU" dirty="0"/>
              <a:t>вчителів, </a:t>
            </a: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АЛЕ</a:t>
            </a:r>
            <a:r>
              <a:rPr lang="ru-RU" dirty="0"/>
              <a:t>: два столи.  ( назви неістот </a:t>
            </a:r>
            <a:r>
              <a:rPr lang="ru-RU" dirty="0" err="1"/>
              <a:t>чол</a:t>
            </a:r>
            <a:r>
              <a:rPr lang="ru-RU" dirty="0"/>
              <a:t>. роду не </a:t>
            </a:r>
            <a:r>
              <a:rPr lang="ru-RU" dirty="0" err="1"/>
              <a:t>поєднуються</a:t>
            </a:r>
            <a:r>
              <a:rPr lang="ru-RU" dirty="0" smtClean="0"/>
              <a:t>).</a:t>
            </a:r>
          </a:p>
          <a:p>
            <a:pPr marL="45720" indent="0">
              <a:buNone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Жіночого роду: НЕ поєднуються.</a:t>
            </a:r>
          </a:p>
          <a:p>
            <a:pPr>
              <a:buFont typeface="Arial" pitchFamily="34" charset="0"/>
              <a:buChar char="•"/>
            </a:pPr>
            <a:endParaRPr lang="uk-UA" dirty="0" smtClean="0"/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Середнього роду(істоти, неістоти): четверо яблук, троє телят.</a:t>
            </a:r>
          </a:p>
          <a:p>
            <a:pPr>
              <a:buFont typeface="Arial" pitchFamily="34" charset="0"/>
              <a:buChar char="•"/>
            </a:pPr>
            <a:endParaRPr lang="uk-UA" dirty="0" smtClean="0"/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Спільний рід: шестеро листонош, четверо сиріт.</a:t>
            </a:r>
          </a:p>
          <a:p>
            <a:pPr>
              <a:buFont typeface="Arial" pitchFamily="34" charset="0"/>
              <a:buChar char="•"/>
            </a:pPr>
            <a:endParaRPr lang="uk-UA" dirty="0" smtClean="0"/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Множина: шестеро окулярів, семеро дверей.</a:t>
            </a:r>
            <a:endParaRPr lang="ru-RU" dirty="0"/>
          </a:p>
          <a:p>
            <a:pPr marL="4572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06113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21704"/>
            <a:ext cx="9144000" cy="1143000"/>
          </a:xfrm>
        </p:spPr>
        <p:txBody>
          <a:bodyPr/>
          <a:lstStyle/>
          <a:p>
            <a:pPr algn="ctr"/>
            <a:r>
              <a:rPr lang="uk-UA" sz="4000" dirty="0" smtClean="0"/>
              <a:t>Орфограми в числівниках:</a:t>
            </a:r>
            <a:endParaRPr lang="ru-RU" sz="40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179512" y="1196752"/>
            <a:ext cx="8784976" cy="5472608"/>
          </a:xfrm>
        </p:spPr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uk-UA" dirty="0" smtClean="0"/>
              <a:t> Не з числівниками завжди пишемо окремо: не один, не шостий, не десять.</a:t>
            </a:r>
          </a:p>
          <a:p>
            <a:pPr marL="502920" indent="-457200">
              <a:buFont typeface="+mj-lt"/>
              <a:buAutoNum type="arabicPeriod"/>
            </a:pPr>
            <a:r>
              <a:rPr lang="uk-UA" dirty="0" smtClean="0"/>
              <a:t>У числівниках </a:t>
            </a:r>
            <a:r>
              <a:rPr lang="uk-UA" u="sng" dirty="0" smtClean="0"/>
              <a:t>шістсот, шістнадцять, шістдесят </a:t>
            </a:r>
            <a:r>
              <a:rPr lang="uk-UA" dirty="0" smtClean="0"/>
              <a:t>не відбувається спрощення.</a:t>
            </a:r>
          </a:p>
          <a:p>
            <a:pPr marL="502920" indent="-457200">
              <a:buFont typeface="+mj-lt"/>
              <a:buAutoNum type="arabicPeriod"/>
            </a:pPr>
            <a:r>
              <a:rPr lang="uk-UA" dirty="0" smtClean="0"/>
              <a:t>М’який знак і апостроф у числівниках: п’ять,дев’ять,п’ятсот, дев’ятсот. АЛЕ: ЧОТИРМА.</a:t>
            </a:r>
          </a:p>
          <a:p>
            <a:pPr marL="502920" indent="-457200">
              <a:buFont typeface="+mj-lt"/>
              <a:buAutoNum type="arabicPeriod"/>
            </a:pPr>
            <a:r>
              <a:rPr lang="uk-UA" dirty="0" smtClean="0"/>
              <a:t>Числівники, які закінчуються на – сотий, - тисячний, - мільйонний, - мільярдний, пишемо </a:t>
            </a:r>
            <a:r>
              <a:rPr lang="uk-UA" u="sng" dirty="0" smtClean="0"/>
              <a:t>разом</a:t>
            </a:r>
            <a:r>
              <a:rPr lang="uk-UA" dirty="0" smtClean="0"/>
              <a:t>: двохтисячний, шестимільйонний.</a:t>
            </a:r>
          </a:p>
          <a:p>
            <a:pPr marL="45720" indent="0">
              <a:buNone/>
            </a:pPr>
            <a:endParaRPr lang="uk-UA" dirty="0" smtClean="0"/>
          </a:p>
          <a:p>
            <a:pPr marL="45720" indent="0">
              <a:buNone/>
            </a:pPr>
            <a:r>
              <a:rPr lang="uk-UA" b="1" u="sng" dirty="0" smtClean="0"/>
              <a:t>УВАГА! </a:t>
            </a:r>
            <a:r>
              <a:rPr lang="uk-UA" dirty="0" smtClean="0"/>
              <a:t>Не плутайте числівники з прикметниками: шестиповерховий, п’ятиденний.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84969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-11155" y="0"/>
            <a:ext cx="9155155" cy="836712"/>
          </a:xfrm>
        </p:spPr>
        <p:txBody>
          <a:bodyPr/>
          <a:lstStyle/>
          <a:p>
            <a:pPr algn="ctr"/>
            <a:r>
              <a:rPr lang="uk-UA" sz="3600" dirty="0" smtClean="0"/>
              <a:t>Числівники на позначення часу</a:t>
            </a:r>
            <a:endParaRPr lang="ru-RU" sz="36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251520" y="980728"/>
            <a:ext cx="8640960" cy="5544616"/>
          </a:xfrm>
        </p:spPr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uk-UA" dirty="0" smtClean="0"/>
              <a:t>Запитуючи про час, слід казати: «котра година?», а не «скільки годин?».</a:t>
            </a:r>
          </a:p>
          <a:p>
            <a:pPr marL="502920" indent="-457200">
              <a:buFont typeface="+mj-lt"/>
              <a:buAutoNum type="arabicPeriod"/>
            </a:pPr>
            <a:r>
              <a:rPr lang="uk-UA" dirty="0" smtClean="0"/>
              <a:t>Якщо треба </a:t>
            </a:r>
            <a:r>
              <a:rPr lang="uk-UA" u="sng" dirty="0" smtClean="0"/>
              <a:t>приблизно</a:t>
            </a:r>
            <a:r>
              <a:rPr lang="uk-UA" dirty="0" smtClean="0"/>
              <a:t> назвати період між годинами, тоді перед порядковим числівником треба поставити прийменник </a:t>
            </a:r>
            <a:r>
              <a:rPr lang="uk-UA" u="sng" dirty="0" smtClean="0"/>
              <a:t>НА</a:t>
            </a:r>
            <a:r>
              <a:rPr lang="uk-UA" dirty="0" smtClean="0"/>
              <a:t>: Він прийде на дванадцяту годину.</a:t>
            </a:r>
          </a:p>
          <a:p>
            <a:pPr marL="502920" indent="-457200">
              <a:buFont typeface="+mj-lt"/>
              <a:buAutoNum type="arabicPeriod"/>
            </a:pPr>
            <a:r>
              <a:rPr lang="uk-UA" dirty="0" smtClean="0"/>
              <a:t>Якщо треба </a:t>
            </a:r>
            <a:r>
              <a:rPr lang="uk-UA" u="sng" dirty="0" smtClean="0"/>
              <a:t>приблизно</a:t>
            </a:r>
            <a:r>
              <a:rPr lang="uk-UA" dirty="0" smtClean="0"/>
              <a:t> назвати час, вживають прийменник </a:t>
            </a:r>
            <a:r>
              <a:rPr lang="uk-UA" u="sng" dirty="0" smtClean="0"/>
              <a:t>О(ОБ)</a:t>
            </a:r>
            <a:r>
              <a:rPr lang="uk-UA" dirty="0" smtClean="0"/>
              <a:t>: я повернувся о чотирнадцятій.</a:t>
            </a:r>
          </a:p>
          <a:p>
            <a:pPr marL="502920" indent="-457200">
              <a:buFont typeface="+mj-lt"/>
              <a:buAutoNum type="arabicPeriod"/>
            </a:pPr>
            <a:r>
              <a:rPr lang="uk-UA" dirty="0" smtClean="0"/>
              <a:t>Мовленнєві формули на позначення часу:</a:t>
            </a:r>
          </a:p>
          <a:p>
            <a:pPr lvl="3"/>
            <a:r>
              <a:rPr lang="uk-UA" u="sng" dirty="0" smtClean="0"/>
              <a:t>Прийменники НА, ПО вказують на час до половини години: </a:t>
            </a:r>
            <a:r>
              <a:rPr lang="uk-UA" dirty="0" smtClean="0"/>
              <a:t>десять хвилин на першу; десять хвилин по дванадцятій.</a:t>
            </a:r>
          </a:p>
          <a:p>
            <a:pPr lvl="3"/>
            <a:r>
              <a:rPr lang="uk-UA" u="sng" dirty="0" smtClean="0"/>
              <a:t>Прийменники НА, ДО вказують, що половина години: </a:t>
            </a:r>
            <a:r>
              <a:rPr lang="uk-UA" dirty="0" smtClean="0"/>
              <a:t>пів на дванадцяту; пів до дванадцятої.</a:t>
            </a:r>
          </a:p>
          <a:p>
            <a:pPr lvl="3"/>
            <a:r>
              <a:rPr lang="uk-UA" u="sng" dirty="0" smtClean="0"/>
              <a:t>Прийменники ДО, ЗА вказують, що перейшло за половину: </a:t>
            </a:r>
            <a:r>
              <a:rPr lang="uk-UA" dirty="0" smtClean="0"/>
              <a:t>за двадцять п’ять(хвилин) дванадцята; двадцять п’ять до дванадцятої.</a:t>
            </a:r>
          </a:p>
        </p:txBody>
      </p:sp>
    </p:spTree>
    <p:extLst>
      <p:ext uri="{BB962C8B-B14F-4D97-AF65-F5344CB8AC3E}">
        <p14:creationId xmlns:p14="http://schemas.microsoft.com/office/powerpoint/2010/main" val="29850929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89</TotalTime>
  <Words>1065</Words>
  <Application>Microsoft Office PowerPoint</Application>
  <PresentationFormat>Экран (4:3)</PresentationFormat>
  <Paragraphs>162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Числівник </vt:lpstr>
      <vt:lpstr>Презентация PowerPoint</vt:lpstr>
      <vt:lpstr>За значенням і граматичними ознаками поділяються на:</vt:lpstr>
      <vt:lpstr>Кількісні поділяються на розряди:</vt:lpstr>
      <vt:lpstr>Числівники за будовою поділяються на:</vt:lpstr>
      <vt:lpstr>Поєднання числівників з іменниками:</vt:lpstr>
      <vt:lpstr>Презентация PowerPoint</vt:lpstr>
      <vt:lpstr>Орфограми в числівниках:</vt:lpstr>
      <vt:lpstr>Числівники на позначення часу</vt:lpstr>
      <vt:lpstr>Перевірка знань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Числівник </dc:title>
  <dc:creator>Rita</dc:creator>
  <cp:lastModifiedBy>Rita</cp:lastModifiedBy>
  <cp:revision>11</cp:revision>
  <dcterms:created xsi:type="dcterms:W3CDTF">2014-04-21T15:42:21Z</dcterms:created>
  <dcterms:modified xsi:type="dcterms:W3CDTF">2015-01-27T17:42:26Z</dcterms:modified>
</cp:coreProperties>
</file>