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67" r:id="rId5"/>
    <p:sldId id="260" r:id="rId6"/>
    <p:sldId id="261" r:id="rId7"/>
    <p:sldId id="266" r:id="rId8"/>
    <p:sldId id="262" r:id="rId9"/>
    <p:sldId id="263" r:id="rId10"/>
    <p:sldId id="264" r:id="rId11"/>
    <p:sldId id="265" r:id="rId12"/>
    <p:sldId id="268" r:id="rId13"/>
    <p:sldId id="270"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4" autoAdjust="0"/>
    <p:restoredTop sz="99643" autoAdjust="0"/>
  </p:normalViewPr>
  <p:slideViewPr>
    <p:cSldViewPr>
      <p:cViewPr varScale="1">
        <p:scale>
          <a:sx n="112" d="100"/>
          <a:sy n="112" d="100"/>
        </p:scale>
        <p:origin x="-4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chart>
    <c:title>
      <c:tx>
        <c:rich>
          <a:bodyPr/>
          <a:lstStyle/>
          <a:p>
            <a:pPr>
              <a:defRPr/>
            </a:pPr>
            <a:r>
              <a:rPr lang="uk-UA" dirty="0" smtClean="0">
                <a:solidFill>
                  <a:schemeClr val="accent3"/>
                </a:solidFill>
              </a:rPr>
              <a:t>На</a:t>
            </a:r>
            <a:r>
              <a:rPr lang="uk-UA" baseline="0" dirty="0" smtClean="0">
                <a:solidFill>
                  <a:schemeClr val="accent3"/>
                </a:solidFill>
              </a:rPr>
              <a:t> скільки років вистачить</a:t>
            </a:r>
          </a:p>
        </c:rich>
      </c:tx>
      <c:layout/>
    </c:title>
    <c:plotArea>
      <c:layout/>
      <c:barChart>
        <c:barDir val="col"/>
        <c:grouping val="clustered"/>
        <c:ser>
          <c:idx val="0"/>
          <c:order val="0"/>
          <c:tx>
            <c:strRef>
              <c:f>Лист1!$B$1</c:f>
              <c:strCache>
                <c:ptCount val="1"/>
                <c:pt idx="0">
                  <c:v>Рік</c:v>
                </c:pt>
              </c:strCache>
            </c:strRef>
          </c:tx>
          <c:dPt>
            <c:idx val="0"/>
            <c:spPr>
              <a:solidFill>
                <a:schemeClr val="accent2"/>
              </a:solidFill>
            </c:spPr>
          </c:dPt>
          <c:dPt>
            <c:idx val="1"/>
            <c:spPr>
              <a:solidFill>
                <a:schemeClr val="accent3"/>
              </a:solidFill>
            </c:spPr>
          </c:dPt>
          <c:dPt>
            <c:idx val="2"/>
            <c:spPr>
              <a:solidFill>
                <a:schemeClr val="accent4"/>
              </a:solidFill>
            </c:spPr>
          </c:dPt>
          <c:cat>
            <c:strRef>
              <c:f>Лист1!$A$2:$A$5</c:f>
              <c:strCache>
                <c:ptCount val="4"/>
                <c:pt idx="0">
                  <c:v>Вугілля</c:v>
                </c:pt>
                <c:pt idx="1">
                  <c:v>Газ</c:v>
                </c:pt>
                <c:pt idx="2">
                  <c:v>Нафта</c:v>
                </c:pt>
                <c:pt idx="3">
                  <c:v>Ядерне паливо</c:v>
                </c:pt>
              </c:strCache>
            </c:strRef>
          </c:cat>
          <c:val>
            <c:numRef>
              <c:f>Лист1!$B$2:$B$5</c:f>
              <c:numCache>
                <c:formatCode>General</c:formatCode>
                <c:ptCount val="4"/>
                <c:pt idx="0">
                  <c:v>118</c:v>
                </c:pt>
                <c:pt idx="1">
                  <c:v>63</c:v>
                </c:pt>
                <c:pt idx="2">
                  <c:v>46</c:v>
                </c:pt>
                <c:pt idx="3">
                  <c:v>130</c:v>
                </c:pt>
              </c:numCache>
            </c:numRef>
          </c:val>
        </c:ser>
        <c:axId val="85573632"/>
        <c:axId val="85575168"/>
      </c:barChart>
      <c:catAx>
        <c:axId val="85573632"/>
        <c:scaling>
          <c:orientation val="minMax"/>
        </c:scaling>
        <c:axPos val="b"/>
        <c:tickLblPos val="nextTo"/>
        <c:spPr>
          <a:ln>
            <a:solidFill>
              <a:srgbClr val="FF0000"/>
            </a:solidFill>
          </a:ln>
        </c:spPr>
        <c:txPr>
          <a:bodyPr/>
          <a:lstStyle/>
          <a:p>
            <a:pPr>
              <a:defRPr>
                <a:solidFill>
                  <a:srgbClr val="FF0000"/>
                </a:solidFill>
              </a:defRPr>
            </a:pPr>
            <a:endParaRPr lang="uk-UA"/>
          </a:p>
        </c:txPr>
        <c:crossAx val="85575168"/>
        <c:crosses val="autoZero"/>
        <c:auto val="1"/>
        <c:lblAlgn val="ctr"/>
        <c:lblOffset val="100"/>
      </c:catAx>
      <c:valAx>
        <c:axId val="85575168"/>
        <c:scaling>
          <c:orientation val="minMax"/>
        </c:scaling>
        <c:axPos val="l"/>
        <c:majorGridlines/>
        <c:numFmt formatCode="General" sourceLinked="1"/>
        <c:tickLblPos val="nextTo"/>
        <c:spPr>
          <a:ln>
            <a:solidFill>
              <a:srgbClr val="FF0000"/>
            </a:solidFill>
          </a:ln>
        </c:spPr>
        <c:txPr>
          <a:bodyPr/>
          <a:lstStyle/>
          <a:p>
            <a:pPr>
              <a:defRPr>
                <a:solidFill>
                  <a:srgbClr val="FF0000"/>
                </a:solidFill>
              </a:defRPr>
            </a:pPr>
            <a:endParaRPr lang="uk-UA"/>
          </a:p>
        </c:txPr>
        <c:crossAx val="85573632"/>
        <c:crosses val="autoZero"/>
        <c:crossBetween val="between"/>
      </c:valAx>
    </c:plotArea>
    <c:legend>
      <c:legendPos val="r"/>
      <c:layout/>
    </c:legend>
    <c:plotVisOnly val="1"/>
  </c:chart>
  <c:spPr>
    <a:solidFill>
      <a:schemeClr val="accent1">
        <a:lumMod val="40000"/>
        <a:lumOff val="60000"/>
      </a:schemeClr>
    </a:solidFill>
    <a:ln w="28575"/>
  </c:spPr>
  <c:txPr>
    <a:bodyPr/>
    <a:lstStyle/>
    <a:p>
      <a:pPr>
        <a:defRPr sz="1800"/>
      </a:pPr>
      <a:endParaRPr lang="uk-UA"/>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12680-52A0-4880-8392-1C1680CF22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2BD27A81-F306-4F1A-94ED-AFCE27BB1544}">
      <dgm:prSet phldrT="[Текст]"/>
      <dgm:spPr/>
      <dgm:t>
        <a:bodyPr/>
        <a:lstStyle/>
        <a:p>
          <a:r>
            <a:rPr lang="uk-UA" dirty="0" smtClean="0"/>
            <a:t>енергія вітру</a:t>
          </a:r>
          <a:endParaRPr lang="uk-UA" dirty="0"/>
        </a:p>
      </dgm:t>
    </dgm:pt>
    <dgm:pt modelId="{E039BBEC-F871-4216-967E-2E0F67192B76}" type="parTrans" cxnId="{FEBB5C19-04FF-49C6-AF4E-CA8C9DB645F8}">
      <dgm:prSet/>
      <dgm:spPr/>
      <dgm:t>
        <a:bodyPr/>
        <a:lstStyle/>
        <a:p>
          <a:endParaRPr lang="uk-UA"/>
        </a:p>
      </dgm:t>
    </dgm:pt>
    <dgm:pt modelId="{26A3D415-B11A-4B89-B7FE-F89FA7F371A8}" type="sibTrans" cxnId="{FEBB5C19-04FF-49C6-AF4E-CA8C9DB645F8}">
      <dgm:prSet/>
      <dgm:spPr/>
      <dgm:t>
        <a:bodyPr/>
        <a:lstStyle/>
        <a:p>
          <a:endParaRPr lang="uk-UA"/>
        </a:p>
      </dgm:t>
    </dgm:pt>
    <dgm:pt modelId="{98CF39F9-518C-44D5-B278-FA6033673610}">
      <dgm:prSet phldrT="[Текст]"/>
      <dgm:spPr/>
      <dgm:t>
        <a:bodyPr/>
        <a:lstStyle/>
        <a:p>
          <a:r>
            <a:rPr lang="uk-UA" dirty="0" smtClean="0"/>
            <a:t>гідроенергія</a:t>
          </a:r>
          <a:endParaRPr lang="uk-UA" dirty="0"/>
        </a:p>
      </dgm:t>
    </dgm:pt>
    <dgm:pt modelId="{8294ED80-A969-457D-A4D8-163F7D0026F2}" type="parTrans" cxnId="{F9BF3C7B-C3B0-413B-996D-8FCB9C662DB2}">
      <dgm:prSet/>
      <dgm:spPr/>
      <dgm:t>
        <a:bodyPr/>
        <a:lstStyle/>
        <a:p>
          <a:endParaRPr lang="uk-UA"/>
        </a:p>
      </dgm:t>
    </dgm:pt>
    <dgm:pt modelId="{D3E3933F-D14B-4D28-A7A1-15693378624E}" type="sibTrans" cxnId="{F9BF3C7B-C3B0-413B-996D-8FCB9C662DB2}">
      <dgm:prSet/>
      <dgm:spPr/>
      <dgm:t>
        <a:bodyPr/>
        <a:lstStyle/>
        <a:p>
          <a:endParaRPr lang="uk-UA"/>
        </a:p>
      </dgm:t>
    </dgm:pt>
    <dgm:pt modelId="{768C17EF-BD41-48BE-A821-2DD322D56F9B}">
      <dgm:prSet phldrT="[Текст]"/>
      <dgm:spPr/>
      <dgm:t>
        <a:bodyPr/>
        <a:lstStyle/>
        <a:p>
          <a:r>
            <a:rPr lang="uk-UA" dirty="0" smtClean="0"/>
            <a:t>сонячна енергія</a:t>
          </a:r>
          <a:endParaRPr lang="uk-UA" dirty="0"/>
        </a:p>
      </dgm:t>
    </dgm:pt>
    <dgm:pt modelId="{3B8225C2-4BF7-4CC1-AD03-C26A2E9E3032}" type="parTrans" cxnId="{46C853A9-EBDD-477B-88D0-63EE4E2160A0}">
      <dgm:prSet/>
      <dgm:spPr/>
      <dgm:t>
        <a:bodyPr/>
        <a:lstStyle/>
        <a:p>
          <a:endParaRPr lang="uk-UA"/>
        </a:p>
      </dgm:t>
    </dgm:pt>
    <dgm:pt modelId="{EC074497-E304-42AB-B161-81B54ECAA76D}" type="sibTrans" cxnId="{46C853A9-EBDD-477B-88D0-63EE4E2160A0}">
      <dgm:prSet/>
      <dgm:spPr/>
      <dgm:t>
        <a:bodyPr/>
        <a:lstStyle/>
        <a:p>
          <a:endParaRPr lang="uk-UA"/>
        </a:p>
      </dgm:t>
    </dgm:pt>
    <dgm:pt modelId="{C30E8690-094D-42CD-86E5-7C4511D35DA1}">
      <dgm:prSet phldrT="[Текст]"/>
      <dgm:spPr/>
      <dgm:t>
        <a:bodyPr/>
        <a:lstStyle/>
        <a:p>
          <a:r>
            <a:rPr lang="uk-UA" dirty="0" smtClean="0"/>
            <a:t>геотермальна енергія</a:t>
          </a:r>
          <a:endParaRPr lang="uk-UA" dirty="0"/>
        </a:p>
      </dgm:t>
    </dgm:pt>
    <dgm:pt modelId="{B9DD3BD6-1CF0-4C44-A7B6-8398762B91D1}" type="parTrans" cxnId="{53CFACC6-B78B-45CD-B97F-EF8970B08B0B}">
      <dgm:prSet/>
      <dgm:spPr/>
      <dgm:t>
        <a:bodyPr/>
        <a:lstStyle/>
        <a:p>
          <a:endParaRPr lang="uk-UA"/>
        </a:p>
      </dgm:t>
    </dgm:pt>
    <dgm:pt modelId="{42340BCF-8F94-4D19-8FC0-C8A0A9976958}" type="sibTrans" cxnId="{53CFACC6-B78B-45CD-B97F-EF8970B08B0B}">
      <dgm:prSet/>
      <dgm:spPr/>
      <dgm:t>
        <a:bodyPr/>
        <a:lstStyle/>
        <a:p>
          <a:endParaRPr lang="uk-UA"/>
        </a:p>
      </dgm:t>
    </dgm:pt>
    <dgm:pt modelId="{9EAD135B-5FE2-4BDC-9DEE-6F40FE4ABF5C}">
      <dgm:prSet phldrT="[Текст]"/>
      <dgm:spPr/>
      <dgm:t>
        <a:bodyPr/>
        <a:lstStyle/>
        <a:p>
          <a:r>
            <a:rPr lang="uk-UA" dirty="0" smtClean="0"/>
            <a:t>приливна енергія</a:t>
          </a:r>
          <a:endParaRPr lang="uk-UA" dirty="0"/>
        </a:p>
      </dgm:t>
    </dgm:pt>
    <dgm:pt modelId="{AA8C8204-443C-4281-8308-42738360AFC1}" type="parTrans" cxnId="{2DB73093-6408-4264-B3CC-8F74A809DEF0}">
      <dgm:prSet/>
      <dgm:spPr/>
      <dgm:t>
        <a:bodyPr/>
        <a:lstStyle/>
        <a:p>
          <a:endParaRPr lang="uk-UA"/>
        </a:p>
      </dgm:t>
    </dgm:pt>
    <dgm:pt modelId="{A74129A2-236C-4549-80BA-94748D8537D0}" type="sibTrans" cxnId="{2DB73093-6408-4264-B3CC-8F74A809DEF0}">
      <dgm:prSet/>
      <dgm:spPr/>
      <dgm:t>
        <a:bodyPr/>
        <a:lstStyle/>
        <a:p>
          <a:endParaRPr lang="uk-UA"/>
        </a:p>
      </dgm:t>
    </dgm:pt>
    <dgm:pt modelId="{39D370E2-03F2-46E7-BD80-9A512CB8DDC3}">
      <dgm:prSet phldrT="[Текст]"/>
      <dgm:spPr/>
      <dgm:t>
        <a:bodyPr/>
        <a:lstStyle/>
        <a:p>
          <a:r>
            <a:rPr lang="uk-UA" dirty="0" smtClean="0"/>
            <a:t>енергія біомаси</a:t>
          </a:r>
          <a:endParaRPr lang="uk-UA" dirty="0"/>
        </a:p>
      </dgm:t>
    </dgm:pt>
    <dgm:pt modelId="{C3F4CD1C-9755-4ECE-90FB-AA2813728696}" type="parTrans" cxnId="{7E987E13-2464-4DE6-9356-D3956CEAE3CE}">
      <dgm:prSet/>
      <dgm:spPr/>
      <dgm:t>
        <a:bodyPr/>
        <a:lstStyle/>
        <a:p>
          <a:endParaRPr lang="uk-UA"/>
        </a:p>
      </dgm:t>
    </dgm:pt>
    <dgm:pt modelId="{3E8C1A03-CDDA-4C3A-B40E-22FF15AD0000}" type="sibTrans" cxnId="{7E987E13-2464-4DE6-9356-D3956CEAE3CE}">
      <dgm:prSet/>
      <dgm:spPr/>
      <dgm:t>
        <a:bodyPr/>
        <a:lstStyle/>
        <a:p>
          <a:endParaRPr lang="uk-UA"/>
        </a:p>
      </dgm:t>
    </dgm:pt>
    <dgm:pt modelId="{40B742BD-E7F5-4A77-BB10-67AC9B87C3F7}" type="pres">
      <dgm:prSet presAssocID="{5EA12680-52A0-4880-8392-1C1680CF22DF}" presName="linear" presStyleCnt="0">
        <dgm:presLayoutVars>
          <dgm:dir/>
          <dgm:animLvl val="lvl"/>
          <dgm:resizeHandles val="exact"/>
        </dgm:presLayoutVars>
      </dgm:prSet>
      <dgm:spPr/>
      <dgm:t>
        <a:bodyPr/>
        <a:lstStyle/>
        <a:p>
          <a:endParaRPr lang="uk-UA"/>
        </a:p>
      </dgm:t>
    </dgm:pt>
    <dgm:pt modelId="{3FC1579A-5815-4A99-8793-1123B751844E}" type="pres">
      <dgm:prSet presAssocID="{2BD27A81-F306-4F1A-94ED-AFCE27BB1544}" presName="parentLin" presStyleCnt="0"/>
      <dgm:spPr/>
    </dgm:pt>
    <dgm:pt modelId="{EB687E1A-8E3C-4C2F-91EF-0A83F4887404}" type="pres">
      <dgm:prSet presAssocID="{2BD27A81-F306-4F1A-94ED-AFCE27BB1544}" presName="parentLeftMargin" presStyleLbl="node1" presStyleIdx="0" presStyleCnt="6"/>
      <dgm:spPr/>
      <dgm:t>
        <a:bodyPr/>
        <a:lstStyle/>
        <a:p>
          <a:endParaRPr lang="uk-UA"/>
        </a:p>
      </dgm:t>
    </dgm:pt>
    <dgm:pt modelId="{1A330F19-6B93-4ED5-B77A-154B73BE7368}" type="pres">
      <dgm:prSet presAssocID="{2BD27A81-F306-4F1A-94ED-AFCE27BB1544}" presName="parentText" presStyleLbl="node1" presStyleIdx="0" presStyleCnt="6">
        <dgm:presLayoutVars>
          <dgm:chMax val="0"/>
          <dgm:bulletEnabled val="1"/>
        </dgm:presLayoutVars>
      </dgm:prSet>
      <dgm:spPr/>
      <dgm:t>
        <a:bodyPr/>
        <a:lstStyle/>
        <a:p>
          <a:endParaRPr lang="uk-UA"/>
        </a:p>
      </dgm:t>
    </dgm:pt>
    <dgm:pt modelId="{65337D90-6372-4472-92A2-CC7E0F89E789}" type="pres">
      <dgm:prSet presAssocID="{2BD27A81-F306-4F1A-94ED-AFCE27BB1544}" presName="negativeSpace" presStyleCnt="0"/>
      <dgm:spPr/>
    </dgm:pt>
    <dgm:pt modelId="{E9DB337E-E7D5-4AB7-A010-DC6823D38C19}" type="pres">
      <dgm:prSet presAssocID="{2BD27A81-F306-4F1A-94ED-AFCE27BB1544}" presName="childText" presStyleLbl="conFgAcc1" presStyleIdx="0" presStyleCnt="6" custLinFactNeighborY="-17538">
        <dgm:presLayoutVars>
          <dgm:bulletEnabled val="1"/>
        </dgm:presLayoutVars>
      </dgm:prSet>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a:solidFill>
            <a:schemeClr val="accent2"/>
          </a:solidFill>
        </a:ln>
      </dgm:spPr>
      <dgm:t>
        <a:bodyPr/>
        <a:lstStyle/>
        <a:p>
          <a:endParaRPr lang="uk-UA"/>
        </a:p>
      </dgm:t>
    </dgm:pt>
    <dgm:pt modelId="{E4C7CB11-4ACF-4285-8106-325BAC9683DC}" type="pres">
      <dgm:prSet presAssocID="{26A3D415-B11A-4B89-B7FE-F89FA7F371A8}" presName="spaceBetweenRectangles" presStyleCnt="0"/>
      <dgm:spPr/>
    </dgm:pt>
    <dgm:pt modelId="{B444E2C0-78CB-4357-94D7-B32440328547}" type="pres">
      <dgm:prSet presAssocID="{98CF39F9-518C-44D5-B278-FA6033673610}" presName="parentLin" presStyleCnt="0"/>
      <dgm:spPr/>
    </dgm:pt>
    <dgm:pt modelId="{81B66B8F-532B-4980-9EF5-F2B4D80024B7}" type="pres">
      <dgm:prSet presAssocID="{98CF39F9-518C-44D5-B278-FA6033673610}" presName="parentLeftMargin" presStyleLbl="node1" presStyleIdx="0" presStyleCnt="6"/>
      <dgm:spPr/>
      <dgm:t>
        <a:bodyPr/>
        <a:lstStyle/>
        <a:p>
          <a:endParaRPr lang="uk-UA"/>
        </a:p>
      </dgm:t>
    </dgm:pt>
    <dgm:pt modelId="{7BFA9E68-EF03-46D3-A5F2-D8D616FA6684}" type="pres">
      <dgm:prSet presAssocID="{98CF39F9-518C-44D5-B278-FA6033673610}" presName="parentText" presStyleLbl="node1" presStyleIdx="1" presStyleCnt="6">
        <dgm:presLayoutVars>
          <dgm:chMax val="0"/>
          <dgm:bulletEnabled val="1"/>
        </dgm:presLayoutVars>
      </dgm:prSet>
      <dgm:spPr/>
      <dgm:t>
        <a:bodyPr/>
        <a:lstStyle/>
        <a:p>
          <a:endParaRPr lang="uk-UA"/>
        </a:p>
      </dgm:t>
    </dgm:pt>
    <dgm:pt modelId="{62C0469E-D3AD-48E8-9913-EE1E630D922D}" type="pres">
      <dgm:prSet presAssocID="{98CF39F9-518C-44D5-B278-FA6033673610}" presName="negativeSpace" presStyleCnt="0"/>
      <dgm:spPr/>
    </dgm:pt>
    <dgm:pt modelId="{36E65064-913E-43B6-A142-4D179E234B8C}" type="pres">
      <dgm:prSet presAssocID="{98CF39F9-518C-44D5-B278-FA6033673610}" presName="childText" presStyleLbl="conFgAcc1" presStyleIdx="1" presStyleCnt="6">
        <dgm:presLayoutVars>
          <dgm:bulletEnabled val="1"/>
        </dgm:presLayoutVars>
      </dgm:prSet>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a:solidFill>
            <a:schemeClr val="accent2"/>
          </a:solidFill>
        </a:ln>
      </dgm:spPr>
    </dgm:pt>
    <dgm:pt modelId="{00D6C7EF-4677-4019-83D4-AC544FA8FA82}" type="pres">
      <dgm:prSet presAssocID="{D3E3933F-D14B-4D28-A7A1-15693378624E}" presName="spaceBetweenRectangles" presStyleCnt="0"/>
      <dgm:spPr/>
    </dgm:pt>
    <dgm:pt modelId="{50CE93FB-0B3A-4467-9C0B-B1E8CCE8B6CD}" type="pres">
      <dgm:prSet presAssocID="{768C17EF-BD41-48BE-A821-2DD322D56F9B}" presName="parentLin" presStyleCnt="0"/>
      <dgm:spPr/>
    </dgm:pt>
    <dgm:pt modelId="{1173B063-14EA-4D7D-8FCF-DABA2B73B1EC}" type="pres">
      <dgm:prSet presAssocID="{768C17EF-BD41-48BE-A821-2DD322D56F9B}" presName="parentLeftMargin" presStyleLbl="node1" presStyleIdx="1" presStyleCnt="6"/>
      <dgm:spPr/>
      <dgm:t>
        <a:bodyPr/>
        <a:lstStyle/>
        <a:p>
          <a:endParaRPr lang="uk-UA"/>
        </a:p>
      </dgm:t>
    </dgm:pt>
    <dgm:pt modelId="{AF4C8870-EB10-4C8A-BF62-BABF7D1DBEF1}" type="pres">
      <dgm:prSet presAssocID="{768C17EF-BD41-48BE-A821-2DD322D56F9B}" presName="parentText" presStyleLbl="node1" presStyleIdx="2" presStyleCnt="6">
        <dgm:presLayoutVars>
          <dgm:chMax val="0"/>
          <dgm:bulletEnabled val="1"/>
        </dgm:presLayoutVars>
      </dgm:prSet>
      <dgm:spPr/>
      <dgm:t>
        <a:bodyPr/>
        <a:lstStyle/>
        <a:p>
          <a:endParaRPr lang="uk-UA"/>
        </a:p>
      </dgm:t>
    </dgm:pt>
    <dgm:pt modelId="{4491A83D-456C-4B28-B13F-59F73B8FBCFD}" type="pres">
      <dgm:prSet presAssocID="{768C17EF-BD41-48BE-A821-2DD322D56F9B}" presName="negativeSpace" presStyleCnt="0"/>
      <dgm:spPr/>
    </dgm:pt>
    <dgm:pt modelId="{A9F68843-CAF7-4776-AB3C-5E1D155BF378}" type="pres">
      <dgm:prSet presAssocID="{768C17EF-BD41-48BE-A821-2DD322D56F9B}" presName="childText" presStyleLbl="conFgAcc1" presStyleIdx="2" presStyleCnt="6">
        <dgm:presLayoutVars>
          <dgm:bulletEnabled val="1"/>
        </dgm:presLayoutVars>
      </dgm:prSet>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a:solidFill>
            <a:schemeClr val="accent2"/>
          </a:solidFill>
        </a:ln>
      </dgm:spPr>
    </dgm:pt>
    <dgm:pt modelId="{9B9533F2-B59E-4659-AA60-C58905B8D203}" type="pres">
      <dgm:prSet presAssocID="{EC074497-E304-42AB-B161-81B54ECAA76D}" presName="spaceBetweenRectangles" presStyleCnt="0"/>
      <dgm:spPr/>
    </dgm:pt>
    <dgm:pt modelId="{863E1473-A39D-46A4-A69B-27F0BD07D65E}" type="pres">
      <dgm:prSet presAssocID="{9EAD135B-5FE2-4BDC-9DEE-6F40FE4ABF5C}" presName="parentLin" presStyleCnt="0"/>
      <dgm:spPr/>
    </dgm:pt>
    <dgm:pt modelId="{7C61A6BE-4972-4C97-8A28-6DE6653E2611}" type="pres">
      <dgm:prSet presAssocID="{9EAD135B-5FE2-4BDC-9DEE-6F40FE4ABF5C}" presName="parentLeftMargin" presStyleLbl="node1" presStyleIdx="2" presStyleCnt="6"/>
      <dgm:spPr/>
      <dgm:t>
        <a:bodyPr/>
        <a:lstStyle/>
        <a:p>
          <a:endParaRPr lang="uk-UA"/>
        </a:p>
      </dgm:t>
    </dgm:pt>
    <dgm:pt modelId="{0DA734D3-85C7-4098-9E72-993B0B6CB3BC}" type="pres">
      <dgm:prSet presAssocID="{9EAD135B-5FE2-4BDC-9DEE-6F40FE4ABF5C}" presName="parentText" presStyleLbl="node1" presStyleIdx="3" presStyleCnt="6">
        <dgm:presLayoutVars>
          <dgm:chMax val="0"/>
          <dgm:bulletEnabled val="1"/>
        </dgm:presLayoutVars>
      </dgm:prSet>
      <dgm:spPr/>
      <dgm:t>
        <a:bodyPr/>
        <a:lstStyle/>
        <a:p>
          <a:endParaRPr lang="uk-UA"/>
        </a:p>
      </dgm:t>
    </dgm:pt>
    <dgm:pt modelId="{EA434E1B-2D84-4854-895F-8E8F23249640}" type="pres">
      <dgm:prSet presAssocID="{9EAD135B-5FE2-4BDC-9DEE-6F40FE4ABF5C}" presName="negativeSpace" presStyleCnt="0"/>
      <dgm:spPr/>
    </dgm:pt>
    <dgm:pt modelId="{A7F35FE4-BFB9-45CA-A383-13E380CBCC62}" type="pres">
      <dgm:prSet presAssocID="{9EAD135B-5FE2-4BDC-9DEE-6F40FE4ABF5C}" presName="childText" presStyleLbl="conFgAcc1" presStyleIdx="3" presStyleCnt="6">
        <dgm:presLayoutVars>
          <dgm:bulletEnabled val="1"/>
        </dgm:presLayoutVars>
      </dgm:prSet>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a:solidFill>
            <a:schemeClr val="accent2"/>
          </a:solidFill>
        </a:ln>
      </dgm:spPr>
    </dgm:pt>
    <dgm:pt modelId="{08F542D7-3846-4E5A-B980-8DA36CB1A50D}" type="pres">
      <dgm:prSet presAssocID="{A74129A2-236C-4549-80BA-94748D8537D0}" presName="spaceBetweenRectangles" presStyleCnt="0"/>
      <dgm:spPr/>
    </dgm:pt>
    <dgm:pt modelId="{FE48EE9E-800E-4177-9D9E-E70C2637DD27}" type="pres">
      <dgm:prSet presAssocID="{C30E8690-094D-42CD-86E5-7C4511D35DA1}" presName="parentLin" presStyleCnt="0"/>
      <dgm:spPr/>
    </dgm:pt>
    <dgm:pt modelId="{EF3FDDCB-9694-437A-9F04-0F31EF653400}" type="pres">
      <dgm:prSet presAssocID="{C30E8690-094D-42CD-86E5-7C4511D35DA1}" presName="parentLeftMargin" presStyleLbl="node1" presStyleIdx="3" presStyleCnt="6"/>
      <dgm:spPr/>
      <dgm:t>
        <a:bodyPr/>
        <a:lstStyle/>
        <a:p>
          <a:endParaRPr lang="uk-UA"/>
        </a:p>
      </dgm:t>
    </dgm:pt>
    <dgm:pt modelId="{E9F5F85A-4E06-4D42-B819-AEF011E34FB6}" type="pres">
      <dgm:prSet presAssocID="{C30E8690-094D-42CD-86E5-7C4511D35DA1}" presName="parentText" presStyleLbl="node1" presStyleIdx="4" presStyleCnt="6">
        <dgm:presLayoutVars>
          <dgm:chMax val="0"/>
          <dgm:bulletEnabled val="1"/>
        </dgm:presLayoutVars>
      </dgm:prSet>
      <dgm:spPr/>
      <dgm:t>
        <a:bodyPr/>
        <a:lstStyle/>
        <a:p>
          <a:endParaRPr lang="uk-UA"/>
        </a:p>
      </dgm:t>
    </dgm:pt>
    <dgm:pt modelId="{750F2EFE-252D-4B52-B421-93208381288D}" type="pres">
      <dgm:prSet presAssocID="{C30E8690-094D-42CD-86E5-7C4511D35DA1}" presName="negativeSpace" presStyleCnt="0"/>
      <dgm:spPr/>
    </dgm:pt>
    <dgm:pt modelId="{8C9FE41A-5740-49B5-BB24-4DC8567720AC}" type="pres">
      <dgm:prSet presAssocID="{C30E8690-094D-42CD-86E5-7C4511D35DA1}" presName="childText" presStyleLbl="conFgAcc1" presStyleIdx="4" presStyleCnt="6">
        <dgm:presLayoutVars>
          <dgm:bulletEnabled val="1"/>
        </dgm:presLayoutVars>
      </dgm:prSet>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a:solidFill>
            <a:schemeClr val="accent2"/>
          </a:solidFill>
        </a:ln>
      </dgm:spPr>
    </dgm:pt>
    <dgm:pt modelId="{CFB3BB47-B99B-4DD4-A6F2-73B881F629DD}" type="pres">
      <dgm:prSet presAssocID="{42340BCF-8F94-4D19-8FC0-C8A0A9976958}" presName="spaceBetweenRectangles" presStyleCnt="0"/>
      <dgm:spPr/>
    </dgm:pt>
    <dgm:pt modelId="{60A3155B-FC4E-45EC-A401-A8ECEFE4A060}" type="pres">
      <dgm:prSet presAssocID="{39D370E2-03F2-46E7-BD80-9A512CB8DDC3}" presName="parentLin" presStyleCnt="0"/>
      <dgm:spPr/>
    </dgm:pt>
    <dgm:pt modelId="{813244E3-2A49-4F90-9D48-16F3E52504AF}" type="pres">
      <dgm:prSet presAssocID="{39D370E2-03F2-46E7-BD80-9A512CB8DDC3}" presName="parentLeftMargin" presStyleLbl="node1" presStyleIdx="4" presStyleCnt="6"/>
      <dgm:spPr/>
      <dgm:t>
        <a:bodyPr/>
        <a:lstStyle/>
        <a:p>
          <a:endParaRPr lang="uk-UA"/>
        </a:p>
      </dgm:t>
    </dgm:pt>
    <dgm:pt modelId="{B1622AF3-4CB1-4470-93C8-CB75526C5441}" type="pres">
      <dgm:prSet presAssocID="{39D370E2-03F2-46E7-BD80-9A512CB8DDC3}" presName="parentText" presStyleLbl="node1" presStyleIdx="5" presStyleCnt="6">
        <dgm:presLayoutVars>
          <dgm:chMax val="0"/>
          <dgm:bulletEnabled val="1"/>
        </dgm:presLayoutVars>
      </dgm:prSet>
      <dgm:spPr/>
      <dgm:t>
        <a:bodyPr/>
        <a:lstStyle/>
        <a:p>
          <a:endParaRPr lang="uk-UA"/>
        </a:p>
      </dgm:t>
    </dgm:pt>
    <dgm:pt modelId="{D2BC4E74-9E6F-41FA-AC61-FA3255DB5CB1}" type="pres">
      <dgm:prSet presAssocID="{39D370E2-03F2-46E7-BD80-9A512CB8DDC3}" presName="negativeSpace" presStyleCnt="0"/>
      <dgm:spPr/>
    </dgm:pt>
    <dgm:pt modelId="{2980CB24-2F5D-41AC-8B32-BCF4770DD6BC}" type="pres">
      <dgm:prSet presAssocID="{39D370E2-03F2-46E7-BD80-9A512CB8DDC3}" presName="childText" presStyleLbl="conFgAcc1" presStyleIdx="5" presStyleCnt="6">
        <dgm:presLayoutVars>
          <dgm:bulletEnabled val="1"/>
        </dgm:presLayoutVars>
      </dgm:prSet>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a:solidFill>
            <a:schemeClr val="accent2"/>
          </a:solidFill>
        </a:ln>
      </dgm:spPr>
    </dgm:pt>
  </dgm:ptLst>
  <dgm:cxnLst>
    <dgm:cxn modelId="{F9BF3C7B-C3B0-413B-996D-8FCB9C662DB2}" srcId="{5EA12680-52A0-4880-8392-1C1680CF22DF}" destId="{98CF39F9-518C-44D5-B278-FA6033673610}" srcOrd="1" destOrd="0" parTransId="{8294ED80-A969-457D-A4D8-163F7D0026F2}" sibTransId="{D3E3933F-D14B-4D28-A7A1-15693378624E}"/>
    <dgm:cxn modelId="{FEBB5C19-04FF-49C6-AF4E-CA8C9DB645F8}" srcId="{5EA12680-52A0-4880-8392-1C1680CF22DF}" destId="{2BD27A81-F306-4F1A-94ED-AFCE27BB1544}" srcOrd="0" destOrd="0" parTransId="{E039BBEC-F871-4216-967E-2E0F67192B76}" sibTransId="{26A3D415-B11A-4B89-B7FE-F89FA7F371A8}"/>
    <dgm:cxn modelId="{37FCAC9F-6BBB-4F0B-9D95-345627120688}" type="presOf" srcId="{9EAD135B-5FE2-4BDC-9DEE-6F40FE4ABF5C}" destId="{0DA734D3-85C7-4098-9E72-993B0B6CB3BC}" srcOrd="1" destOrd="0" presId="urn:microsoft.com/office/officeart/2005/8/layout/list1"/>
    <dgm:cxn modelId="{2DB73093-6408-4264-B3CC-8F74A809DEF0}" srcId="{5EA12680-52A0-4880-8392-1C1680CF22DF}" destId="{9EAD135B-5FE2-4BDC-9DEE-6F40FE4ABF5C}" srcOrd="3" destOrd="0" parTransId="{AA8C8204-443C-4281-8308-42738360AFC1}" sibTransId="{A74129A2-236C-4549-80BA-94748D8537D0}"/>
    <dgm:cxn modelId="{86ACF7AB-3AF5-4B4F-BC1F-1103B3E84E8F}" type="presOf" srcId="{5EA12680-52A0-4880-8392-1C1680CF22DF}" destId="{40B742BD-E7F5-4A77-BB10-67AC9B87C3F7}" srcOrd="0" destOrd="0" presId="urn:microsoft.com/office/officeart/2005/8/layout/list1"/>
    <dgm:cxn modelId="{53CFACC6-B78B-45CD-B97F-EF8970B08B0B}" srcId="{5EA12680-52A0-4880-8392-1C1680CF22DF}" destId="{C30E8690-094D-42CD-86E5-7C4511D35DA1}" srcOrd="4" destOrd="0" parTransId="{B9DD3BD6-1CF0-4C44-A7B6-8398762B91D1}" sibTransId="{42340BCF-8F94-4D19-8FC0-C8A0A9976958}"/>
    <dgm:cxn modelId="{E33C4DA2-F40F-4982-B1A0-163E7B607D13}" type="presOf" srcId="{768C17EF-BD41-48BE-A821-2DD322D56F9B}" destId="{AF4C8870-EB10-4C8A-BF62-BABF7D1DBEF1}" srcOrd="1" destOrd="0" presId="urn:microsoft.com/office/officeart/2005/8/layout/list1"/>
    <dgm:cxn modelId="{7E987E13-2464-4DE6-9356-D3956CEAE3CE}" srcId="{5EA12680-52A0-4880-8392-1C1680CF22DF}" destId="{39D370E2-03F2-46E7-BD80-9A512CB8DDC3}" srcOrd="5" destOrd="0" parTransId="{C3F4CD1C-9755-4ECE-90FB-AA2813728696}" sibTransId="{3E8C1A03-CDDA-4C3A-B40E-22FF15AD0000}"/>
    <dgm:cxn modelId="{9A78BBB1-E1F0-4ACD-91C3-800F680D6AA8}" type="presOf" srcId="{768C17EF-BD41-48BE-A821-2DD322D56F9B}" destId="{1173B063-14EA-4D7D-8FCF-DABA2B73B1EC}" srcOrd="0" destOrd="0" presId="urn:microsoft.com/office/officeart/2005/8/layout/list1"/>
    <dgm:cxn modelId="{0D4132B5-F721-4644-8F1B-42A7D4D933A8}" type="presOf" srcId="{C30E8690-094D-42CD-86E5-7C4511D35DA1}" destId="{EF3FDDCB-9694-437A-9F04-0F31EF653400}" srcOrd="0" destOrd="0" presId="urn:microsoft.com/office/officeart/2005/8/layout/list1"/>
    <dgm:cxn modelId="{AED04987-71D9-4569-B455-5BF946F46BAD}" type="presOf" srcId="{9EAD135B-5FE2-4BDC-9DEE-6F40FE4ABF5C}" destId="{7C61A6BE-4972-4C97-8A28-6DE6653E2611}" srcOrd="0" destOrd="0" presId="urn:microsoft.com/office/officeart/2005/8/layout/list1"/>
    <dgm:cxn modelId="{46C853A9-EBDD-477B-88D0-63EE4E2160A0}" srcId="{5EA12680-52A0-4880-8392-1C1680CF22DF}" destId="{768C17EF-BD41-48BE-A821-2DD322D56F9B}" srcOrd="2" destOrd="0" parTransId="{3B8225C2-4BF7-4CC1-AD03-C26A2E9E3032}" sibTransId="{EC074497-E304-42AB-B161-81B54ECAA76D}"/>
    <dgm:cxn modelId="{788D9A83-CBD0-4B8A-9B3E-18F3CAE166C8}" type="presOf" srcId="{C30E8690-094D-42CD-86E5-7C4511D35DA1}" destId="{E9F5F85A-4E06-4D42-B819-AEF011E34FB6}" srcOrd="1" destOrd="0" presId="urn:microsoft.com/office/officeart/2005/8/layout/list1"/>
    <dgm:cxn modelId="{614FC313-928F-49BB-BEFB-D41EA3C13A90}" type="presOf" srcId="{39D370E2-03F2-46E7-BD80-9A512CB8DDC3}" destId="{B1622AF3-4CB1-4470-93C8-CB75526C5441}" srcOrd="1" destOrd="0" presId="urn:microsoft.com/office/officeart/2005/8/layout/list1"/>
    <dgm:cxn modelId="{94262823-B6D8-42E1-BD21-6FA0D51CA097}" type="presOf" srcId="{39D370E2-03F2-46E7-BD80-9A512CB8DDC3}" destId="{813244E3-2A49-4F90-9D48-16F3E52504AF}" srcOrd="0" destOrd="0" presId="urn:microsoft.com/office/officeart/2005/8/layout/list1"/>
    <dgm:cxn modelId="{78C2AA25-0C16-4115-BD0F-9AC7A00816B3}" type="presOf" srcId="{98CF39F9-518C-44D5-B278-FA6033673610}" destId="{81B66B8F-532B-4980-9EF5-F2B4D80024B7}" srcOrd="0" destOrd="0" presId="urn:microsoft.com/office/officeart/2005/8/layout/list1"/>
    <dgm:cxn modelId="{7387815B-0B7D-4BB0-A671-0094D744A4BB}" type="presOf" srcId="{2BD27A81-F306-4F1A-94ED-AFCE27BB1544}" destId="{1A330F19-6B93-4ED5-B77A-154B73BE7368}" srcOrd="1" destOrd="0" presId="urn:microsoft.com/office/officeart/2005/8/layout/list1"/>
    <dgm:cxn modelId="{6F20FE38-868B-490A-86C3-1A1F01EDCE81}" type="presOf" srcId="{2BD27A81-F306-4F1A-94ED-AFCE27BB1544}" destId="{EB687E1A-8E3C-4C2F-91EF-0A83F4887404}" srcOrd="0" destOrd="0" presId="urn:microsoft.com/office/officeart/2005/8/layout/list1"/>
    <dgm:cxn modelId="{EC75E752-BEE0-4C87-B31F-DE6BC8BC6058}" type="presOf" srcId="{98CF39F9-518C-44D5-B278-FA6033673610}" destId="{7BFA9E68-EF03-46D3-A5F2-D8D616FA6684}" srcOrd="1" destOrd="0" presId="urn:microsoft.com/office/officeart/2005/8/layout/list1"/>
    <dgm:cxn modelId="{18CB86E1-3B68-4C84-9BF2-38654AC0AAC7}" type="presParOf" srcId="{40B742BD-E7F5-4A77-BB10-67AC9B87C3F7}" destId="{3FC1579A-5815-4A99-8793-1123B751844E}" srcOrd="0" destOrd="0" presId="urn:microsoft.com/office/officeart/2005/8/layout/list1"/>
    <dgm:cxn modelId="{750100E5-1670-409A-8F7C-E2C143D99C14}" type="presParOf" srcId="{3FC1579A-5815-4A99-8793-1123B751844E}" destId="{EB687E1A-8E3C-4C2F-91EF-0A83F4887404}" srcOrd="0" destOrd="0" presId="urn:microsoft.com/office/officeart/2005/8/layout/list1"/>
    <dgm:cxn modelId="{AF22F509-D456-4FFA-BE6C-4EB90CAF5F27}" type="presParOf" srcId="{3FC1579A-5815-4A99-8793-1123B751844E}" destId="{1A330F19-6B93-4ED5-B77A-154B73BE7368}" srcOrd="1" destOrd="0" presId="urn:microsoft.com/office/officeart/2005/8/layout/list1"/>
    <dgm:cxn modelId="{4EB57B8D-22B8-4238-8B2A-68BAF58AFE60}" type="presParOf" srcId="{40B742BD-E7F5-4A77-BB10-67AC9B87C3F7}" destId="{65337D90-6372-4472-92A2-CC7E0F89E789}" srcOrd="1" destOrd="0" presId="urn:microsoft.com/office/officeart/2005/8/layout/list1"/>
    <dgm:cxn modelId="{E119ABB2-5237-4D79-B1FF-06541CE5EFE6}" type="presParOf" srcId="{40B742BD-E7F5-4A77-BB10-67AC9B87C3F7}" destId="{E9DB337E-E7D5-4AB7-A010-DC6823D38C19}" srcOrd="2" destOrd="0" presId="urn:microsoft.com/office/officeart/2005/8/layout/list1"/>
    <dgm:cxn modelId="{61251028-7750-4D00-B75D-FC32DD8F6E83}" type="presParOf" srcId="{40B742BD-E7F5-4A77-BB10-67AC9B87C3F7}" destId="{E4C7CB11-4ACF-4285-8106-325BAC9683DC}" srcOrd="3" destOrd="0" presId="urn:microsoft.com/office/officeart/2005/8/layout/list1"/>
    <dgm:cxn modelId="{5F9D9E71-E814-44E6-917E-43009357E3B5}" type="presParOf" srcId="{40B742BD-E7F5-4A77-BB10-67AC9B87C3F7}" destId="{B444E2C0-78CB-4357-94D7-B32440328547}" srcOrd="4" destOrd="0" presId="urn:microsoft.com/office/officeart/2005/8/layout/list1"/>
    <dgm:cxn modelId="{F4AC2B20-F4FE-4E00-894C-25C152A59ECE}" type="presParOf" srcId="{B444E2C0-78CB-4357-94D7-B32440328547}" destId="{81B66B8F-532B-4980-9EF5-F2B4D80024B7}" srcOrd="0" destOrd="0" presId="urn:microsoft.com/office/officeart/2005/8/layout/list1"/>
    <dgm:cxn modelId="{30A0FB66-E86E-482C-9162-3C4B923895C1}" type="presParOf" srcId="{B444E2C0-78CB-4357-94D7-B32440328547}" destId="{7BFA9E68-EF03-46D3-A5F2-D8D616FA6684}" srcOrd="1" destOrd="0" presId="urn:microsoft.com/office/officeart/2005/8/layout/list1"/>
    <dgm:cxn modelId="{07E12E4E-4F02-4C78-9DDC-A90FE25FEE1B}" type="presParOf" srcId="{40B742BD-E7F5-4A77-BB10-67AC9B87C3F7}" destId="{62C0469E-D3AD-48E8-9913-EE1E630D922D}" srcOrd="5" destOrd="0" presId="urn:microsoft.com/office/officeart/2005/8/layout/list1"/>
    <dgm:cxn modelId="{169931ED-BD3E-4917-A516-9D116DFB2F06}" type="presParOf" srcId="{40B742BD-E7F5-4A77-BB10-67AC9B87C3F7}" destId="{36E65064-913E-43B6-A142-4D179E234B8C}" srcOrd="6" destOrd="0" presId="urn:microsoft.com/office/officeart/2005/8/layout/list1"/>
    <dgm:cxn modelId="{19B84091-D1EA-4D41-B4A3-41D2CA5047D1}" type="presParOf" srcId="{40B742BD-E7F5-4A77-BB10-67AC9B87C3F7}" destId="{00D6C7EF-4677-4019-83D4-AC544FA8FA82}" srcOrd="7" destOrd="0" presId="urn:microsoft.com/office/officeart/2005/8/layout/list1"/>
    <dgm:cxn modelId="{730EC1FA-BF16-4CE0-B4D5-AB268E74CB2D}" type="presParOf" srcId="{40B742BD-E7F5-4A77-BB10-67AC9B87C3F7}" destId="{50CE93FB-0B3A-4467-9C0B-B1E8CCE8B6CD}" srcOrd="8" destOrd="0" presId="urn:microsoft.com/office/officeart/2005/8/layout/list1"/>
    <dgm:cxn modelId="{7BCDD86C-EA46-445E-9E35-734E18571532}" type="presParOf" srcId="{50CE93FB-0B3A-4467-9C0B-B1E8CCE8B6CD}" destId="{1173B063-14EA-4D7D-8FCF-DABA2B73B1EC}" srcOrd="0" destOrd="0" presId="urn:microsoft.com/office/officeart/2005/8/layout/list1"/>
    <dgm:cxn modelId="{27DE17A0-E1C0-46F9-8CB4-FFBA0AB5416B}" type="presParOf" srcId="{50CE93FB-0B3A-4467-9C0B-B1E8CCE8B6CD}" destId="{AF4C8870-EB10-4C8A-BF62-BABF7D1DBEF1}" srcOrd="1" destOrd="0" presId="urn:microsoft.com/office/officeart/2005/8/layout/list1"/>
    <dgm:cxn modelId="{74FC4B56-B029-43F1-9481-FEA6C4FDE1EE}" type="presParOf" srcId="{40B742BD-E7F5-4A77-BB10-67AC9B87C3F7}" destId="{4491A83D-456C-4B28-B13F-59F73B8FBCFD}" srcOrd="9" destOrd="0" presId="urn:microsoft.com/office/officeart/2005/8/layout/list1"/>
    <dgm:cxn modelId="{59DE6666-7245-4509-90C8-E9C2CE344DA5}" type="presParOf" srcId="{40B742BD-E7F5-4A77-BB10-67AC9B87C3F7}" destId="{A9F68843-CAF7-4776-AB3C-5E1D155BF378}" srcOrd="10" destOrd="0" presId="urn:microsoft.com/office/officeart/2005/8/layout/list1"/>
    <dgm:cxn modelId="{C5DA5B4B-4722-47E0-9E84-A1FEE475BAD4}" type="presParOf" srcId="{40B742BD-E7F5-4A77-BB10-67AC9B87C3F7}" destId="{9B9533F2-B59E-4659-AA60-C58905B8D203}" srcOrd="11" destOrd="0" presId="urn:microsoft.com/office/officeart/2005/8/layout/list1"/>
    <dgm:cxn modelId="{69BD9540-AF39-4391-ACED-3F01248F3C57}" type="presParOf" srcId="{40B742BD-E7F5-4A77-BB10-67AC9B87C3F7}" destId="{863E1473-A39D-46A4-A69B-27F0BD07D65E}" srcOrd="12" destOrd="0" presId="urn:microsoft.com/office/officeart/2005/8/layout/list1"/>
    <dgm:cxn modelId="{F46A3EE4-3A64-42D3-BA3B-86C0E4FC3104}" type="presParOf" srcId="{863E1473-A39D-46A4-A69B-27F0BD07D65E}" destId="{7C61A6BE-4972-4C97-8A28-6DE6653E2611}" srcOrd="0" destOrd="0" presId="urn:microsoft.com/office/officeart/2005/8/layout/list1"/>
    <dgm:cxn modelId="{BB2D9017-3040-4ABC-8382-12F79D67A920}" type="presParOf" srcId="{863E1473-A39D-46A4-A69B-27F0BD07D65E}" destId="{0DA734D3-85C7-4098-9E72-993B0B6CB3BC}" srcOrd="1" destOrd="0" presId="urn:microsoft.com/office/officeart/2005/8/layout/list1"/>
    <dgm:cxn modelId="{37534883-8A9F-460C-8E6A-C8320A8A0F20}" type="presParOf" srcId="{40B742BD-E7F5-4A77-BB10-67AC9B87C3F7}" destId="{EA434E1B-2D84-4854-895F-8E8F23249640}" srcOrd="13" destOrd="0" presId="urn:microsoft.com/office/officeart/2005/8/layout/list1"/>
    <dgm:cxn modelId="{006B0457-37E2-4795-A4D1-D45ABA352374}" type="presParOf" srcId="{40B742BD-E7F5-4A77-BB10-67AC9B87C3F7}" destId="{A7F35FE4-BFB9-45CA-A383-13E380CBCC62}" srcOrd="14" destOrd="0" presId="urn:microsoft.com/office/officeart/2005/8/layout/list1"/>
    <dgm:cxn modelId="{9DAB6B63-A339-4E84-872F-332624BFF4EE}" type="presParOf" srcId="{40B742BD-E7F5-4A77-BB10-67AC9B87C3F7}" destId="{08F542D7-3846-4E5A-B980-8DA36CB1A50D}" srcOrd="15" destOrd="0" presId="urn:microsoft.com/office/officeart/2005/8/layout/list1"/>
    <dgm:cxn modelId="{D6B2754B-0032-437D-B32E-44298544F202}" type="presParOf" srcId="{40B742BD-E7F5-4A77-BB10-67AC9B87C3F7}" destId="{FE48EE9E-800E-4177-9D9E-E70C2637DD27}" srcOrd="16" destOrd="0" presId="urn:microsoft.com/office/officeart/2005/8/layout/list1"/>
    <dgm:cxn modelId="{A6B30F2D-3446-45F0-B680-C4897347C1A1}" type="presParOf" srcId="{FE48EE9E-800E-4177-9D9E-E70C2637DD27}" destId="{EF3FDDCB-9694-437A-9F04-0F31EF653400}" srcOrd="0" destOrd="0" presId="urn:microsoft.com/office/officeart/2005/8/layout/list1"/>
    <dgm:cxn modelId="{BC790DAD-000C-406A-8C3F-3073DC19E887}" type="presParOf" srcId="{FE48EE9E-800E-4177-9D9E-E70C2637DD27}" destId="{E9F5F85A-4E06-4D42-B819-AEF011E34FB6}" srcOrd="1" destOrd="0" presId="urn:microsoft.com/office/officeart/2005/8/layout/list1"/>
    <dgm:cxn modelId="{34AC5D13-7CC9-49DF-83D1-383FEBB11513}" type="presParOf" srcId="{40B742BD-E7F5-4A77-BB10-67AC9B87C3F7}" destId="{750F2EFE-252D-4B52-B421-93208381288D}" srcOrd="17" destOrd="0" presId="urn:microsoft.com/office/officeart/2005/8/layout/list1"/>
    <dgm:cxn modelId="{18DA66CA-7806-4DBF-9A6E-D86FC9AC4F73}" type="presParOf" srcId="{40B742BD-E7F5-4A77-BB10-67AC9B87C3F7}" destId="{8C9FE41A-5740-49B5-BB24-4DC8567720AC}" srcOrd="18" destOrd="0" presId="urn:microsoft.com/office/officeart/2005/8/layout/list1"/>
    <dgm:cxn modelId="{ED96B6DE-C592-4E54-B2B3-59E3B1700673}" type="presParOf" srcId="{40B742BD-E7F5-4A77-BB10-67AC9B87C3F7}" destId="{CFB3BB47-B99B-4DD4-A6F2-73B881F629DD}" srcOrd="19" destOrd="0" presId="urn:microsoft.com/office/officeart/2005/8/layout/list1"/>
    <dgm:cxn modelId="{621AFEDF-F425-4231-966A-5069E2EF23D7}" type="presParOf" srcId="{40B742BD-E7F5-4A77-BB10-67AC9B87C3F7}" destId="{60A3155B-FC4E-45EC-A401-A8ECEFE4A060}" srcOrd="20" destOrd="0" presId="urn:microsoft.com/office/officeart/2005/8/layout/list1"/>
    <dgm:cxn modelId="{4FE095F8-6605-4B1D-92F3-19E5B0EA42D6}" type="presParOf" srcId="{60A3155B-FC4E-45EC-A401-A8ECEFE4A060}" destId="{813244E3-2A49-4F90-9D48-16F3E52504AF}" srcOrd="0" destOrd="0" presId="urn:microsoft.com/office/officeart/2005/8/layout/list1"/>
    <dgm:cxn modelId="{FEF037CF-5E33-42BE-8A31-B3D79328CB4B}" type="presParOf" srcId="{60A3155B-FC4E-45EC-A401-A8ECEFE4A060}" destId="{B1622AF3-4CB1-4470-93C8-CB75526C5441}" srcOrd="1" destOrd="0" presId="urn:microsoft.com/office/officeart/2005/8/layout/list1"/>
    <dgm:cxn modelId="{31733FDA-5A0C-43C7-B3DD-B9A9D7717A86}" type="presParOf" srcId="{40B742BD-E7F5-4A77-BB10-67AC9B87C3F7}" destId="{D2BC4E74-9E6F-41FA-AC61-FA3255DB5CB1}" srcOrd="21" destOrd="0" presId="urn:microsoft.com/office/officeart/2005/8/layout/list1"/>
    <dgm:cxn modelId="{3633C08A-96AC-43BC-96BE-E386ADD28620}" type="presParOf" srcId="{40B742BD-E7F5-4A77-BB10-67AC9B87C3F7}" destId="{2980CB24-2F5D-41AC-8B32-BCF4770DD6BC}" srcOrd="22" destOrd="0" presId="urn:microsoft.com/office/officeart/2005/8/layout/list1"/>
  </dgm:cxnLst>
  <dgm:bg>
    <a:solidFill>
      <a:schemeClr val="accent3"/>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DB337E-E7D5-4AB7-A010-DC6823D38C19}">
      <dsp:nvSpPr>
        <dsp:cNvPr id="0" name=""/>
        <dsp:cNvSpPr/>
      </dsp:nvSpPr>
      <dsp:spPr>
        <a:xfrm>
          <a:off x="0" y="332069"/>
          <a:ext cx="6480720" cy="453600"/>
        </a:xfrm>
        <a:prstGeom prst="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1A330F19-6B93-4ED5-B77A-154B73BE7368}">
      <dsp:nvSpPr>
        <dsp:cNvPr id="0" name=""/>
        <dsp:cNvSpPr/>
      </dsp:nvSpPr>
      <dsp:spPr>
        <a:xfrm>
          <a:off x="324036" y="83435"/>
          <a:ext cx="45365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uk-UA" sz="1800" kern="1200" dirty="0" smtClean="0"/>
            <a:t>енергія вітру</a:t>
          </a:r>
          <a:endParaRPr lang="uk-UA" sz="1800" kern="1200" dirty="0"/>
        </a:p>
      </dsp:txBody>
      <dsp:txXfrm>
        <a:off x="324036" y="83435"/>
        <a:ext cx="4536504" cy="531360"/>
      </dsp:txXfrm>
    </dsp:sp>
    <dsp:sp modelId="{36E65064-913E-43B6-A142-4D179E234B8C}">
      <dsp:nvSpPr>
        <dsp:cNvPr id="0" name=""/>
        <dsp:cNvSpPr/>
      </dsp:nvSpPr>
      <dsp:spPr>
        <a:xfrm>
          <a:off x="0" y="1165595"/>
          <a:ext cx="6480720" cy="453600"/>
        </a:xfrm>
        <a:prstGeom prst="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7BFA9E68-EF03-46D3-A5F2-D8D616FA6684}">
      <dsp:nvSpPr>
        <dsp:cNvPr id="0" name=""/>
        <dsp:cNvSpPr/>
      </dsp:nvSpPr>
      <dsp:spPr>
        <a:xfrm>
          <a:off x="324036" y="899915"/>
          <a:ext cx="45365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uk-UA" sz="1800" kern="1200" dirty="0" smtClean="0"/>
            <a:t>гідроенергія</a:t>
          </a:r>
          <a:endParaRPr lang="uk-UA" sz="1800" kern="1200" dirty="0"/>
        </a:p>
      </dsp:txBody>
      <dsp:txXfrm>
        <a:off x="324036" y="899915"/>
        <a:ext cx="4536504" cy="531360"/>
      </dsp:txXfrm>
    </dsp:sp>
    <dsp:sp modelId="{A9F68843-CAF7-4776-AB3C-5E1D155BF378}">
      <dsp:nvSpPr>
        <dsp:cNvPr id="0" name=""/>
        <dsp:cNvSpPr/>
      </dsp:nvSpPr>
      <dsp:spPr>
        <a:xfrm>
          <a:off x="0" y="1982075"/>
          <a:ext cx="6480720" cy="453600"/>
        </a:xfrm>
        <a:prstGeom prst="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AF4C8870-EB10-4C8A-BF62-BABF7D1DBEF1}">
      <dsp:nvSpPr>
        <dsp:cNvPr id="0" name=""/>
        <dsp:cNvSpPr/>
      </dsp:nvSpPr>
      <dsp:spPr>
        <a:xfrm>
          <a:off x="324036" y="1716395"/>
          <a:ext cx="45365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uk-UA" sz="1800" kern="1200" dirty="0" smtClean="0"/>
            <a:t>сонячна енергія</a:t>
          </a:r>
          <a:endParaRPr lang="uk-UA" sz="1800" kern="1200" dirty="0"/>
        </a:p>
      </dsp:txBody>
      <dsp:txXfrm>
        <a:off x="324036" y="1716395"/>
        <a:ext cx="4536504" cy="531360"/>
      </dsp:txXfrm>
    </dsp:sp>
    <dsp:sp modelId="{A7F35FE4-BFB9-45CA-A383-13E380CBCC62}">
      <dsp:nvSpPr>
        <dsp:cNvPr id="0" name=""/>
        <dsp:cNvSpPr/>
      </dsp:nvSpPr>
      <dsp:spPr>
        <a:xfrm>
          <a:off x="0" y="2798556"/>
          <a:ext cx="6480720" cy="453600"/>
        </a:xfrm>
        <a:prstGeom prst="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0DA734D3-85C7-4098-9E72-993B0B6CB3BC}">
      <dsp:nvSpPr>
        <dsp:cNvPr id="0" name=""/>
        <dsp:cNvSpPr/>
      </dsp:nvSpPr>
      <dsp:spPr>
        <a:xfrm>
          <a:off x="324036" y="2532875"/>
          <a:ext cx="45365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uk-UA" sz="1800" kern="1200" dirty="0" smtClean="0"/>
            <a:t>приливна енергія</a:t>
          </a:r>
          <a:endParaRPr lang="uk-UA" sz="1800" kern="1200" dirty="0"/>
        </a:p>
      </dsp:txBody>
      <dsp:txXfrm>
        <a:off x="324036" y="2532875"/>
        <a:ext cx="4536504" cy="531360"/>
      </dsp:txXfrm>
    </dsp:sp>
    <dsp:sp modelId="{8C9FE41A-5740-49B5-BB24-4DC8567720AC}">
      <dsp:nvSpPr>
        <dsp:cNvPr id="0" name=""/>
        <dsp:cNvSpPr/>
      </dsp:nvSpPr>
      <dsp:spPr>
        <a:xfrm>
          <a:off x="0" y="3615036"/>
          <a:ext cx="6480720" cy="453600"/>
        </a:xfrm>
        <a:prstGeom prst="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E9F5F85A-4E06-4D42-B819-AEF011E34FB6}">
      <dsp:nvSpPr>
        <dsp:cNvPr id="0" name=""/>
        <dsp:cNvSpPr/>
      </dsp:nvSpPr>
      <dsp:spPr>
        <a:xfrm>
          <a:off x="324036" y="3349355"/>
          <a:ext cx="45365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uk-UA" sz="1800" kern="1200" dirty="0" smtClean="0"/>
            <a:t>геотермальна енергія</a:t>
          </a:r>
          <a:endParaRPr lang="uk-UA" sz="1800" kern="1200" dirty="0"/>
        </a:p>
      </dsp:txBody>
      <dsp:txXfrm>
        <a:off x="324036" y="3349355"/>
        <a:ext cx="4536504" cy="531360"/>
      </dsp:txXfrm>
    </dsp:sp>
    <dsp:sp modelId="{2980CB24-2F5D-41AC-8B32-BCF4770DD6BC}">
      <dsp:nvSpPr>
        <dsp:cNvPr id="0" name=""/>
        <dsp:cNvSpPr/>
      </dsp:nvSpPr>
      <dsp:spPr>
        <a:xfrm>
          <a:off x="0" y="4431516"/>
          <a:ext cx="6480720" cy="453600"/>
        </a:xfrm>
        <a:prstGeom prst="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B1622AF3-4CB1-4470-93C8-CB75526C5441}">
      <dsp:nvSpPr>
        <dsp:cNvPr id="0" name=""/>
        <dsp:cNvSpPr/>
      </dsp:nvSpPr>
      <dsp:spPr>
        <a:xfrm>
          <a:off x="324036" y="4165836"/>
          <a:ext cx="45365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00100">
            <a:lnSpc>
              <a:spcPct val="90000"/>
            </a:lnSpc>
            <a:spcBef>
              <a:spcPct val="0"/>
            </a:spcBef>
            <a:spcAft>
              <a:spcPct val="35000"/>
            </a:spcAft>
          </a:pPr>
          <a:r>
            <a:rPr lang="uk-UA" sz="1800" kern="1200" dirty="0" smtClean="0"/>
            <a:t>енергія біомаси</a:t>
          </a:r>
          <a:endParaRPr lang="uk-UA" sz="1800" kern="1200" dirty="0"/>
        </a:p>
      </dsp:txBody>
      <dsp:txXfrm>
        <a:off x="324036" y="4165836"/>
        <a:ext cx="4536504"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53DB5-61CC-48D1-861B-949A7E6F8F78}" type="datetimeFigureOut">
              <a:rPr lang="uk-UA" smtClean="0"/>
              <a:pPr/>
              <a:t>10.03.2013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6CC1B-8F00-4061-B8CF-5B5B56C12547}"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3736CC1B-8F00-4061-B8CF-5B5B56C12547}" type="slidenum">
              <a:rPr lang="uk-UA" smtClean="0"/>
              <a:pPr/>
              <a:t>9</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9A93A-2DD7-42C3-8B1E-C10CFC9A3E69}" type="slidenum">
              <a:rPr lang="en-US"/>
              <a:pPr/>
              <a:t>12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E891A-9A3D-4C0B-A698-742E75124F63}" type="slidenum">
              <a:rPr lang="en-US"/>
              <a:pPr/>
              <a:t>13</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10.03.2013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10.03.2013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10.03.2013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10.03.2013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10.03.2013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10.03.2013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10.03.2013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10.03.2013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260648"/>
            <a:ext cx="6120680" cy="864096"/>
          </a:xfrm>
        </p:spPr>
        <p:txBody>
          <a:bodyPr>
            <a:normAutofit fontScale="90000"/>
          </a:bodyPr>
          <a:lstStyle/>
          <a:p>
            <a:pPr algn="r"/>
            <a:r>
              <a:rPr lang="uk-UA" sz="2800" i="1" dirty="0" smtClean="0">
                <a:solidFill>
                  <a:srgbClr val="0070C0"/>
                </a:solidFill>
              </a:rPr>
              <a:t>Енергозбереження. Проблеми</a:t>
            </a:r>
            <a:br>
              <a:rPr lang="uk-UA" sz="2800" i="1" dirty="0" smtClean="0">
                <a:solidFill>
                  <a:srgbClr val="0070C0"/>
                </a:solidFill>
              </a:rPr>
            </a:br>
            <a:r>
              <a:rPr lang="uk-UA" sz="2800" i="1" dirty="0" smtClean="0">
                <a:solidFill>
                  <a:srgbClr val="0070C0"/>
                </a:solidFill>
              </a:rPr>
              <a:t>екології</a:t>
            </a:r>
            <a:endParaRPr lang="uk-UA" sz="2800" i="1" dirty="0">
              <a:solidFill>
                <a:srgbClr val="0070C0"/>
              </a:solidFill>
            </a:endParaRPr>
          </a:p>
        </p:txBody>
      </p:sp>
      <p:sp>
        <p:nvSpPr>
          <p:cNvPr id="3" name="Подзаголовок 2"/>
          <p:cNvSpPr>
            <a:spLocks noGrp="1"/>
          </p:cNvSpPr>
          <p:nvPr>
            <p:ph type="subTitle" idx="1"/>
          </p:nvPr>
        </p:nvSpPr>
        <p:spPr>
          <a:xfrm>
            <a:off x="6084168" y="4365104"/>
            <a:ext cx="2718048" cy="2081826"/>
          </a:xfrm>
        </p:spPr>
        <p:txBody>
          <a:bodyPr/>
          <a:lstStyle/>
          <a:p>
            <a:endParaRPr lang="uk-UA" dirty="0" smtClean="0"/>
          </a:p>
          <a:p>
            <a:r>
              <a:rPr lang="uk-UA" dirty="0" smtClean="0">
                <a:solidFill>
                  <a:srgbClr val="FF0000"/>
                </a:solidFill>
              </a:rPr>
              <a:t>Підготував: </a:t>
            </a:r>
          </a:p>
          <a:p>
            <a:r>
              <a:rPr lang="uk-UA" dirty="0" smtClean="0">
                <a:solidFill>
                  <a:srgbClr val="FF0000"/>
                </a:solidFill>
              </a:rPr>
              <a:t>студент групи </a:t>
            </a:r>
          </a:p>
          <a:p>
            <a:r>
              <a:rPr lang="uk-UA" dirty="0" smtClean="0">
                <a:solidFill>
                  <a:srgbClr val="FF0000"/>
                </a:solidFill>
              </a:rPr>
              <a:t>            </a:t>
            </a:r>
            <a:r>
              <a:rPr lang="uk-UA" dirty="0" smtClean="0">
                <a:solidFill>
                  <a:srgbClr val="FF0000"/>
                </a:solidFill>
              </a:rPr>
              <a:t>ФК-44-</a:t>
            </a:r>
            <a:r>
              <a:rPr lang="en-US" dirty="0" smtClean="0">
                <a:solidFill>
                  <a:srgbClr val="FF0000"/>
                </a:solidFill>
              </a:rPr>
              <a:t>I</a:t>
            </a:r>
            <a:r>
              <a:rPr lang="uk-UA" dirty="0" smtClean="0">
                <a:solidFill>
                  <a:srgbClr val="FF0000"/>
                </a:solidFill>
              </a:rPr>
              <a:t> </a:t>
            </a:r>
            <a:endParaRPr lang="uk-UA" dirty="0" smtClean="0">
              <a:solidFill>
                <a:srgbClr val="FF0000"/>
              </a:solidFill>
            </a:endParaRPr>
          </a:p>
          <a:p>
            <a:r>
              <a:rPr lang="uk-UA" dirty="0" smtClean="0">
                <a:solidFill>
                  <a:srgbClr val="FF0000"/>
                </a:solidFill>
              </a:rPr>
              <a:t>   </a:t>
            </a:r>
            <a:r>
              <a:rPr lang="uk-UA" dirty="0" smtClean="0">
                <a:solidFill>
                  <a:srgbClr val="FF0000"/>
                </a:solidFill>
              </a:rPr>
              <a:t> Галюк </a:t>
            </a:r>
            <a:r>
              <a:rPr lang="uk-UA" dirty="0" smtClean="0">
                <a:solidFill>
                  <a:srgbClr val="FF0000"/>
                </a:solidFill>
              </a:rPr>
              <a:t>Юрій</a:t>
            </a:r>
            <a:endParaRPr lang="uk-UA" dirty="0">
              <a:solidFill>
                <a:srgbClr val="FF0000"/>
              </a:solidFill>
            </a:endParaRPr>
          </a:p>
        </p:txBody>
      </p:sp>
      <p:pic>
        <p:nvPicPr>
          <p:cNvPr id="4" name="Picture 4" descr="MMAG00334_0000[1]"/>
          <p:cNvPicPr>
            <a:picLocks noChangeAspect="1" noChangeArrowheads="1" noCrop="1"/>
          </p:cNvPicPr>
          <p:nvPr/>
        </p:nvPicPr>
        <p:blipFill>
          <a:blip r:embed="rId3" cstate="print"/>
          <a:srcRect/>
          <a:stretch>
            <a:fillRect/>
          </a:stretch>
        </p:blipFill>
        <p:spPr bwMode="auto">
          <a:xfrm>
            <a:off x="6444208" y="3645024"/>
            <a:ext cx="1008112" cy="917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80">
                                          <p:stCondLst>
                                            <p:cond delay="0"/>
                                          </p:stCondLst>
                                        </p:cTn>
                                        <p:tgtEl>
                                          <p:spTgt spid="3">
                                            <p:txEl>
                                              <p:pRg st="1" end="1"/>
                                            </p:txEl>
                                          </p:spTgt>
                                        </p:tgtEl>
                                      </p:cBhvr>
                                    </p:animEffect>
                                    <p:anim calcmode="lin" valueType="num">
                                      <p:cBhvr>
                                        <p:cTn id="1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1" end="1"/>
                                            </p:txEl>
                                          </p:spTgt>
                                        </p:tgtEl>
                                      </p:cBhvr>
                                      <p:to x="100000" y="60000"/>
                                    </p:animScale>
                                    <p:animScale>
                                      <p:cBhvr>
                                        <p:cTn id="23" dur="166" decel="50000">
                                          <p:stCondLst>
                                            <p:cond delay="676"/>
                                          </p:stCondLst>
                                        </p:cTn>
                                        <p:tgtEl>
                                          <p:spTgt spid="3">
                                            <p:txEl>
                                              <p:pRg st="1" end="1"/>
                                            </p:txEl>
                                          </p:spTgt>
                                        </p:tgtEl>
                                      </p:cBhvr>
                                      <p:to x="100000" y="100000"/>
                                    </p:animScale>
                                    <p:animScale>
                                      <p:cBhvr>
                                        <p:cTn id="24" dur="26">
                                          <p:stCondLst>
                                            <p:cond delay="1312"/>
                                          </p:stCondLst>
                                        </p:cTn>
                                        <p:tgtEl>
                                          <p:spTgt spid="3">
                                            <p:txEl>
                                              <p:pRg st="1" end="1"/>
                                            </p:txEl>
                                          </p:spTgt>
                                        </p:tgtEl>
                                      </p:cBhvr>
                                      <p:to x="100000" y="80000"/>
                                    </p:animScale>
                                    <p:animScale>
                                      <p:cBhvr>
                                        <p:cTn id="25" dur="166" decel="50000">
                                          <p:stCondLst>
                                            <p:cond delay="1338"/>
                                          </p:stCondLst>
                                        </p:cTn>
                                        <p:tgtEl>
                                          <p:spTgt spid="3">
                                            <p:txEl>
                                              <p:pRg st="1" end="1"/>
                                            </p:txEl>
                                          </p:spTgt>
                                        </p:tgtEl>
                                      </p:cBhvr>
                                      <p:to x="100000" y="100000"/>
                                    </p:animScale>
                                    <p:animScale>
                                      <p:cBhvr>
                                        <p:cTn id="26" dur="26">
                                          <p:stCondLst>
                                            <p:cond delay="1642"/>
                                          </p:stCondLst>
                                        </p:cTn>
                                        <p:tgtEl>
                                          <p:spTgt spid="3">
                                            <p:txEl>
                                              <p:pRg st="1" end="1"/>
                                            </p:txEl>
                                          </p:spTgt>
                                        </p:tgtEl>
                                      </p:cBhvr>
                                      <p:to x="100000" y="90000"/>
                                    </p:animScale>
                                    <p:animScale>
                                      <p:cBhvr>
                                        <p:cTn id="27" dur="166" decel="50000">
                                          <p:stCondLst>
                                            <p:cond delay="1668"/>
                                          </p:stCondLst>
                                        </p:cTn>
                                        <p:tgtEl>
                                          <p:spTgt spid="3">
                                            <p:txEl>
                                              <p:pRg st="1" end="1"/>
                                            </p:txEl>
                                          </p:spTgt>
                                        </p:tgtEl>
                                      </p:cBhvr>
                                      <p:to x="100000" y="100000"/>
                                    </p:animScale>
                                    <p:animScale>
                                      <p:cBhvr>
                                        <p:cTn id="28" dur="26">
                                          <p:stCondLst>
                                            <p:cond delay="1808"/>
                                          </p:stCondLst>
                                        </p:cTn>
                                        <p:tgtEl>
                                          <p:spTgt spid="3">
                                            <p:txEl>
                                              <p:pRg st="1" end="1"/>
                                            </p:txEl>
                                          </p:spTgt>
                                        </p:tgtEl>
                                      </p:cBhvr>
                                      <p:to x="100000" y="95000"/>
                                    </p:animScale>
                                    <p:animScale>
                                      <p:cBhvr>
                                        <p:cTn id="29" dur="166" decel="50000">
                                          <p:stCondLst>
                                            <p:cond delay="1834"/>
                                          </p:stCondLst>
                                        </p:cTn>
                                        <p:tgtEl>
                                          <p:spTgt spid="3">
                                            <p:txEl>
                                              <p:pRg st="1" end="1"/>
                                            </p:txEl>
                                          </p:spTgt>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wipe(down)">
                                      <p:cBhvr>
                                        <p:cTn id="64" dur="580">
                                          <p:stCondLst>
                                            <p:cond delay="0"/>
                                          </p:stCondLst>
                                        </p:cTn>
                                        <p:tgtEl>
                                          <p:spTgt spid="3">
                                            <p:txEl>
                                              <p:pRg st="4" end="4"/>
                                            </p:txEl>
                                          </p:spTgt>
                                        </p:tgtEl>
                                      </p:cBhvr>
                                    </p:animEffect>
                                    <p:anim calcmode="lin" valueType="num">
                                      <p:cBhvr>
                                        <p:cTn id="6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4" end="4"/>
                                            </p:txEl>
                                          </p:spTgt>
                                        </p:tgtEl>
                                      </p:cBhvr>
                                      <p:to x="100000" y="60000"/>
                                    </p:animScale>
                                    <p:animScale>
                                      <p:cBhvr>
                                        <p:cTn id="71" dur="166" decel="50000">
                                          <p:stCondLst>
                                            <p:cond delay="676"/>
                                          </p:stCondLst>
                                        </p:cTn>
                                        <p:tgtEl>
                                          <p:spTgt spid="3">
                                            <p:txEl>
                                              <p:pRg st="4" end="4"/>
                                            </p:txEl>
                                          </p:spTgt>
                                        </p:tgtEl>
                                      </p:cBhvr>
                                      <p:to x="100000" y="100000"/>
                                    </p:animScale>
                                    <p:animScale>
                                      <p:cBhvr>
                                        <p:cTn id="72" dur="26">
                                          <p:stCondLst>
                                            <p:cond delay="1312"/>
                                          </p:stCondLst>
                                        </p:cTn>
                                        <p:tgtEl>
                                          <p:spTgt spid="3">
                                            <p:txEl>
                                              <p:pRg st="4" end="4"/>
                                            </p:txEl>
                                          </p:spTgt>
                                        </p:tgtEl>
                                      </p:cBhvr>
                                      <p:to x="100000" y="80000"/>
                                    </p:animScale>
                                    <p:animScale>
                                      <p:cBhvr>
                                        <p:cTn id="73" dur="166" decel="50000">
                                          <p:stCondLst>
                                            <p:cond delay="1338"/>
                                          </p:stCondLst>
                                        </p:cTn>
                                        <p:tgtEl>
                                          <p:spTgt spid="3">
                                            <p:txEl>
                                              <p:pRg st="4" end="4"/>
                                            </p:txEl>
                                          </p:spTgt>
                                        </p:tgtEl>
                                      </p:cBhvr>
                                      <p:to x="100000" y="100000"/>
                                    </p:animScale>
                                    <p:animScale>
                                      <p:cBhvr>
                                        <p:cTn id="74" dur="26">
                                          <p:stCondLst>
                                            <p:cond delay="1642"/>
                                          </p:stCondLst>
                                        </p:cTn>
                                        <p:tgtEl>
                                          <p:spTgt spid="3">
                                            <p:txEl>
                                              <p:pRg st="4" end="4"/>
                                            </p:txEl>
                                          </p:spTgt>
                                        </p:tgtEl>
                                      </p:cBhvr>
                                      <p:to x="100000" y="90000"/>
                                    </p:animScale>
                                    <p:animScale>
                                      <p:cBhvr>
                                        <p:cTn id="75" dur="166" decel="50000">
                                          <p:stCondLst>
                                            <p:cond delay="1668"/>
                                          </p:stCondLst>
                                        </p:cTn>
                                        <p:tgtEl>
                                          <p:spTgt spid="3">
                                            <p:txEl>
                                              <p:pRg st="4" end="4"/>
                                            </p:txEl>
                                          </p:spTgt>
                                        </p:tgtEl>
                                      </p:cBhvr>
                                      <p:to x="100000" y="100000"/>
                                    </p:animScale>
                                    <p:animScale>
                                      <p:cBhvr>
                                        <p:cTn id="76" dur="26">
                                          <p:stCondLst>
                                            <p:cond delay="1808"/>
                                          </p:stCondLst>
                                        </p:cTn>
                                        <p:tgtEl>
                                          <p:spTgt spid="3">
                                            <p:txEl>
                                              <p:pRg st="4" end="4"/>
                                            </p:txEl>
                                          </p:spTgt>
                                        </p:tgtEl>
                                      </p:cBhvr>
                                      <p:to x="100000" y="95000"/>
                                    </p:animScale>
                                    <p:animScale>
                                      <p:cBhvr>
                                        <p:cTn id="7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blip>
          <a:srcRect/>
          <a:stretch>
            <a:fillRect l="-9000" r="-9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79512" y="116632"/>
            <a:ext cx="4608512" cy="3139321"/>
          </a:xfrm>
          <a:prstGeom prst="rect">
            <a:avLst/>
          </a:prstGeom>
        </p:spPr>
        <p:txBody>
          <a:bodyPr wrap="square">
            <a:spAutoFit/>
          </a:bodyPr>
          <a:lstStyle/>
          <a:p>
            <a:r>
              <a:rPr lang="uk-UA" sz="1400" dirty="0" smtClean="0"/>
              <a:t>Сонячна енергетика — </a:t>
            </a:r>
            <a:r>
              <a:rPr lang="uk-UA" sz="1200" dirty="0" smtClean="0"/>
              <a:t>використання сонячної енергії для отримання енергії в будь-якому зручному для її використання вигляді. Сонячна енергетика використовує поновлюване джерело енергії і в перспективі може стати екологічно чистою, тобто такою, що не виробляє шкідливих відходів.</a:t>
            </a:r>
          </a:p>
          <a:p>
            <a:endParaRPr lang="uk-UA" sz="1200" dirty="0" smtClean="0"/>
          </a:p>
          <a:p>
            <a:r>
              <a:rPr lang="uk-UA" sz="1200" dirty="0" smtClean="0"/>
              <a:t>На сьогодні сонячна енергетика широко застосовується у випадках, коли малодоступність інших джерел енергії в сукупності з достатньою кількістю сонячного випромінювання виправдовує її економічно</a:t>
            </a:r>
            <a:r>
              <a:rPr lang="uk-UA" sz="1400" dirty="0" smtClean="0"/>
              <a:t>.</a:t>
            </a:r>
          </a:p>
          <a:p>
            <a:endParaRPr lang="uk-UA" sz="1400" dirty="0" smtClean="0"/>
          </a:p>
          <a:p>
            <a:r>
              <a:rPr lang="ru-RU" sz="1200" dirty="0" err="1" smtClean="0"/>
              <a:t>Отримання</a:t>
            </a:r>
            <a:r>
              <a:rPr lang="ru-RU" sz="1200" dirty="0" smtClean="0"/>
              <a:t> </a:t>
            </a:r>
            <a:r>
              <a:rPr lang="ru-RU" sz="1200" dirty="0" err="1" smtClean="0"/>
              <a:t>електроенергії</a:t>
            </a:r>
            <a:r>
              <a:rPr lang="ru-RU" sz="1200" dirty="0" smtClean="0"/>
              <a:t> за </a:t>
            </a:r>
            <a:r>
              <a:rPr lang="ru-RU" sz="1200" dirty="0" err="1" smtClean="0"/>
              <a:t>допомогою</a:t>
            </a:r>
            <a:r>
              <a:rPr lang="ru-RU" sz="1200" dirty="0" smtClean="0"/>
              <a:t> </a:t>
            </a:r>
            <a:r>
              <a:rPr lang="ru-RU" sz="1200" dirty="0" err="1" smtClean="0"/>
              <a:t>фотоелементів</a:t>
            </a:r>
            <a:r>
              <a:rPr lang="ru-RU" sz="1200" dirty="0" smtClean="0"/>
              <a:t>. Для </a:t>
            </a:r>
            <a:r>
              <a:rPr lang="ru-RU" sz="1200" dirty="0" err="1" smtClean="0"/>
              <a:t>цієї</a:t>
            </a:r>
            <a:r>
              <a:rPr lang="ru-RU" sz="1200" dirty="0" smtClean="0"/>
              <a:t> мети </a:t>
            </a:r>
            <a:r>
              <a:rPr lang="ru-RU" sz="1200" dirty="0" err="1" smtClean="0"/>
              <a:t>застосовують</a:t>
            </a:r>
            <a:r>
              <a:rPr lang="ru-RU" sz="1200" dirty="0" smtClean="0"/>
              <a:t> </a:t>
            </a:r>
            <a:r>
              <a:rPr lang="ru-RU" sz="1200" dirty="0" err="1" smtClean="0"/>
              <a:t>кремнієві</a:t>
            </a:r>
            <a:r>
              <a:rPr lang="ru-RU" sz="1200" dirty="0" smtClean="0"/>
              <a:t> </a:t>
            </a:r>
            <a:r>
              <a:rPr lang="ru-RU" sz="1200" dirty="0" err="1" smtClean="0"/>
              <a:t>сонячні</a:t>
            </a:r>
            <a:r>
              <a:rPr lang="ru-RU" sz="1200" dirty="0" smtClean="0"/>
              <a:t> </a:t>
            </a:r>
            <a:r>
              <a:rPr lang="ru-RU" sz="1200" dirty="0" err="1" smtClean="0"/>
              <a:t>батареї</a:t>
            </a:r>
            <a:r>
              <a:rPr lang="ru-RU" sz="1200" dirty="0" smtClean="0"/>
              <a:t>, ККД </a:t>
            </a:r>
            <a:r>
              <a:rPr lang="ru-RU" sz="1200" dirty="0" err="1" smtClean="0"/>
              <a:t>яких</a:t>
            </a:r>
            <a:r>
              <a:rPr lang="ru-RU" sz="1200" dirty="0" smtClean="0"/>
              <a:t> доходить до 20%. Але </a:t>
            </a:r>
            <a:r>
              <a:rPr lang="ru-RU" sz="1200" dirty="0" err="1" smtClean="0"/>
              <a:t>вартість</a:t>
            </a:r>
            <a:r>
              <a:rPr lang="ru-RU" sz="1200" dirty="0" smtClean="0"/>
              <a:t> </a:t>
            </a:r>
            <a:r>
              <a:rPr lang="ru-RU" sz="1200" dirty="0" err="1" smtClean="0"/>
              <a:t>отримання</a:t>
            </a:r>
            <a:r>
              <a:rPr lang="ru-RU" sz="1200" dirty="0" smtClean="0"/>
              <a:t> чистого </a:t>
            </a:r>
            <a:r>
              <a:rPr lang="ru-RU" sz="1200" dirty="0" err="1" smtClean="0"/>
              <a:t>кремнію</a:t>
            </a:r>
            <a:r>
              <a:rPr lang="ru-RU" sz="1200" dirty="0" smtClean="0"/>
              <a:t> </a:t>
            </a:r>
            <a:r>
              <a:rPr lang="ru-RU" sz="1200" dirty="0" err="1" smtClean="0"/>
              <a:t>досить</a:t>
            </a:r>
            <a:r>
              <a:rPr lang="ru-RU" sz="1200" dirty="0" smtClean="0"/>
              <a:t> велика. </a:t>
            </a:r>
            <a:endParaRPr lang="uk-UA" sz="1200" dirty="0"/>
          </a:p>
        </p:txBody>
      </p:sp>
      <p:pic>
        <p:nvPicPr>
          <p:cNvPr id="6" name="Рисунок 5" descr="Solar_Map_of_Ukraine.png"/>
          <p:cNvPicPr>
            <a:picLocks noChangeAspect="1"/>
          </p:cNvPicPr>
          <p:nvPr/>
        </p:nvPicPr>
        <p:blipFill>
          <a:blip r:embed="rId3" cstate="print"/>
          <a:stretch>
            <a:fillRect/>
          </a:stretch>
        </p:blipFill>
        <p:spPr>
          <a:xfrm>
            <a:off x="4139952" y="2996952"/>
            <a:ext cx="4732016" cy="3711385"/>
          </a:xfrm>
          <a:prstGeom prst="rect">
            <a:avLst/>
          </a:prstGeom>
        </p:spPr>
      </p:pic>
      <p:pic>
        <p:nvPicPr>
          <p:cNvPr id="8" name="Рисунок 7" descr="Laundromat-SolarCell.png"/>
          <p:cNvPicPr>
            <a:picLocks noChangeAspect="1"/>
          </p:cNvPicPr>
          <p:nvPr/>
        </p:nvPicPr>
        <p:blipFill>
          <a:blip r:embed="rId4" cstate="print"/>
          <a:stretch>
            <a:fillRect/>
          </a:stretch>
        </p:blipFill>
        <p:spPr>
          <a:xfrm>
            <a:off x="107506" y="3645023"/>
            <a:ext cx="3427210" cy="2849885"/>
          </a:xfrm>
          <a:prstGeom prst="rect">
            <a:avLst/>
          </a:prstGeom>
        </p:spPr>
      </p:pic>
      <p:pic>
        <p:nvPicPr>
          <p:cNvPr id="7" name="Рисунок 6" descr="s14.gif"/>
          <p:cNvPicPr>
            <a:picLocks noChangeAspect="1"/>
          </p:cNvPicPr>
          <p:nvPr/>
        </p:nvPicPr>
        <p:blipFill>
          <a:blip r:embed="rId5" cstate="print"/>
          <a:stretch>
            <a:fillRect/>
          </a:stretch>
        </p:blipFill>
        <p:spPr>
          <a:xfrm>
            <a:off x="2555776" y="4365104"/>
            <a:ext cx="2752725" cy="2886075"/>
          </a:xfrm>
          <a:prstGeom prst="rect">
            <a:avLst/>
          </a:prstGeom>
        </p:spPr>
      </p:pic>
      <p:pic>
        <p:nvPicPr>
          <p:cNvPr id="9" name="Рисунок 8" descr="green-energy-630x426.jpg"/>
          <p:cNvPicPr>
            <a:picLocks noChangeAspect="1"/>
          </p:cNvPicPr>
          <p:nvPr/>
        </p:nvPicPr>
        <p:blipFill>
          <a:blip r:embed="rId6" cstate="print"/>
          <a:stretch>
            <a:fillRect/>
          </a:stretch>
        </p:blipFill>
        <p:spPr>
          <a:xfrm flipH="1">
            <a:off x="5076056" y="260648"/>
            <a:ext cx="3551464" cy="240146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1628800"/>
            <a:ext cx="7776863" cy="2123658"/>
          </a:xfrm>
          <a:prstGeom prst="rect">
            <a:avLst/>
          </a:prstGeom>
          <a:noFill/>
        </p:spPr>
        <p:txBody>
          <a:bodyPr wrap="square" rtlCol="0">
            <a:spAutoFit/>
          </a:bodyPr>
          <a:lstStyle/>
          <a:p>
            <a:r>
              <a:rPr lang="uk-UA" sz="1200" dirty="0" smtClean="0"/>
              <a:t>Вітроколесо установки закріплюється на горизонтальному </a:t>
            </a:r>
            <a:r>
              <a:rPr lang="uk-UA" sz="1200" dirty="0" err="1" smtClean="0"/>
              <a:t>валі</a:t>
            </a:r>
            <a:r>
              <a:rPr lang="uk-UA" sz="1200" dirty="0" smtClean="0"/>
              <a:t>, що обертається в двох підшипниках, змонтованих у головці вітродвигуна. Обертання вітроколеса передається електрогенераторові через дві циліндричні шестерні. Голівка вітродвигуна монтується на башті, висота якої визначається з розрахунком виносу вітроколеса вище від усіх оточуючих перешкод, що можуть впливати на потоки повітря. Вона може обертатися навколо вертикальної осі. Позаду голівки закріплюється хвіст для встановлення вітроколеса на вітер. Потужність вітродвигуна без регулюючого пристрою збільшується або зменшується пропорційно до кубу швидкості вітру, наслідком чого є нерівномірність роботи електрогенератора. Щоб усунути цю ваду у вітродвигуні застосовано автоматичне регулювання швидкості обертання електрогенератора. Напруга, яка знімається з електрогенератора, стабілізується в стабілізаторі напруги. Через це вихідна напруга залишається сталою, вона коливається від 210 В до 230 В і не залежить від швидкості вітру.</a:t>
            </a:r>
            <a:endParaRPr lang="uk-UA" sz="1200" dirty="0"/>
          </a:p>
        </p:txBody>
      </p:sp>
      <p:sp>
        <p:nvSpPr>
          <p:cNvPr id="3" name="Прямоугольник 2"/>
          <p:cNvSpPr/>
          <p:nvPr/>
        </p:nvSpPr>
        <p:spPr>
          <a:xfrm>
            <a:off x="251520" y="188640"/>
            <a:ext cx="4572000" cy="954107"/>
          </a:xfrm>
          <a:prstGeom prst="rect">
            <a:avLst/>
          </a:prstGeom>
        </p:spPr>
        <p:txBody>
          <a:bodyPr>
            <a:spAutoFit/>
          </a:bodyPr>
          <a:lstStyle/>
          <a:p>
            <a:r>
              <a:rPr lang="uk-UA" sz="1400" dirty="0" smtClean="0">
                <a:solidFill>
                  <a:schemeClr val="accent6">
                    <a:lumMod val="50000"/>
                  </a:schemeClr>
                </a:solidFill>
              </a:rPr>
              <a:t>Вітрова електростанція (ВЕС) також: вітроелектростанція — електростанція, яка за допомогою вітрової турбіни перетворює механічну енергію вітру на електричну. </a:t>
            </a:r>
            <a:endParaRPr lang="uk-UA" sz="1400" dirty="0">
              <a:solidFill>
                <a:schemeClr val="accent6">
                  <a:lumMod val="50000"/>
                </a:schemeClr>
              </a:solidFill>
            </a:endParaRPr>
          </a:p>
        </p:txBody>
      </p:sp>
      <p:pic>
        <p:nvPicPr>
          <p:cNvPr id="4" name="Рисунок 3" descr="b076d108-4cca-4012-b2a8-d5afb77137bd.jpg"/>
          <p:cNvPicPr>
            <a:picLocks noChangeAspect="1"/>
          </p:cNvPicPr>
          <p:nvPr/>
        </p:nvPicPr>
        <p:blipFill>
          <a:blip r:embed="rId3" cstate="print"/>
          <a:stretch>
            <a:fillRect/>
          </a:stretch>
        </p:blipFill>
        <p:spPr>
          <a:xfrm>
            <a:off x="179512" y="4005064"/>
            <a:ext cx="3633986" cy="2121195"/>
          </a:xfrm>
          <a:prstGeom prst="rect">
            <a:avLst/>
          </a:prstGeom>
        </p:spPr>
      </p:pic>
      <p:pic>
        <p:nvPicPr>
          <p:cNvPr id="5" name="Рисунок 4" descr="гифки-дождь-ночь-ветер-88400.gif"/>
          <p:cNvPicPr>
            <a:picLocks noChangeAspect="1"/>
          </p:cNvPicPr>
          <p:nvPr/>
        </p:nvPicPr>
        <p:blipFill>
          <a:blip r:embed="rId4" cstate="print"/>
          <a:stretch>
            <a:fillRect/>
          </a:stretch>
        </p:blipFill>
        <p:spPr>
          <a:xfrm>
            <a:off x="3779912" y="4005064"/>
            <a:ext cx="3744416" cy="2104362"/>
          </a:xfrm>
          <a:prstGeom prst="rect">
            <a:avLst/>
          </a:prstGeom>
        </p:spPr>
      </p:pic>
      <p:sp>
        <p:nvSpPr>
          <p:cNvPr id="6" name="Прямоугольник 5"/>
          <p:cNvSpPr/>
          <p:nvPr/>
        </p:nvSpPr>
        <p:spPr>
          <a:xfrm>
            <a:off x="0" y="1124744"/>
            <a:ext cx="9144000" cy="2880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1277144"/>
            <a:ext cx="9144000" cy="1356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0" y="3717032"/>
            <a:ext cx="9144000" cy="1356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rot="5400000">
            <a:off x="5139444" y="3392996"/>
            <a:ext cx="6858000" cy="720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Выноска-облако 9"/>
          <p:cNvSpPr/>
          <p:nvPr/>
        </p:nvSpPr>
        <p:spPr>
          <a:xfrm>
            <a:off x="-180528" y="0"/>
            <a:ext cx="5112568" cy="1556792"/>
          </a:xfrm>
          <a:prstGeom prst="cloudCallou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2">
                <a:shade val="45000"/>
                <a:satMod val="135000"/>
              </a:schemeClr>
              <a:prstClr val="white"/>
            </a:duotone>
          </a:blip>
          <a:srcRect/>
          <a:stretch>
            <a:fillRect l="-9000" r="-9000"/>
          </a:stretch>
        </a:blipFill>
        <a:effectLst/>
      </p:bgPr>
    </p:bg>
    <p:spTree>
      <p:nvGrpSpPr>
        <p:cNvPr id="1" name=""/>
        <p:cNvGrpSpPr/>
        <p:nvPr/>
      </p:nvGrpSpPr>
      <p:grpSpPr>
        <a:xfrm>
          <a:off x="0" y="0"/>
          <a:ext cx="0" cy="0"/>
          <a:chOff x="0" y="0"/>
          <a:chExt cx="0" cy="0"/>
        </a:xfrm>
      </p:grpSpPr>
      <p:sp>
        <p:nvSpPr>
          <p:cNvPr id="39951" name="Rectangle 15" descr="Light downward diagonal"/>
          <p:cNvSpPr>
            <a:spLocks noChangeArrowheads="1"/>
          </p:cNvSpPr>
          <p:nvPr/>
        </p:nvSpPr>
        <p:spPr bwMode="auto">
          <a:xfrm>
            <a:off x="4356100" y="0"/>
            <a:ext cx="71438" cy="333375"/>
          </a:xfrm>
          <a:prstGeom prst="rect">
            <a:avLst/>
          </a:prstGeom>
          <a:pattFill prst="ltDnDiag">
            <a:fgClr>
              <a:srgbClr val="FFCC99"/>
            </a:fgClr>
            <a:bgClr>
              <a:schemeClr val="bg1"/>
            </a:bgClr>
          </a:pattFill>
          <a:ln w="9525">
            <a:solidFill>
              <a:schemeClr val="tx1"/>
            </a:solidFill>
            <a:miter lim="800000"/>
            <a:headEnd/>
            <a:tailEnd/>
          </a:ln>
          <a:effectLst/>
        </p:spPr>
        <p:txBody>
          <a:bodyPr wrap="none" anchor="ctr"/>
          <a:lstStyle/>
          <a:p>
            <a:endParaRPr lang="uk-UA"/>
          </a:p>
        </p:txBody>
      </p:sp>
      <p:sp>
        <p:nvSpPr>
          <p:cNvPr id="39941" name="Rectangle 5"/>
          <p:cNvSpPr>
            <a:spLocks noChangeArrowheads="1"/>
          </p:cNvSpPr>
          <p:nvPr/>
        </p:nvSpPr>
        <p:spPr bwMode="auto">
          <a:xfrm>
            <a:off x="755650" y="1052513"/>
            <a:ext cx="6985000" cy="3744912"/>
          </a:xfrm>
          <a:prstGeom prst="rect">
            <a:avLst/>
          </a:prstGeom>
          <a:solidFill>
            <a:schemeClr val="accent1">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uk-UA">
              <a:blipFill>
                <a:blip r:embed="rId4"/>
                <a:tile tx="0" ty="0" sx="100000" sy="100000" flip="none" algn="tl"/>
              </a:blipFill>
            </a:endParaRPr>
          </a:p>
        </p:txBody>
      </p:sp>
      <p:sp>
        <p:nvSpPr>
          <p:cNvPr id="39939" name="Rectangle 3"/>
          <p:cNvSpPr>
            <a:spLocks noGrp="1" noChangeArrowheads="1"/>
          </p:cNvSpPr>
          <p:nvPr>
            <p:ph type="body" idx="4294967295"/>
          </p:nvPr>
        </p:nvSpPr>
        <p:spPr>
          <a:xfrm>
            <a:off x="611188" y="5084763"/>
            <a:ext cx="7634287" cy="1511300"/>
          </a:xfrm>
        </p:spPr>
        <p:txBody>
          <a:bodyPr/>
          <a:lstStyle/>
          <a:p>
            <a:pPr algn="ctr">
              <a:buFontTx/>
              <a:buNone/>
            </a:pPr>
            <a:r>
              <a:rPr lang="en-GB" dirty="0"/>
              <a:t>	</a:t>
            </a:r>
            <a:r>
              <a:rPr lang="ru-RU" dirty="0" smtClean="0"/>
              <a:t> </a:t>
            </a:r>
            <a:r>
              <a:rPr lang="ru-RU" dirty="0" err="1" smtClean="0"/>
              <a:t>Ви</a:t>
            </a:r>
            <a:r>
              <a:rPr lang="ru-RU" dirty="0" smtClean="0"/>
              <a:t> можете </a:t>
            </a:r>
            <a:r>
              <a:rPr lang="ru-RU" dirty="0" err="1" smtClean="0"/>
              <a:t>вимкнути</a:t>
            </a:r>
            <a:r>
              <a:rPr lang="ru-RU" dirty="0" smtClean="0"/>
              <a:t> </a:t>
            </a:r>
            <a:r>
              <a:rPr lang="ru-RU" dirty="0" err="1" smtClean="0"/>
              <a:t>світло</a:t>
            </a:r>
            <a:r>
              <a:rPr lang="ru-RU" dirty="0" smtClean="0"/>
              <a:t>, коли </a:t>
            </a:r>
            <a:r>
              <a:rPr lang="ru-RU" dirty="0" err="1" smtClean="0"/>
              <a:t>ви</a:t>
            </a:r>
            <a:r>
              <a:rPr lang="ru-RU" dirty="0" smtClean="0"/>
              <a:t> не </a:t>
            </a:r>
            <a:r>
              <a:rPr lang="ru-RU" dirty="0" err="1" smtClean="0"/>
              <a:t>потребуєте</a:t>
            </a:r>
            <a:r>
              <a:rPr lang="ru-RU" dirty="0" smtClean="0"/>
              <a:t> </a:t>
            </a:r>
            <a:r>
              <a:rPr lang="ru-RU" dirty="0" err="1" smtClean="0"/>
              <a:t>його</a:t>
            </a:r>
            <a:r>
              <a:rPr lang="ru-RU" dirty="0" smtClean="0"/>
              <a:t>!</a:t>
            </a:r>
            <a:endParaRPr lang="en-US" dirty="0">
              <a:latin typeface="Comic Sans MS" pitchFamily="66" charset="0"/>
            </a:endParaRPr>
          </a:p>
        </p:txBody>
      </p:sp>
      <p:sp>
        <p:nvSpPr>
          <p:cNvPr id="39940" name="Rectangle 4"/>
          <p:cNvSpPr>
            <a:spLocks noChangeArrowheads="1"/>
          </p:cNvSpPr>
          <p:nvPr/>
        </p:nvSpPr>
        <p:spPr bwMode="auto">
          <a:xfrm>
            <a:off x="1116013" y="1412875"/>
            <a:ext cx="6335712" cy="3095625"/>
          </a:xfrm>
          <a:prstGeom prst="rect">
            <a:avLst/>
          </a:prstGeom>
          <a:solidFill>
            <a:schemeClr val="tx1"/>
          </a:solidFill>
          <a:ln w="28575">
            <a:solidFill>
              <a:schemeClr val="tx1"/>
            </a:solidFill>
            <a:miter lim="800000"/>
            <a:headEnd/>
            <a:tailEnd/>
          </a:ln>
          <a:effectLst/>
        </p:spPr>
        <p:txBody>
          <a:bodyPr wrap="none" anchor="ctr"/>
          <a:lstStyle/>
          <a:p>
            <a:endParaRPr lang="uk-UA"/>
          </a:p>
        </p:txBody>
      </p:sp>
      <p:sp>
        <p:nvSpPr>
          <p:cNvPr id="39944" name="Rectangle 8" descr="Large checker board"/>
          <p:cNvSpPr>
            <a:spLocks noChangeArrowheads="1"/>
          </p:cNvSpPr>
          <p:nvPr/>
        </p:nvSpPr>
        <p:spPr bwMode="auto">
          <a:xfrm>
            <a:off x="684213" y="836613"/>
            <a:ext cx="792162" cy="41767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uk-UA"/>
          </a:p>
        </p:txBody>
      </p:sp>
      <p:sp>
        <p:nvSpPr>
          <p:cNvPr id="39945" name="Rectangle 9" descr="Large checker board"/>
          <p:cNvSpPr>
            <a:spLocks noChangeArrowheads="1"/>
          </p:cNvSpPr>
          <p:nvPr/>
        </p:nvSpPr>
        <p:spPr bwMode="auto">
          <a:xfrm>
            <a:off x="7380288" y="836613"/>
            <a:ext cx="792162" cy="41767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uk-UA"/>
          </a:p>
        </p:txBody>
      </p:sp>
      <p:sp>
        <p:nvSpPr>
          <p:cNvPr id="39946" name="Rectangle 10"/>
          <p:cNvSpPr>
            <a:spLocks noChangeArrowheads="1"/>
          </p:cNvSpPr>
          <p:nvPr/>
        </p:nvSpPr>
        <p:spPr bwMode="auto">
          <a:xfrm>
            <a:off x="611188" y="692150"/>
            <a:ext cx="7632700" cy="144463"/>
          </a:xfrm>
          <a:prstGeom prst="rect">
            <a:avLst/>
          </a:prstGeom>
          <a:blipFill>
            <a:blip r:embed="rId5" cstate="print"/>
            <a:tile tx="0" ty="0" sx="100000" sy="100000" flip="none" algn="tl"/>
          </a:blipFill>
          <a:ln w="9525">
            <a:solidFill>
              <a:schemeClr val="tx1"/>
            </a:solidFill>
            <a:miter lim="800000"/>
            <a:headEnd/>
            <a:tailEnd/>
          </a:ln>
          <a:effectLst/>
        </p:spPr>
        <p:txBody>
          <a:bodyPr wrap="none" anchor="ctr"/>
          <a:lstStyle/>
          <a:p>
            <a:endParaRPr lang="uk-UA"/>
          </a:p>
        </p:txBody>
      </p:sp>
      <p:sp>
        <p:nvSpPr>
          <p:cNvPr id="39949" name="Rectangle 13"/>
          <p:cNvSpPr>
            <a:spLocks noChangeArrowheads="1"/>
          </p:cNvSpPr>
          <p:nvPr/>
        </p:nvSpPr>
        <p:spPr bwMode="auto">
          <a:xfrm>
            <a:off x="1619672" y="2780928"/>
            <a:ext cx="5400675" cy="73025"/>
          </a:xfrm>
          <a:prstGeom prst="rect">
            <a:avLst/>
          </a:prstGeom>
          <a:blipFill>
            <a:blip r:embed="rId5" cstate="print"/>
            <a:tile tx="0" ty="0" sx="100000" sy="100000" flip="none" algn="tl"/>
          </a:blipFill>
          <a:ln w="9525">
            <a:solidFill>
              <a:schemeClr val="tx1"/>
            </a:solidFill>
            <a:miter lim="800000"/>
            <a:headEnd/>
            <a:tailEnd/>
          </a:ln>
          <a:effectLst/>
        </p:spPr>
        <p:txBody>
          <a:bodyPr wrap="none" anchor="ctr"/>
          <a:lstStyle/>
          <a:p>
            <a:endParaRPr lang="uk-UA">
              <a:blipFill>
                <a:blip r:embed="rId4"/>
                <a:tile tx="0" ty="0" sx="100000" sy="100000" flip="none" algn="tl"/>
              </a:blipFill>
            </a:endParaRPr>
          </a:p>
        </p:txBody>
      </p:sp>
      <p:sp>
        <p:nvSpPr>
          <p:cNvPr id="39947" name="Rectangle 11" descr="Large checker board"/>
          <p:cNvSpPr>
            <a:spLocks noChangeArrowheads="1"/>
          </p:cNvSpPr>
          <p:nvPr/>
        </p:nvSpPr>
        <p:spPr bwMode="auto">
          <a:xfrm>
            <a:off x="900113" y="836613"/>
            <a:ext cx="792162" cy="4176712"/>
          </a:xfrm>
          <a:prstGeom prst="rect">
            <a:avLst/>
          </a:prstGeom>
          <a:solidFill>
            <a:schemeClr val="accent6">
              <a:lumMod val="60000"/>
              <a:lumOff val="40000"/>
            </a:schemeClr>
          </a:solidFill>
          <a:ln w="9525">
            <a:solidFill>
              <a:schemeClr val="tx1"/>
            </a:solidFill>
            <a:miter lim="800000"/>
            <a:headEnd/>
            <a:tailEnd/>
          </a:ln>
          <a:effectLst/>
        </p:spPr>
        <p:txBody>
          <a:bodyPr wrap="none" anchor="ctr">
            <a:scene3d>
              <a:camera prst="isometricRightUp"/>
              <a:lightRig rig="threePt" dir="t"/>
            </a:scene3d>
          </a:bodyPr>
          <a:lstStyle/>
          <a:p>
            <a:endParaRPr lang="uk-UA"/>
          </a:p>
        </p:txBody>
      </p:sp>
      <p:sp>
        <p:nvSpPr>
          <p:cNvPr id="39950" name="Rectangle 14"/>
          <p:cNvSpPr>
            <a:spLocks noChangeArrowheads="1"/>
          </p:cNvSpPr>
          <p:nvPr/>
        </p:nvSpPr>
        <p:spPr bwMode="auto">
          <a:xfrm rot="5400000">
            <a:off x="3202782" y="3213894"/>
            <a:ext cx="2520950" cy="71437"/>
          </a:xfrm>
          <a:prstGeom prst="rect">
            <a:avLst/>
          </a:prstGeom>
          <a:solidFill>
            <a:schemeClr val="bg1"/>
          </a:solidFill>
          <a:ln w="9525">
            <a:solidFill>
              <a:schemeClr val="tx1"/>
            </a:solidFill>
            <a:miter lim="800000"/>
            <a:headEnd/>
            <a:tailEnd/>
          </a:ln>
          <a:effectLst/>
        </p:spPr>
        <p:txBody>
          <a:bodyPr wrap="none" anchor="ctr"/>
          <a:lstStyle/>
          <a:p>
            <a:endParaRPr lang="uk-UA">
              <a:blipFill>
                <a:blip r:embed="rId5"/>
                <a:tile tx="0" ty="0" sx="100000" sy="100000" flip="none" algn="tl"/>
              </a:blipFill>
            </a:endParaRPr>
          </a:p>
        </p:txBody>
      </p:sp>
      <p:sp>
        <p:nvSpPr>
          <p:cNvPr id="39942" name="Litebulb"/>
          <p:cNvSpPr>
            <a:spLocks noEditPoints="1" noChangeArrowheads="1"/>
          </p:cNvSpPr>
          <p:nvPr/>
        </p:nvSpPr>
        <p:spPr bwMode="auto">
          <a:xfrm flipV="1">
            <a:off x="3851275" y="260350"/>
            <a:ext cx="1152525" cy="18002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9525">
            <a:solidFill>
              <a:srgbClr val="000000"/>
            </a:solidFill>
            <a:miter lim="800000"/>
            <a:headEnd/>
            <a:tailEnd/>
          </a:ln>
        </p:spPr>
        <p:txBody>
          <a:bodyPr/>
          <a:lstStyle/>
          <a:p>
            <a:endParaRPr lang="uk-UA"/>
          </a:p>
        </p:txBody>
      </p:sp>
      <p:sp>
        <p:nvSpPr>
          <p:cNvPr id="39943" name="AutoShape 7"/>
          <p:cNvSpPr>
            <a:spLocks noChangeArrowheads="1"/>
          </p:cNvSpPr>
          <p:nvPr/>
        </p:nvSpPr>
        <p:spPr bwMode="auto">
          <a:xfrm flipV="1">
            <a:off x="2916238" y="260350"/>
            <a:ext cx="2952750" cy="15113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uk-UA"/>
          </a:p>
        </p:txBody>
      </p:sp>
      <p:sp>
        <p:nvSpPr>
          <p:cNvPr id="39952" name="Oval 16"/>
          <p:cNvSpPr>
            <a:spLocks noChangeArrowheads="1"/>
          </p:cNvSpPr>
          <p:nvPr/>
        </p:nvSpPr>
        <p:spPr bwMode="auto">
          <a:xfrm>
            <a:off x="8820150" y="6453188"/>
            <a:ext cx="144463" cy="144462"/>
          </a:xfrm>
          <a:prstGeom prst="ellipse">
            <a:avLst/>
          </a:prstGeom>
          <a:solidFill>
            <a:srgbClr val="00CC00"/>
          </a:solidFill>
          <a:ln w="9525">
            <a:solidFill>
              <a:schemeClr val="tx1"/>
            </a:solidFill>
            <a:round/>
            <a:headEnd/>
            <a:tailEnd/>
          </a:ln>
          <a:effectLst/>
        </p:spPr>
        <p:txBody>
          <a:bodyPr wrap="none" anchor="ctr"/>
          <a:lstStyle/>
          <a:p>
            <a:endParaRPr lang="uk-UA"/>
          </a:p>
        </p:txBody>
      </p:sp>
      <p:sp>
        <p:nvSpPr>
          <p:cNvPr id="39948" name="Rectangle 12" descr="Large checker board"/>
          <p:cNvSpPr>
            <a:spLocks noChangeArrowheads="1"/>
          </p:cNvSpPr>
          <p:nvPr/>
        </p:nvSpPr>
        <p:spPr bwMode="auto">
          <a:xfrm>
            <a:off x="7019925" y="836613"/>
            <a:ext cx="792163" cy="4176712"/>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0" fill="hold"/>
                                        <p:tgtEl>
                                          <p:spTgt spid="39940"/>
                                        </p:tgtEl>
                                        <p:attrNameLst>
                                          <p:attrName>fillcolor</p:attrName>
                                        </p:attrNameLst>
                                      </p:cBhvr>
                                      <p:to>
                                        <a:srgbClr val="CCECFF"/>
                                      </p:to>
                                    </p:animClr>
                                    <p:set>
                                      <p:cBhvr>
                                        <p:cTn id="7" dur="5000" fill="hold"/>
                                        <p:tgtEl>
                                          <p:spTgt spid="39940"/>
                                        </p:tgtEl>
                                        <p:attrNameLst>
                                          <p:attrName>fill.type</p:attrName>
                                        </p:attrNameLst>
                                      </p:cBhvr>
                                      <p:to>
                                        <p:strVal val="solid"/>
                                      </p:to>
                                    </p:set>
                                    <p:set>
                                      <p:cBhvr>
                                        <p:cTn id="8" dur="5000" fill="hold"/>
                                        <p:tgtEl>
                                          <p:spTgt spid="39940"/>
                                        </p:tgtEl>
                                        <p:attrNameLst>
                                          <p:attrName>fill.on</p:attrName>
                                        </p:attrNameLst>
                                      </p:cBhvr>
                                      <p:to>
                                        <p:strVal val="true"/>
                                      </p:to>
                                    </p:set>
                                  </p:childTnLst>
                                </p:cTn>
                              </p:par>
                            </p:childTnLst>
                          </p:cTn>
                        </p:par>
                        <p:par>
                          <p:cTn id="9" fill="hold">
                            <p:stCondLst>
                              <p:cond delay="5000"/>
                            </p:stCondLst>
                            <p:childTnLst>
                              <p:par>
                                <p:cTn id="10" presetID="1" presetClass="emph" presetSubtype="2" fill="hold" nodeType="afterEffect">
                                  <p:stCondLst>
                                    <p:cond delay="0"/>
                                  </p:stCondLst>
                                  <p:childTnLst>
                                    <p:animClr clrSpc="rgb" dir="cw">
                                      <p:cBhvr>
                                        <p:cTn id="11" dur="500" fill="hold"/>
                                        <p:tgtEl>
                                          <p:spTgt spid="39942"/>
                                        </p:tgtEl>
                                        <p:attrNameLst>
                                          <p:attrName>fillcolor</p:attrName>
                                        </p:attrNameLst>
                                      </p:cBhvr>
                                      <p:to>
                                        <a:srgbClr val="B2B2B2"/>
                                      </p:to>
                                    </p:animClr>
                                    <p:set>
                                      <p:cBhvr>
                                        <p:cTn id="12" dur="500" fill="hold"/>
                                        <p:tgtEl>
                                          <p:spTgt spid="39942"/>
                                        </p:tgtEl>
                                        <p:attrNameLst>
                                          <p:attrName>fill.type</p:attrName>
                                        </p:attrNameLst>
                                      </p:cBhvr>
                                      <p:to>
                                        <p:strVal val="solid"/>
                                      </p:to>
                                    </p:set>
                                    <p:set>
                                      <p:cBhvr>
                                        <p:cTn id="13" dur="500" fill="hold"/>
                                        <p:tgtEl>
                                          <p:spTgt spid="39942"/>
                                        </p:tgtEl>
                                        <p:attrNameLst>
                                          <p:attrName>fill.on</p:attrName>
                                        </p:attrNameLst>
                                      </p:cBhvr>
                                      <p:to>
                                        <p:strVal val="true"/>
                                      </p:to>
                                    </p:set>
                                  </p:childTnLst>
                                </p:cTn>
                              </p:par>
                            </p:childTnLst>
                          </p:cTn>
                        </p:par>
                        <p:par>
                          <p:cTn id="14" fill="hold">
                            <p:stCondLst>
                              <p:cond delay="5500"/>
                            </p:stCondLst>
                            <p:childTnLst>
                              <p:par>
                                <p:cTn id="15" presetID="1" presetClass="entr" presetSubtype="0" fill="hold" grpId="0" nodeType="afterEffect">
                                  <p:stCondLst>
                                    <p:cond delay="0"/>
                                  </p:stCondLst>
                                  <p:childTnLst>
                                    <p:set>
                                      <p:cBhvr>
                                        <p:cTn id="16" dur="1" fill="hold">
                                          <p:stCondLst>
                                            <p:cond delay="0"/>
                                          </p:stCondLst>
                                        </p:cTn>
                                        <p:tgtEl>
                                          <p:spTgt spid="39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blip>
          <a:srcRect/>
          <a:stretch>
            <a:fillRect l="-9000" r="-9000"/>
          </a:stretch>
        </a:blip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116632"/>
            <a:ext cx="5616872" cy="719733"/>
          </a:xfrm>
        </p:spPr>
        <p:txBody>
          <a:bodyPr/>
          <a:lstStyle/>
          <a:p>
            <a:pPr>
              <a:buFontTx/>
              <a:buNone/>
            </a:pPr>
            <a:r>
              <a:rPr lang="en-GB" dirty="0">
                <a:latin typeface="Comic Sans MS" pitchFamily="66" charset="0"/>
              </a:rPr>
              <a:t>	</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Купуйте енергозберігаючі лампи!</a:t>
            </a:r>
            <a:endParaRPr lang="en-US" dirty="0">
              <a:latin typeface="Comic Sans MS" pitchFamily="66" charset="0"/>
            </a:endParaRPr>
          </a:p>
        </p:txBody>
      </p:sp>
      <p:pic>
        <p:nvPicPr>
          <p:cNvPr id="41988" name="Picture 4" descr="1b"/>
          <p:cNvPicPr>
            <a:picLocks noChangeAspect="1" noChangeArrowheads="1"/>
          </p:cNvPicPr>
          <p:nvPr/>
        </p:nvPicPr>
        <p:blipFill>
          <a:blip r:embed="rId4" cstate="print"/>
          <a:srcRect/>
          <a:stretch>
            <a:fillRect/>
          </a:stretch>
        </p:blipFill>
        <p:spPr bwMode="auto">
          <a:xfrm>
            <a:off x="3995937" y="1772817"/>
            <a:ext cx="3340226" cy="3312368"/>
          </a:xfrm>
          <a:prstGeom prst="rect">
            <a:avLst/>
          </a:prstGeom>
          <a:noFill/>
        </p:spPr>
      </p:pic>
      <p:pic>
        <p:nvPicPr>
          <p:cNvPr id="41989" name="Picture 5" descr="j0314265"/>
          <p:cNvPicPr>
            <a:picLocks noChangeAspect="1" noChangeArrowheads="1"/>
          </p:cNvPicPr>
          <p:nvPr/>
        </p:nvPicPr>
        <p:blipFill>
          <a:blip r:embed="rId5" cstate="print"/>
          <a:srcRect t="9871" b="14447"/>
          <a:stretch>
            <a:fillRect/>
          </a:stretch>
        </p:blipFill>
        <p:spPr bwMode="auto">
          <a:xfrm>
            <a:off x="899592" y="1844824"/>
            <a:ext cx="2520280" cy="2763343"/>
          </a:xfrm>
          <a:prstGeom prst="rect">
            <a:avLst/>
          </a:prstGeom>
          <a:blipFill>
            <a:blip r:embed="rId3" cstate="print"/>
            <a:stretch>
              <a:fillRect/>
            </a:stretch>
          </a:blipFill>
        </p:spPr>
      </p:pic>
      <p:pic>
        <p:nvPicPr>
          <p:cNvPr id="41990" name="Picture 6" descr="j0185588"/>
          <p:cNvPicPr>
            <a:picLocks noChangeAspect="1" noChangeArrowheads="1" noCrop="1"/>
          </p:cNvPicPr>
          <p:nvPr/>
        </p:nvPicPr>
        <p:blipFill>
          <a:blip r:embed="rId6" cstate="print"/>
          <a:srcRect/>
          <a:stretch>
            <a:fillRect/>
          </a:stretch>
        </p:blipFill>
        <p:spPr bwMode="auto">
          <a:xfrm>
            <a:off x="5940152" y="1628800"/>
            <a:ext cx="1582738" cy="958850"/>
          </a:xfrm>
          <a:prstGeom prst="rect">
            <a:avLst/>
          </a:prstGeom>
          <a:noFill/>
        </p:spPr>
      </p:pic>
      <p:sp>
        <p:nvSpPr>
          <p:cNvPr id="41991" name="Oval 7"/>
          <p:cNvSpPr>
            <a:spLocks noChangeArrowheads="1"/>
          </p:cNvSpPr>
          <p:nvPr/>
        </p:nvSpPr>
        <p:spPr bwMode="auto">
          <a:xfrm>
            <a:off x="8820150" y="6453188"/>
            <a:ext cx="144463" cy="144462"/>
          </a:xfrm>
          <a:prstGeom prst="ellipse">
            <a:avLst/>
          </a:prstGeom>
          <a:solidFill>
            <a:srgbClr val="00CC00"/>
          </a:solidFill>
          <a:ln w="9525">
            <a:solidFill>
              <a:schemeClr val="tx1"/>
            </a:solidFill>
            <a:round/>
            <a:headEnd/>
            <a:tailEnd/>
          </a:ln>
          <a:effectLst/>
        </p:spPr>
        <p:txBody>
          <a:bodyPr wrap="none" anchor="ctr"/>
          <a:lstStyle/>
          <a:p>
            <a:endParaRPr lang="uk-UA"/>
          </a:p>
        </p:txBody>
      </p:sp>
      <p:sp>
        <p:nvSpPr>
          <p:cNvPr id="8" name="Прямоугольник 7"/>
          <p:cNvSpPr/>
          <p:nvPr/>
        </p:nvSpPr>
        <p:spPr>
          <a:xfrm>
            <a:off x="323528" y="548680"/>
            <a:ext cx="7488832" cy="1200329"/>
          </a:xfrm>
          <a:prstGeom prst="rect">
            <a:avLst/>
          </a:prstGeom>
        </p:spPr>
        <p:txBody>
          <a:bodyPr wrap="square">
            <a:spAutoFit/>
          </a:bodyPr>
          <a:lstStyle/>
          <a:p>
            <a:pPr algn="just"/>
            <a:r>
              <a:rPr lang="uk-UA" sz="1200" b="1" dirty="0" smtClean="0">
                <a:solidFill>
                  <a:srgbClr val="FF0000"/>
                </a:solidFill>
              </a:rPr>
              <a:t>Принцип роботи енергозберігаючих ламп</a:t>
            </a:r>
            <a:endParaRPr lang="uk-UA" sz="1200" dirty="0" smtClean="0">
              <a:solidFill>
                <a:srgbClr val="FF0000"/>
              </a:solidFill>
            </a:endParaRPr>
          </a:p>
          <a:p>
            <a:pPr algn="just"/>
            <a:r>
              <a:rPr lang="uk-UA" sz="1200" dirty="0" smtClean="0">
                <a:solidFill>
                  <a:schemeClr val="bg2">
                    <a:lumMod val="25000"/>
                  </a:schemeClr>
                </a:solidFill>
              </a:rPr>
              <a:t>Люмінесцентні лампи містять всередині суміш парів ртуті та інертного газу. Внаслідок електричного розряду між електродами створюється електричне поле, яке викликає виділення парами ртуті ультрафіолетового світла. Аби ультрафіолетове світло перетворювалось на видиме, на внутрішні стінки лампи наноситься люмінофор (речовина, яка активно випромінює світло при дії електромагнітного, ультрафіолетового чи іншого виду випромінювання).</a:t>
            </a:r>
            <a:endParaRPr lang="uk-UA" sz="1200" dirty="0">
              <a:solidFill>
                <a:schemeClr val="bg2">
                  <a:lumMod val="25000"/>
                </a:schemeClr>
              </a:solidFill>
            </a:endParaRPr>
          </a:p>
        </p:txBody>
      </p:sp>
      <p:sp>
        <p:nvSpPr>
          <p:cNvPr id="9" name="Прямоугольник 8"/>
          <p:cNvSpPr/>
          <p:nvPr/>
        </p:nvSpPr>
        <p:spPr>
          <a:xfrm>
            <a:off x="107504" y="4941168"/>
            <a:ext cx="7056784" cy="1815882"/>
          </a:xfrm>
          <a:prstGeom prst="rect">
            <a:avLst/>
          </a:prstGeom>
        </p:spPr>
        <p:txBody>
          <a:bodyPr wrap="square">
            <a:spAutoFit/>
          </a:bodyPr>
          <a:lstStyle/>
          <a:p>
            <a:r>
              <a:rPr lang="uk-UA" sz="1400" b="1" dirty="0" smtClean="0">
                <a:solidFill>
                  <a:srgbClr val="FF0000"/>
                </a:solidFill>
              </a:rPr>
              <a:t>Економія електроенергії</a:t>
            </a:r>
            <a:endParaRPr lang="uk-UA" sz="1400" dirty="0" smtClean="0">
              <a:solidFill>
                <a:srgbClr val="FF0000"/>
              </a:solidFill>
            </a:endParaRPr>
          </a:p>
          <a:p>
            <a:r>
              <a:rPr lang="uk-UA" sz="1400" dirty="0" smtClean="0">
                <a:solidFill>
                  <a:schemeClr val="accent3">
                    <a:lumMod val="75000"/>
                  </a:schemeClr>
                </a:solidFill>
              </a:rPr>
              <a:t>Звичайні лампи велику частину енергії, яку використовують перетворюють на тепло, а не на світло. Сучасні високоефективні компактні люмінесцентні лампи використовують до 80% електроенергії менше, ніж лампи розжарювання. Економія електроенергії досягається завдяки більшій ефективності та більші тривалості використання. Звичайні лампи продукують 12-15 люменів (одиниця виміру світлового потоку) на Ват спожитої електроенергії, тоді як компактні люмінесцентні лампи – 50-80.</a:t>
            </a:r>
            <a:endParaRPr lang="uk-UA" sz="14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2000"/>
                                        <p:tgtEl>
                                          <p:spTgt spid="41989"/>
                                        </p:tgtEl>
                                      </p:cBhvr>
                                    </p:animEffect>
                                    <p:set>
                                      <p:cBhvr>
                                        <p:cTn id="7" dur="1" fill="hold">
                                          <p:stCondLst>
                                            <p:cond delay="1999"/>
                                          </p:stCondLst>
                                        </p:cTn>
                                        <p:tgtEl>
                                          <p:spTgt spid="41989"/>
                                        </p:tgtEl>
                                        <p:attrNameLst>
                                          <p:attrName>style.visibility</p:attrName>
                                        </p:attrNameLst>
                                      </p:cBhvr>
                                      <p:to>
                                        <p:strVal val="hidden"/>
                                      </p:to>
                                    </p:set>
                                  </p:childTnLst>
                                </p:cTn>
                              </p:par>
                            </p:childTnLst>
                          </p:cTn>
                        </p:par>
                        <p:par>
                          <p:cTn id="8" fill="hold">
                            <p:stCondLst>
                              <p:cond delay="4000"/>
                            </p:stCondLst>
                            <p:childTnLst>
                              <p:par>
                                <p:cTn id="9" presetID="1" presetClass="entr" presetSubtype="0" fill="hold" grpId="0" nodeType="after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l="-26000"/>
          </a:stretch>
        </a:blipFill>
        <a:effectLst/>
      </p:bgPr>
    </p:bg>
    <p:spTree>
      <p:nvGrpSpPr>
        <p:cNvPr id="1" name=""/>
        <p:cNvGrpSpPr/>
        <p:nvPr/>
      </p:nvGrpSpPr>
      <p:grpSpPr>
        <a:xfrm>
          <a:off x="0" y="0"/>
          <a:ext cx="0" cy="0"/>
          <a:chOff x="0" y="0"/>
          <a:chExt cx="0" cy="0"/>
        </a:xfrm>
      </p:grpSpPr>
      <p:sp>
        <p:nvSpPr>
          <p:cNvPr id="3" name="TextBox 2"/>
          <p:cNvSpPr txBox="1"/>
          <p:nvPr/>
        </p:nvSpPr>
        <p:spPr>
          <a:xfrm>
            <a:off x="3491880" y="260648"/>
            <a:ext cx="2088232" cy="646331"/>
          </a:xfrm>
          <a:prstGeom prst="rect">
            <a:avLst/>
          </a:prstGeom>
          <a:noFill/>
        </p:spPr>
        <p:txBody>
          <a:bodyPr wrap="square" rtlCol="0">
            <a:spAutoFit/>
          </a:bodyPr>
          <a:lstStyle/>
          <a:p>
            <a:r>
              <a:rPr lang="uk-UA" sz="3600" dirty="0" smtClean="0">
                <a:solidFill>
                  <a:schemeClr val="bg1"/>
                </a:solidFill>
              </a:rPr>
              <a:t>Пл</a:t>
            </a:r>
            <a:r>
              <a:rPr lang="uk-UA" sz="3600" dirty="0" smtClean="0">
                <a:solidFill>
                  <a:schemeClr val="bg2">
                    <a:lumMod val="50000"/>
                  </a:schemeClr>
                </a:solidFill>
              </a:rPr>
              <a:t>ан</a:t>
            </a:r>
            <a:endParaRPr lang="uk-UA" sz="3600" dirty="0">
              <a:solidFill>
                <a:schemeClr val="bg2">
                  <a:lumMod val="50000"/>
                </a:schemeClr>
              </a:solidFill>
            </a:endParaRPr>
          </a:p>
        </p:txBody>
      </p:sp>
      <p:sp>
        <p:nvSpPr>
          <p:cNvPr id="4" name="TextBox 3"/>
          <p:cNvSpPr txBox="1"/>
          <p:nvPr/>
        </p:nvSpPr>
        <p:spPr>
          <a:xfrm>
            <a:off x="4932040" y="1124744"/>
            <a:ext cx="3823483" cy="5078313"/>
          </a:xfrm>
          <a:prstGeom prst="rect">
            <a:avLst/>
          </a:prstGeom>
          <a:noFill/>
        </p:spPr>
        <p:txBody>
          <a:bodyPr wrap="none" rtlCol="0">
            <a:spAutoFit/>
          </a:bodyPr>
          <a:lstStyle/>
          <a:p>
            <a:pPr marL="342900" indent="-342900">
              <a:lnSpc>
                <a:spcPct val="150000"/>
              </a:lnSpc>
              <a:buAutoNum type="arabicPeriod"/>
            </a:pPr>
            <a:r>
              <a:rPr lang="uk-UA" dirty="0" smtClean="0">
                <a:solidFill>
                  <a:schemeClr val="bg2">
                    <a:lumMod val="50000"/>
                  </a:schemeClr>
                </a:solidFill>
              </a:rPr>
              <a:t>Поняття  </a:t>
            </a:r>
            <a:r>
              <a:rPr lang="uk-UA" dirty="0" err="1" smtClean="0">
                <a:solidFill>
                  <a:schemeClr val="bg2">
                    <a:lumMod val="50000"/>
                  </a:schemeClr>
                </a:solidFill>
              </a:rPr>
              <a:t>“енергозбереження”</a:t>
            </a:r>
            <a:endParaRPr lang="uk-UA" dirty="0" smtClean="0">
              <a:solidFill>
                <a:schemeClr val="bg2">
                  <a:lumMod val="50000"/>
                </a:schemeClr>
              </a:solidFill>
            </a:endParaRPr>
          </a:p>
          <a:p>
            <a:pPr marL="342900" indent="-342900">
              <a:lnSpc>
                <a:spcPct val="150000"/>
              </a:lnSpc>
              <a:buAutoNum type="arabicPeriod"/>
            </a:pPr>
            <a:r>
              <a:rPr lang="uk-UA" dirty="0" smtClean="0">
                <a:solidFill>
                  <a:schemeClr val="bg2">
                    <a:lumMod val="50000"/>
                  </a:schemeClr>
                </a:solidFill>
              </a:rPr>
              <a:t>Що таке енергія?</a:t>
            </a:r>
          </a:p>
          <a:p>
            <a:pPr marL="342900" indent="-342900">
              <a:lnSpc>
                <a:spcPct val="150000"/>
              </a:lnSpc>
              <a:buAutoNum type="arabicPeriod"/>
            </a:pPr>
            <a:r>
              <a:rPr lang="uk-UA" dirty="0" smtClean="0">
                <a:solidFill>
                  <a:schemeClr val="bg2">
                    <a:lumMod val="50000"/>
                  </a:schemeClr>
                </a:solidFill>
              </a:rPr>
              <a:t>Джерела енергії</a:t>
            </a:r>
          </a:p>
          <a:p>
            <a:pPr marL="342900" indent="-342900">
              <a:lnSpc>
                <a:spcPct val="150000"/>
              </a:lnSpc>
              <a:buAutoNum type="arabicPeriod"/>
            </a:pPr>
            <a:r>
              <a:rPr lang="uk-UA" dirty="0" smtClean="0">
                <a:solidFill>
                  <a:schemeClr val="bg2">
                    <a:lumMod val="50000"/>
                  </a:schemeClr>
                </a:solidFill>
              </a:rPr>
              <a:t>Традиційні джерела енергії</a:t>
            </a:r>
          </a:p>
          <a:p>
            <a:pPr marL="342900" indent="-342900">
              <a:lnSpc>
                <a:spcPct val="150000"/>
              </a:lnSpc>
              <a:buAutoNum type="arabicPeriod"/>
            </a:pPr>
            <a:r>
              <a:rPr lang="uk-UA" dirty="0" smtClean="0">
                <a:solidFill>
                  <a:schemeClr val="bg2">
                    <a:lumMod val="50000"/>
                  </a:schemeClr>
                </a:solidFill>
              </a:rPr>
              <a:t>Відновні джерела енергії</a:t>
            </a:r>
          </a:p>
          <a:p>
            <a:pPr marL="342900" indent="-342900">
              <a:lnSpc>
                <a:spcPct val="150000"/>
              </a:lnSpc>
              <a:buAutoNum type="arabicPeriod"/>
            </a:pPr>
            <a:r>
              <a:rPr lang="uk-UA" dirty="0" smtClean="0">
                <a:solidFill>
                  <a:schemeClr val="bg2">
                    <a:lumMod val="50000"/>
                  </a:schemeClr>
                </a:solidFill>
              </a:rPr>
              <a:t>Гідроелектростанції</a:t>
            </a:r>
          </a:p>
          <a:p>
            <a:pPr marL="342900" indent="-342900">
              <a:lnSpc>
                <a:spcPct val="150000"/>
              </a:lnSpc>
              <a:buAutoNum type="arabicPeriod"/>
            </a:pPr>
            <a:r>
              <a:rPr lang="uk-UA" dirty="0" smtClean="0">
                <a:solidFill>
                  <a:schemeClr val="bg2">
                    <a:lumMod val="50000"/>
                  </a:schemeClr>
                </a:solidFill>
              </a:rPr>
              <a:t>Сонячні електростанції</a:t>
            </a:r>
          </a:p>
          <a:p>
            <a:pPr marL="342900" indent="-342900">
              <a:lnSpc>
                <a:spcPct val="150000"/>
              </a:lnSpc>
              <a:buAutoNum type="arabicPeriod"/>
            </a:pPr>
            <a:r>
              <a:rPr lang="uk-UA" dirty="0" smtClean="0">
                <a:solidFill>
                  <a:schemeClr val="bg2">
                    <a:lumMod val="50000"/>
                  </a:schemeClr>
                </a:solidFill>
              </a:rPr>
              <a:t>Енергія вітру</a:t>
            </a:r>
          </a:p>
          <a:p>
            <a:pPr marL="342900" indent="-342900">
              <a:lnSpc>
                <a:spcPct val="150000"/>
              </a:lnSpc>
              <a:buAutoNum type="arabicPeriod"/>
            </a:pPr>
            <a:r>
              <a:rPr lang="uk-UA" dirty="0" smtClean="0">
                <a:solidFill>
                  <a:schemeClr val="bg2">
                    <a:lumMod val="50000"/>
                  </a:schemeClr>
                </a:solidFill>
              </a:rPr>
              <a:t>Статистичні данні </a:t>
            </a:r>
          </a:p>
          <a:p>
            <a:pPr marL="342900" indent="-342900">
              <a:lnSpc>
                <a:spcPct val="150000"/>
              </a:lnSpc>
              <a:buAutoNum type="arabicPeriod"/>
            </a:pPr>
            <a:r>
              <a:rPr lang="uk-UA" dirty="0" smtClean="0">
                <a:solidFill>
                  <a:schemeClr val="bg2">
                    <a:lumMod val="50000"/>
                  </a:schemeClr>
                </a:solidFill>
              </a:rPr>
              <a:t> Практичні поради</a:t>
            </a:r>
          </a:p>
          <a:p>
            <a:pPr marL="342900" indent="-342900">
              <a:buAutoNum type="arabicPeriod"/>
            </a:pPr>
            <a:endParaRPr lang="uk-UA" dirty="0" smtClean="0"/>
          </a:p>
          <a:p>
            <a:pPr marL="342900" indent="-342900">
              <a:buAutoNum type="arabicPeriod"/>
            </a:pPr>
            <a:endParaRPr lang="uk-UA" dirty="0" smtClean="0"/>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4">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9" dur="5000" fill="hold"/>
                                        <p:tgtEl>
                                          <p:spTgt spid="4">
                                            <p:txEl>
                                              <p:pRg st="1" end="1"/>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5000" fill="hold"/>
                                        <p:tgtEl>
                                          <p:spTgt spid="4">
                                            <p:txEl>
                                              <p:pRg st="2" end="2"/>
                                            </p:txEl>
                                          </p:spTgt>
                                        </p:tgtEl>
                                        <p:attrNameLst>
                                          <p:attrName>ppt_h</p:attrName>
                                        </p:attrNameLst>
                                      </p:cBhvr>
                                      <p:tavLst>
                                        <p:tav tm="0">
                                          <p:val>
                                            <p:strVal val="#ppt_h"/>
                                          </p:val>
                                        </p:tav>
                                        <p:tav tm="100000">
                                          <p:val>
                                            <p:strVal val="#ppt_h"/>
                                          </p:val>
                                        </p:tav>
                                      </p:tavLst>
                                    </p:anim>
                                  </p:childTnLst>
                                </p:cTn>
                              </p:par>
                              <p:par>
                                <p:cTn id="24" presetID="19" presetClass="entr" presetSubtype="1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7" dur="5000" fill="hold"/>
                                        <p:tgtEl>
                                          <p:spTgt spid="4">
                                            <p:txEl>
                                              <p:pRg st="3" end="3"/>
                                            </p:txEl>
                                          </p:spTgt>
                                        </p:tgtEl>
                                        <p:attrNameLst>
                                          <p:attrName>ppt_h</p:attrName>
                                        </p:attrNameLst>
                                      </p:cBhvr>
                                      <p:tavLst>
                                        <p:tav tm="0">
                                          <p:val>
                                            <p:strVal val="#ppt_h"/>
                                          </p:val>
                                        </p:tav>
                                        <p:tav tm="100000">
                                          <p:val>
                                            <p:strVal val="#ppt_h"/>
                                          </p:val>
                                        </p:tav>
                                      </p:tavLst>
                                    </p:anim>
                                  </p:childTnLst>
                                </p:cTn>
                              </p:par>
                              <p:par>
                                <p:cTn id="28" presetID="19" presetClass="entr" presetSubtype="1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5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1" dur="5000" fill="hold"/>
                                        <p:tgtEl>
                                          <p:spTgt spid="4">
                                            <p:txEl>
                                              <p:pRg st="4" end="4"/>
                                            </p:txEl>
                                          </p:spTgt>
                                        </p:tgtEl>
                                        <p:attrNameLst>
                                          <p:attrName>ppt_h</p:attrName>
                                        </p:attrNameLst>
                                      </p:cBhvr>
                                      <p:tavLst>
                                        <p:tav tm="0">
                                          <p:val>
                                            <p:strVal val="#ppt_h"/>
                                          </p:val>
                                        </p:tav>
                                        <p:tav tm="100000">
                                          <p:val>
                                            <p:strVal val="#ppt_h"/>
                                          </p:val>
                                        </p:tav>
                                      </p:tavLst>
                                    </p:anim>
                                  </p:childTnLst>
                                </p:cTn>
                              </p:par>
                              <p:par>
                                <p:cTn id="32" presetID="19" presetClass="entr" presetSubtype="1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35" dur="5000" fill="hold"/>
                                        <p:tgtEl>
                                          <p:spTgt spid="4">
                                            <p:txEl>
                                              <p:pRg st="5" end="5"/>
                                            </p:txEl>
                                          </p:spTgt>
                                        </p:tgtEl>
                                        <p:attrNameLst>
                                          <p:attrName>ppt_h</p:attrName>
                                        </p:attrNameLst>
                                      </p:cBhvr>
                                      <p:tavLst>
                                        <p:tav tm="0">
                                          <p:val>
                                            <p:strVal val="#ppt_h"/>
                                          </p:val>
                                        </p:tav>
                                        <p:tav tm="100000">
                                          <p:val>
                                            <p:strVal val="#ppt_h"/>
                                          </p:val>
                                        </p:tav>
                                      </p:tavLst>
                                    </p:anim>
                                  </p:childTnLst>
                                </p:cTn>
                              </p:par>
                              <p:par>
                                <p:cTn id="36" presetID="19" presetClass="entr" presetSubtype="1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p:cTn id="38" dur="5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39" dur="5000" fill="hold"/>
                                        <p:tgtEl>
                                          <p:spTgt spid="4">
                                            <p:txEl>
                                              <p:pRg st="6" end="6"/>
                                            </p:txEl>
                                          </p:spTgt>
                                        </p:tgtEl>
                                        <p:attrNameLst>
                                          <p:attrName>ppt_h</p:attrName>
                                        </p:attrNameLst>
                                      </p:cBhvr>
                                      <p:tavLst>
                                        <p:tav tm="0">
                                          <p:val>
                                            <p:strVal val="#ppt_h"/>
                                          </p:val>
                                        </p:tav>
                                        <p:tav tm="100000">
                                          <p:val>
                                            <p:strVal val="#ppt_h"/>
                                          </p:val>
                                        </p:tav>
                                      </p:tavLst>
                                    </p:anim>
                                  </p:childTnLst>
                                </p:cTn>
                              </p:par>
                              <p:par>
                                <p:cTn id="40" presetID="19" presetClass="entr" presetSubtype="1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43" dur="5000" fill="hold"/>
                                        <p:tgtEl>
                                          <p:spTgt spid="4">
                                            <p:txEl>
                                              <p:pRg st="7" end="7"/>
                                            </p:txEl>
                                          </p:spTgt>
                                        </p:tgtEl>
                                        <p:attrNameLst>
                                          <p:attrName>ppt_h</p:attrName>
                                        </p:attrNameLst>
                                      </p:cBhvr>
                                      <p:tavLst>
                                        <p:tav tm="0">
                                          <p:val>
                                            <p:strVal val="#ppt_h"/>
                                          </p:val>
                                        </p:tav>
                                        <p:tav tm="100000">
                                          <p:val>
                                            <p:strVal val="#ppt_h"/>
                                          </p:val>
                                        </p:tav>
                                      </p:tavLst>
                                    </p:anim>
                                  </p:childTnLst>
                                </p:cTn>
                              </p:par>
                              <p:par>
                                <p:cTn id="44" presetID="19" presetClass="entr" presetSubtype="1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 calcmode="lin" valueType="num">
                                      <p:cBhvr>
                                        <p:cTn id="46" dur="5000" fill="hold"/>
                                        <p:tgtEl>
                                          <p:spTgt spid="4">
                                            <p:txEl>
                                              <p:pRg st="8" end="8"/>
                                            </p:txEl>
                                          </p:spTgt>
                                        </p:tgtEl>
                                        <p:attrNameLst>
                                          <p:attrName>ppt_w</p:attrName>
                                        </p:attrNameLst>
                                      </p:cBhvr>
                                      <p:tavLst>
                                        <p:tav tm="0" fmla="#ppt_w*sin(2.5*pi*$)">
                                          <p:val>
                                            <p:fltVal val="0"/>
                                          </p:val>
                                        </p:tav>
                                        <p:tav tm="100000">
                                          <p:val>
                                            <p:fltVal val="1"/>
                                          </p:val>
                                        </p:tav>
                                      </p:tavLst>
                                    </p:anim>
                                    <p:anim calcmode="lin" valueType="num">
                                      <p:cBhvr>
                                        <p:cTn id="47" dur="5000" fill="hold"/>
                                        <p:tgtEl>
                                          <p:spTgt spid="4">
                                            <p:txEl>
                                              <p:pRg st="8" end="8"/>
                                            </p:txEl>
                                          </p:spTgt>
                                        </p:tgtEl>
                                        <p:attrNameLst>
                                          <p:attrName>ppt_h</p:attrName>
                                        </p:attrNameLst>
                                      </p:cBhvr>
                                      <p:tavLst>
                                        <p:tav tm="0">
                                          <p:val>
                                            <p:strVal val="#ppt_h"/>
                                          </p:val>
                                        </p:tav>
                                        <p:tav tm="100000">
                                          <p:val>
                                            <p:strVal val="#ppt_h"/>
                                          </p:val>
                                        </p:tav>
                                      </p:tavLst>
                                    </p:anim>
                                  </p:childTnLst>
                                </p:cTn>
                              </p:par>
                              <p:par>
                                <p:cTn id="48" presetID="19" presetClass="entr" presetSubtype="10"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p:cTn id="50" dur="5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51" dur="5000" fill="hold"/>
                                        <p:tgtEl>
                                          <p:spTgt spid="4">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9512" y="0"/>
            <a:ext cx="8784976" cy="1477328"/>
          </a:xfrm>
          <a:prstGeom prst="rect">
            <a:avLst/>
          </a:prstGeom>
          <a:noFill/>
        </p:spPr>
        <p:txBody>
          <a:bodyPr wrap="square" rtlCol="0">
            <a:spAutoFit/>
          </a:bodyPr>
          <a:lstStyle/>
          <a:p>
            <a:r>
              <a:rPr lang="vi-VN" dirty="0" smtClean="0">
                <a:solidFill>
                  <a:srgbClr val="FF0000"/>
                </a:solidFill>
              </a:rPr>
              <a:t>Ене́ргія (від грец. </a:t>
            </a:r>
            <a:r>
              <a:rPr lang="el-GR" dirty="0" smtClean="0">
                <a:solidFill>
                  <a:srgbClr val="FF0000"/>
                </a:solidFill>
              </a:rPr>
              <a:t>— </a:t>
            </a:r>
            <a:r>
              <a:rPr lang="vi-VN" dirty="0" smtClean="0">
                <a:solidFill>
                  <a:srgbClr val="FF0000"/>
                </a:solidFill>
              </a:rPr>
              <a:t>діяльний) — це скалярна фізична величина, загальна кількісна міра руху і взаємодії всіх видів матерії. Енергія не виникає ні з чого і нікуди не зникає, вона може тільки переходити з одного стану в інший (закон збереження енергії). Поняття енергії поєднує всі явища природи в одне ціле, є загальною характеристикою стану фізичних тіл і фізичних полів.</a:t>
            </a:r>
            <a:endParaRPr lang="uk-UA" dirty="0">
              <a:solidFill>
                <a:srgbClr val="FF0000"/>
              </a:solidFill>
            </a:endParaRPr>
          </a:p>
        </p:txBody>
      </p:sp>
      <p:graphicFrame>
        <p:nvGraphicFramePr>
          <p:cNvPr id="1026" name="Object 2"/>
          <p:cNvGraphicFramePr>
            <a:graphicFrameLocks noChangeAspect="1"/>
          </p:cNvGraphicFramePr>
          <p:nvPr/>
        </p:nvGraphicFramePr>
        <p:xfrm>
          <a:off x="2699792" y="1556792"/>
          <a:ext cx="3702050" cy="990600"/>
        </p:xfrm>
        <a:graphic>
          <a:graphicData uri="http://schemas.openxmlformats.org/presentationml/2006/ole">
            <p:oleObj spid="_x0000_s1026" name="Формула" r:id="rId3" imgW="1079280" imgH="393480" progId="Equation.3">
              <p:embed/>
            </p:oleObj>
          </a:graphicData>
        </a:graphic>
      </p:graphicFrame>
      <p:pic>
        <p:nvPicPr>
          <p:cNvPr id="4" name="Picture 6" descr="coasterAni.gif (170430 bytes)"/>
          <p:cNvPicPr>
            <a:picLocks noChangeAspect="1" noChangeArrowheads="1" noCrop="1"/>
          </p:cNvPicPr>
          <p:nvPr/>
        </p:nvPicPr>
        <p:blipFill>
          <a:blip r:embed="rId4" cstate="print"/>
          <a:srcRect/>
          <a:stretch>
            <a:fillRect/>
          </a:stretch>
        </p:blipFill>
        <p:spPr>
          <a:xfrm>
            <a:off x="179512" y="2564904"/>
            <a:ext cx="8491538" cy="3851275"/>
          </a:xfrm>
          <a:prstGeom prst="rect">
            <a:avLst/>
          </a:prstGeom>
          <a:noFill/>
          <a:ln/>
        </p:spPr>
      </p:pic>
      <p:sp>
        <p:nvSpPr>
          <p:cNvPr id="5" name="Line 28"/>
          <p:cNvSpPr>
            <a:spLocks noChangeShapeType="1"/>
          </p:cNvSpPr>
          <p:nvPr/>
        </p:nvSpPr>
        <p:spPr bwMode="auto">
          <a:xfrm flipH="1">
            <a:off x="6084168" y="3717032"/>
            <a:ext cx="762000" cy="0"/>
          </a:xfrm>
          <a:prstGeom prst="line">
            <a:avLst/>
          </a:prstGeom>
          <a:noFill/>
          <a:ln w="57150">
            <a:solidFill>
              <a:srgbClr val="FF0000"/>
            </a:solidFill>
            <a:round/>
            <a:headEnd/>
            <a:tailEnd type="triangle" w="med" len="med"/>
          </a:ln>
          <a:effectLst/>
        </p:spPr>
        <p:txBody>
          <a:bodyPr/>
          <a:lstStyle/>
          <a:p>
            <a:endParaRPr lang="uk-UA"/>
          </a:p>
        </p:txBody>
      </p:sp>
      <p:sp>
        <p:nvSpPr>
          <p:cNvPr id="7" name="Text Box 29"/>
          <p:cNvSpPr txBox="1">
            <a:spLocks noChangeArrowheads="1"/>
          </p:cNvSpPr>
          <p:nvPr/>
        </p:nvSpPr>
        <p:spPr bwMode="auto">
          <a:xfrm>
            <a:off x="6876256" y="3429000"/>
            <a:ext cx="1728192" cy="461665"/>
          </a:xfrm>
          <a:prstGeom prst="rect">
            <a:avLst/>
          </a:prstGeom>
          <a:solidFill>
            <a:srgbClr val="FF0000"/>
          </a:solidFill>
          <a:ln w="9525">
            <a:noFill/>
            <a:miter lim="800000"/>
            <a:headEnd/>
            <a:tailEnd/>
          </a:ln>
          <a:effectLst/>
        </p:spPr>
        <p:txBody>
          <a:bodyPr wrap="square">
            <a:spAutoFit/>
          </a:bodyPr>
          <a:lstStyle/>
          <a:p>
            <a:pPr eaLnBrk="1" hangingPunct="1">
              <a:spcBef>
                <a:spcPct val="50000"/>
              </a:spcBef>
            </a:pPr>
            <a:r>
              <a:rPr lang="en-US" sz="2400" b="1" dirty="0" err="1" smtClean="0">
                <a:solidFill>
                  <a:srgbClr val="FFFF00"/>
                </a:solidFill>
              </a:rPr>
              <a:t>Constan</a:t>
            </a:r>
            <a:endParaRPr lang="en-US" sz="2400" b="1" dirty="0">
              <a:solidFill>
                <a:srgbClr val="FFFF00"/>
              </a:solidFill>
            </a:endParaRPr>
          </a:p>
        </p:txBody>
      </p:sp>
      <p:pic>
        <p:nvPicPr>
          <p:cNvPr id="8" name="Рисунок 7" descr="MM900283652.GIF"/>
          <p:cNvPicPr>
            <a:picLocks noChangeAspect="1"/>
          </p:cNvPicPr>
          <p:nvPr/>
        </p:nvPicPr>
        <p:blipFill>
          <a:blip r:embed="rId5" cstate="print"/>
          <a:stretch>
            <a:fillRect/>
          </a:stretch>
        </p:blipFill>
        <p:spPr>
          <a:xfrm>
            <a:off x="1835696" y="1628800"/>
            <a:ext cx="88582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15616" y="404664"/>
            <a:ext cx="6223178" cy="523220"/>
          </a:xfrm>
          <a:prstGeom prst="rect">
            <a:avLst/>
          </a:prstGeom>
        </p:spPr>
        <p:txBody>
          <a:bodyPr wrap="none">
            <a:spAutoFit/>
          </a:bodyPr>
          <a:lstStyle/>
          <a:p>
            <a:r>
              <a:rPr lang="uk-UA" sz="2800" b="1" dirty="0" smtClean="0">
                <a:solidFill>
                  <a:srgbClr val="FFC000"/>
                </a:solidFill>
              </a:rPr>
              <a:t>Що таке перетворення енергії?</a:t>
            </a:r>
            <a:endParaRPr lang="uk-UA" sz="2800" b="1" dirty="0">
              <a:solidFill>
                <a:srgbClr val="FFC000"/>
              </a:solidFill>
            </a:endParaRPr>
          </a:p>
        </p:txBody>
      </p:sp>
      <p:sp>
        <p:nvSpPr>
          <p:cNvPr id="3" name="TextBox 2"/>
          <p:cNvSpPr txBox="1"/>
          <p:nvPr/>
        </p:nvSpPr>
        <p:spPr>
          <a:xfrm>
            <a:off x="323528" y="1628800"/>
            <a:ext cx="83529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solidFill>
                  <a:srgbClr val="FF0000"/>
                </a:solidFill>
              </a:rPr>
              <a:t>У </a:t>
            </a:r>
            <a:r>
              <a:rPr lang="ru-RU" dirty="0" err="1" smtClean="0">
                <a:solidFill>
                  <a:srgbClr val="FF0000"/>
                </a:solidFill>
              </a:rPr>
              <a:t>ліхтариком</a:t>
            </a:r>
            <a:r>
              <a:rPr lang="ru-RU" dirty="0" smtClean="0">
                <a:solidFill>
                  <a:srgbClr val="FF0000"/>
                </a:solidFill>
              </a:rPr>
              <a:t>, </a:t>
            </a:r>
            <a:r>
              <a:rPr lang="ru-RU" dirty="0" err="1" smtClean="0">
                <a:solidFill>
                  <a:srgbClr val="FF0000"/>
                </a:solidFill>
              </a:rPr>
              <a:t>хімічна</a:t>
            </a:r>
            <a:r>
              <a:rPr lang="ru-RU" dirty="0" smtClean="0">
                <a:solidFill>
                  <a:srgbClr val="FF0000"/>
                </a:solidFill>
              </a:rPr>
              <a:t> </a:t>
            </a:r>
            <a:r>
              <a:rPr lang="ru-RU" dirty="0" err="1" smtClean="0">
                <a:solidFill>
                  <a:srgbClr val="FF0000"/>
                </a:solidFill>
              </a:rPr>
              <a:t>енергія</a:t>
            </a:r>
            <a:r>
              <a:rPr lang="ru-RU" dirty="0" smtClean="0">
                <a:solidFill>
                  <a:srgbClr val="FF0000"/>
                </a:solidFill>
              </a:rPr>
              <a:t> </a:t>
            </a:r>
            <a:r>
              <a:rPr lang="ru-RU" dirty="0" err="1" smtClean="0">
                <a:solidFill>
                  <a:srgbClr val="FF0000"/>
                </a:solidFill>
              </a:rPr>
              <a:t>перетворюється</a:t>
            </a:r>
            <a:r>
              <a:rPr lang="ru-RU" dirty="0" smtClean="0">
                <a:solidFill>
                  <a:srgbClr val="FF0000"/>
                </a:solidFill>
              </a:rPr>
              <a:t> в </a:t>
            </a:r>
            <a:r>
              <a:rPr lang="ru-RU" dirty="0" err="1" smtClean="0">
                <a:solidFill>
                  <a:srgbClr val="FF0000"/>
                </a:solidFill>
              </a:rPr>
              <a:t>електричну</a:t>
            </a:r>
            <a:r>
              <a:rPr lang="ru-RU" dirty="0" smtClean="0">
                <a:solidFill>
                  <a:srgbClr val="FF0000"/>
                </a:solidFill>
              </a:rPr>
              <a:t> </a:t>
            </a:r>
            <a:r>
              <a:rPr lang="ru-RU" dirty="0" err="1" smtClean="0">
                <a:solidFill>
                  <a:srgbClr val="FF0000"/>
                </a:solidFill>
              </a:rPr>
              <a:t>енергію</a:t>
            </a:r>
            <a:r>
              <a:rPr lang="ru-RU" dirty="0" smtClean="0">
                <a:solidFill>
                  <a:srgbClr val="FF0000"/>
                </a:solidFill>
              </a:rPr>
              <a:t>.</a:t>
            </a:r>
          </a:p>
          <a:p>
            <a:endParaRPr lang="ru-RU" dirty="0" smtClean="0">
              <a:solidFill>
                <a:srgbClr val="FF0000"/>
              </a:solidFill>
            </a:endParaRPr>
          </a:p>
          <a:p>
            <a:r>
              <a:rPr lang="ru-RU" dirty="0" err="1" smtClean="0">
                <a:solidFill>
                  <a:srgbClr val="FF0000"/>
                </a:solidFill>
              </a:rPr>
              <a:t>Електрична</a:t>
            </a:r>
            <a:r>
              <a:rPr lang="ru-RU" dirty="0" smtClean="0">
                <a:solidFill>
                  <a:srgbClr val="FF0000"/>
                </a:solidFill>
              </a:rPr>
              <a:t> </a:t>
            </a:r>
            <a:r>
              <a:rPr lang="ru-RU" dirty="0" err="1" smtClean="0">
                <a:solidFill>
                  <a:srgbClr val="FF0000"/>
                </a:solidFill>
              </a:rPr>
              <a:t>енергія</a:t>
            </a:r>
            <a:r>
              <a:rPr lang="ru-RU" dirty="0" smtClean="0">
                <a:solidFill>
                  <a:srgbClr val="FF0000"/>
                </a:solidFill>
              </a:rPr>
              <a:t> </a:t>
            </a:r>
            <a:r>
              <a:rPr lang="ru-RU" dirty="0" err="1" smtClean="0">
                <a:solidFill>
                  <a:srgbClr val="FF0000"/>
                </a:solidFill>
              </a:rPr>
              <a:t>потім</a:t>
            </a:r>
            <a:r>
              <a:rPr lang="ru-RU" dirty="0" smtClean="0">
                <a:solidFill>
                  <a:srgbClr val="FF0000"/>
                </a:solidFill>
              </a:rPr>
              <a:t> </a:t>
            </a:r>
            <a:r>
              <a:rPr lang="ru-RU" dirty="0" err="1" smtClean="0">
                <a:solidFill>
                  <a:srgbClr val="FF0000"/>
                </a:solidFill>
              </a:rPr>
              <a:t>перетворюється</a:t>
            </a:r>
            <a:r>
              <a:rPr lang="ru-RU" dirty="0" smtClean="0">
                <a:solidFill>
                  <a:srgbClr val="FF0000"/>
                </a:solidFill>
              </a:rPr>
              <a:t> на </a:t>
            </a:r>
            <a:r>
              <a:rPr lang="ru-RU" dirty="0" err="1" smtClean="0">
                <a:solidFill>
                  <a:srgbClr val="FF0000"/>
                </a:solidFill>
              </a:rPr>
              <a:t>світло</a:t>
            </a:r>
            <a:r>
              <a:rPr lang="ru-RU" dirty="0" smtClean="0">
                <a:solidFill>
                  <a:srgbClr val="FF0000"/>
                </a:solidFill>
              </a:rPr>
              <a:t> </a:t>
            </a:r>
            <a:r>
              <a:rPr lang="ru-RU" dirty="0" err="1" smtClean="0">
                <a:solidFill>
                  <a:srgbClr val="FF0000"/>
                </a:solidFill>
              </a:rPr>
              <a:t>і</a:t>
            </a:r>
            <a:r>
              <a:rPr lang="ru-RU" dirty="0" smtClean="0">
                <a:solidFill>
                  <a:srgbClr val="FF0000"/>
                </a:solidFill>
              </a:rPr>
              <a:t> </a:t>
            </a:r>
            <a:r>
              <a:rPr lang="ru-RU" dirty="0" err="1" smtClean="0">
                <a:solidFill>
                  <a:srgbClr val="FF0000"/>
                </a:solidFill>
              </a:rPr>
              <a:t>теплову</a:t>
            </a:r>
            <a:r>
              <a:rPr lang="ru-RU" dirty="0" smtClean="0">
                <a:solidFill>
                  <a:srgbClr val="FF0000"/>
                </a:solidFill>
              </a:rPr>
              <a:t> </a:t>
            </a:r>
            <a:r>
              <a:rPr lang="ru-RU" dirty="0" err="1" smtClean="0">
                <a:solidFill>
                  <a:srgbClr val="FF0000"/>
                </a:solidFill>
              </a:rPr>
              <a:t>енергію</a:t>
            </a:r>
            <a:r>
              <a:rPr lang="ru-RU" dirty="0" smtClean="0">
                <a:solidFill>
                  <a:srgbClr val="FF0000"/>
                </a:solidFill>
              </a:rPr>
              <a:t>.</a:t>
            </a:r>
            <a:endParaRPr lang="uk-UA" dirty="0">
              <a:solidFill>
                <a:srgbClr val="FF0000"/>
              </a:solidFill>
            </a:endParaRPr>
          </a:p>
        </p:txBody>
      </p:sp>
      <p:pic>
        <p:nvPicPr>
          <p:cNvPr id="4" name="Picture 9"/>
          <p:cNvPicPr>
            <a:picLocks noChangeAspect="1" noChangeArrowheads="1"/>
          </p:cNvPicPr>
          <p:nvPr/>
        </p:nvPicPr>
        <p:blipFill>
          <a:blip r:embed="rId3" cstate="print"/>
          <a:srcRect/>
          <a:stretch>
            <a:fillRect/>
          </a:stretch>
        </p:blipFill>
        <p:spPr bwMode="auto">
          <a:xfrm>
            <a:off x="663218" y="3429000"/>
            <a:ext cx="7864254" cy="2790825"/>
          </a:xfrm>
          <a:prstGeom prst="rect">
            <a:avLst/>
          </a:prstGeom>
          <a:ln>
            <a:noFill/>
          </a:ln>
          <a:effectLst>
            <a:outerShdw blurRad="190500" algn="tl" rotWithShape="0">
              <a:srgbClr val="000000">
                <a:alpha val="70000"/>
              </a:srgbClr>
            </a:outerShdw>
          </a:effectLst>
        </p:spPr>
      </p:pic>
      <p:pic>
        <p:nvPicPr>
          <p:cNvPr id="5" name="Рисунок 4" descr="MM900236381.GIF"/>
          <p:cNvPicPr>
            <a:picLocks noChangeAspect="1"/>
          </p:cNvPicPr>
          <p:nvPr/>
        </p:nvPicPr>
        <p:blipFill>
          <a:blip r:embed="rId4" cstate="print"/>
          <a:stretch>
            <a:fillRect/>
          </a:stretch>
        </p:blipFill>
        <p:spPr>
          <a:xfrm>
            <a:off x="467544" y="692696"/>
            <a:ext cx="647700" cy="6191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4" cstate="print">
            <a:lum bright="70000" contrast="-70000"/>
          </a:blip>
          <a:srcRect b="-1457"/>
          <a:stretch>
            <a:fillRect/>
          </a:stretch>
        </p:blipFill>
        <p:spPr>
          <a:xfrm>
            <a:off x="914400" y="4645742"/>
            <a:ext cx="2386584" cy="2235094"/>
          </a:xfrm>
          <a:prstGeom prst="rect">
            <a:avLst/>
          </a:prstGeom>
          <a:ln>
            <a:noFill/>
          </a:ln>
          <a:effectLst/>
        </p:spPr>
      </p:pic>
      <p:sp>
        <p:nvSpPr>
          <p:cNvPr id="24" name="TextBox 23"/>
          <p:cNvSpPr txBox="1"/>
          <p:nvPr/>
        </p:nvSpPr>
        <p:spPr>
          <a:xfrm>
            <a:off x="3347864" y="980728"/>
            <a:ext cx="5472608" cy="430887"/>
          </a:xfrm>
          <a:prstGeom prst="rect">
            <a:avLst/>
          </a:prstGeom>
          <a:noFill/>
        </p:spPr>
        <p:txBody>
          <a:bodyPr wrap="square" lIns="0" tIns="0" rIns="0" bIns="0" rtlCol="0">
            <a:spAutoFit/>
          </a:bodyPr>
          <a:lstStyle/>
          <a:p>
            <a:r>
              <a:rPr lang="uk-UA" sz="2800" b="1" dirty="0" smtClean="0">
                <a:solidFill>
                  <a:srgbClr val="F79646">
                    <a:lumMod val="75000"/>
                  </a:srgbClr>
                </a:solidFill>
                <a:cs typeface="Arial" pitchFamily="34" charset="0"/>
              </a:rPr>
              <a:t>Традиційні джерелі енергії</a:t>
            </a:r>
            <a:endParaRPr lang="uk-UA" sz="2800" b="1" dirty="0">
              <a:solidFill>
                <a:srgbClr val="F79646">
                  <a:lumMod val="75000"/>
                </a:srgbClr>
              </a:solidFill>
              <a:cs typeface="Arial" pitchFamily="34" charset="0"/>
            </a:endParaRPr>
          </a:p>
        </p:txBody>
      </p:sp>
      <p:sp>
        <p:nvSpPr>
          <p:cNvPr id="17" name="Rectangle 16"/>
          <p:cNvSpPr/>
          <p:nvPr/>
        </p:nvSpPr>
        <p:spPr>
          <a:xfrm>
            <a:off x="0" y="1512125"/>
            <a:ext cx="8686800" cy="2895600"/>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descr="2691115301_f3b8699d5a_b.jpg"/>
          <p:cNvPicPr>
            <a:picLocks noChangeAspect="1"/>
          </p:cNvPicPr>
          <p:nvPr/>
        </p:nvPicPr>
        <p:blipFill>
          <a:blip r:embed="rId5" cstate="print"/>
          <a:stretch>
            <a:fillRect/>
          </a:stretch>
        </p:blipFill>
        <p:spPr>
          <a:xfrm>
            <a:off x="899592" y="692696"/>
            <a:ext cx="2390503" cy="3960440"/>
          </a:xfrm>
          <a:prstGeom prst="rect">
            <a:avLst/>
          </a:prstGeom>
          <a:effectLst>
            <a:glow rad="101600">
              <a:schemeClr val="bg1">
                <a:alpha val="40000"/>
              </a:schemeClr>
            </a:glow>
            <a:reflection blurRad="6350" stA="50000" endA="300" endPos="55000" dir="5400000" sy="-100000" algn="bl" rotWithShape="0"/>
          </a:effectLst>
        </p:spPr>
      </p:pic>
      <p:sp>
        <p:nvSpPr>
          <p:cNvPr id="25" name="TextBox 24"/>
          <p:cNvSpPr txBox="1"/>
          <p:nvPr/>
        </p:nvSpPr>
        <p:spPr>
          <a:xfrm>
            <a:off x="4267200" y="2197925"/>
            <a:ext cx="4038600" cy="1600438"/>
          </a:xfrm>
          <a:prstGeom prst="rect">
            <a:avLst/>
          </a:prstGeom>
          <a:noFill/>
        </p:spPr>
        <p:txBody>
          <a:bodyPr wrap="square" lIns="0" tIns="0" rIns="0" bIns="0" rtlCol="0">
            <a:spAutoFit/>
          </a:bodyPr>
          <a:lstStyle/>
          <a:p>
            <a:pPr>
              <a:spcAft>
                <a:spcPts val="1200"/>
              </a:spcAft>
            </a:pPr>
            <a:r>
              <a:rPr lang="uk-UA" sz="2800" dirty="0" smtClean="0">
                <a:solidFill>
                  <a:prstClr val="white"/>
                </a:solidFill>
                <a:cs typeface="Arial" pitchFamily="34" charset="0"/>
              </a:rPr>
              <a:t>Атомні електростанції</a:t>
            </a:r>
          </a:p>
          <a:p>
            <a:pPr>
              <a:spcAft>
                <a:spcPts val="1200"/>
              </a:spcAft>
            </a:pPr>
            <a:r>
              <a:rPr lang="uk-UA" sz="2800" dirty="0" smtClean="0">
                <a:solidFill>
                  <a:prstClr val="white"/>
                </a:solidFill>
                <a:cs typeface="Arial" pitchFamily="34" charset="0"/>
              </a:rPr>
              <a:t>Теплоелектростанції</a:t>
            </a:r>
          </a:p>
          <a:p>
            <a:pPr>
              <a:spcAft>
                <a:spcPts val="1200"/>
              </a:spcAft>
            </a:pPr>
            <a:r>
              <a:rPr lang="uk-UA" sz="2800" dirty="0" smtClean="0">
                <a:solidFill>
                  <a:prstClr val="white"/>
                </a:solidFill>
                <a:cs typeface="Arial" pitchFamily="34" charset="0"/>
              </a:rPr>
              <a:t>Гідроелектростанції</a:t>
            </a:r>
            <a:endParaRPr lang="uk-UA" sz="2800" dirty="0">
              <a:solidFill>
                <a:prstClr val="white"/>
              </a:solidFill>
              <a:cs typeface="Arial" pitchFamily="34" charset="0"/>
            </a:endParaRPr>
          </a:p>
        </p:txBody>
      </p:sp>
    </p:spTree>
    <p:extLst>
      <p:ext uri="{BB962C8B-B14F-4D97-AF65-F5344CB8AC3E}">
        <p14:creationId xmlns="" xmlns:p14="http://schemas.microsoft.com/office/powerpoint/2010/main" val="355057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5000"/>
                                  </p:iterate>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5000"/>
                                  </p:iterate>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fade">
                                      <p:cBhvr>
                                        <p:cTn id="23"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uk-UA" dirty="0" smtClean="0">
                <a:solidFill>
                  <a:srgbClr val="3366FF"/>
                </a:solidFill>
              </a:rPr>
              <a:t>Проблематика:</a:t>
            </a:r>
            <a:endParaRPr lang="uk-UA" dirty="0">
              <a:solidFill>
                <a:srgbClr val="3366FF"/>
              </a:solidFill>
            </a:endParaRPr>
          </a:p>
        </p:txBody>
      </p:sp>
      <p:pic>
        <p:nvPicPr>
          <p:cNvPr id="3" name="Рисунок 2" descr="shutterstock_40118764-490x327.jpg"/>
          <p:cNvPicPr>
            <a:picLocks noChangeAspect="1"/>
          </p:cNvPicPr>
          <p:nvPr/>
        </p:nvPicPr>
        <p:blipFill>
          <a:blip r:embed="rId2" cstate="print"/>
          <a:stretch>
            <a:fillRect/>
          </a:stretch>
        </p:blipFill>
        <p:spPr>
          <a:xfrm>
            <a:off x="0" y="980728"/>
            <a:ext cx="2771800" cy="2016223"/>
          </a:xfrm>
          <a:prstGeom prst="rect">
            <a:avLst/>
          </a:prstGeom>
        </p:spPr>
      </p:pic>
      <p:sp>
        <p:nvSpPr>
          <p:cNvPr id="4" name="TextBox 3"/>
          <p:cNvSpPr txBox="1"/>
          <p:nvPr/>
        </p:nvSpPr>
        <p:spPr>
          <a:xfrm>
            <a:off x="2843808" y="980728"/>
            <a:ext cx="5760640" cy="1815882"/>
          </a:xfrm>
          <a:prstGeom prst="rect">
            <a:avLst/>
          </a:prstGeom>
          <a:noFill/>
        </p:spPr>
        <p:txBody>
          <a:bodyPr wrap="square" rtlCol="0">
            <a:spAutoFit/>
          </a:bodyPr>
          <a:lstStyle/>
          <a:p>
            <a:pPr algn="just"/>
            <a:r>
              <a:rPr lang="uk-UA" sz="1400" dirty="0" smtClean="0">
                <a:solidFill>
                  <a:srgbClr val="FF0000"/>
                </a:solidFill>
              </a:rPr>
              <a:t>Видобуток та збагачення сировини (уран, плутоній) спричиняє забруднення довкілля радіоактивними елементами. Транспортування і сировини, і відходів у всьому світі розглядається як чинник </a:t>
            </a:r>
            <a:r>
              <a:rPr lang="uk-UA" sz="1400" dirty="0" err="1" smtClean="0">
                <a:solidFill>
                  <a:srgbClr val="FF0000"/>
                </a:solidFill>
              </a:rPr>
              <a:t>терористичноїнебезпеки</a:t>
            </a:r>
            <a:r>
              <a:rPr lang="uk-UA" sz="1400" dirty="0" smtClean="0">
                <a:solidFill>
                  <a:srgbClr val="FF0000"/>
                </a:solidFill>
              </a:rPr>
              <a:t>. Досі немає безпечної технології знищення відходів атомної промисловості. У разі аварії радіоактивне забруднення спричиняє численні хвороби людей і на сотні років робить території непридатними для життя</a:t>
            </a:r>
            <a:endParaRPr lang="uk-UA" sz="1400" dirty="0">
              <a:solidFill>
                <a:srgbClr val="FF0000"/>
              </a:solidFill>
            </a:endParaRPr>
          </a:p>
        </p:txBody>
      </p:sp>
      <p:pic>
        <p:nvPicPr>
          <p:cNvPr id="5" name="Рисунок 4" descr="shutterstock_50832721-490x327.jpg"/>
          <p:cNvPicPr>
            <a:picLocks noChangeAspect="1"/>
          </p:cNvPicPr>
          <p:nvPr/>
        </p:nvPicPr>
        <p:blipFill>
          <a:blip r:embed="rId3" cstate="print"/>
          <a:stretch>
            <a:fillRect/>
          </a:stretch>
        </p:blipFill>
        <p:spPr>
          <a:xfrm>
            <a:off x="0" y="2996952"/>
            <a:ext cx="2771799" cy="1872207"/>
          </a:xfrm>
          <a:prstGeom prst="rect">
            <a:avLst/>
          </a:prstGeom>
        </p:spPr>
      </p:pic>
      <p:sp>
        <p:nvSpPr>
          <p:cNvPr id="6" name="Прямоугольник 5"/>
          <p:cNvSpPr/>
          <p:nvPr/>
        </p:nvSpPr>
        <p:spPr>
          <a:xfrm>
            <a:off x="2771800" y="2924944"/>
            <a:ext cx="5976664" cy="2031325"/>
          </a:xfrm>
          <a:prstGeom prst="rect">
            <a:avLst/>
          </a:prstGeom>
        </p:spPr>
        <p:txBody>
          <a:bodyPr wrap="square">
            <a:spAutoFit/>
          </a:bodyPr>
          <a:lstStyle/>
          <a:p>
            <a:pPr algn="just"/>
            <a:r>
              <a:rPr lang="ru-RU" sz="1400" dirty="0" smtClean="0"/>
              <a:t> </a:t>
            </a:r>
            <a:r>
              <a:rPr lang="ru-RU" sz="1400" dirty="0" smtClean="0">
                <a:solidFill>
                  <a:srgbClr val="C00000"/>
                </a:solidFill>
              </a:rPr>
              <a:t>Для </a:t>
            </a:r>
            <a:r>
              <a:rPr lang="ru-RU" sz="1400" dirty="0" err="1" smtClean="0">
                <a:solidFill>
                  <a:srgbClr val="C00000"/>
                </a:solidFill>
              </a:rPr>
              <a:t>спорудження</a:t>
            </a:r>
            <a:r>
              <a:rPr lang="ru-RU" sz="1400" dirty="0" smtClean="0">
                <a:solidFill>
                  <a:srgbClr val="C00000"/>
                </a:solidFill>
              </a:rPr>
              <a:t> великих </a:t>
            </a:r>
            <a:r>
              <a:rPr lang="ru-RU" sz="1400" dirty="0" err="1" smtClean="0">
                <a:solidFill>
                  <a:srgbClr val="C00000"/>
                </a:solidFill>
              </a:rPr>
              <a:t>гідроелектростанцій</a:t>
            </a:r>
            <a:r>
              <a:rPr lang="ru-RU" sz="1400" dirty="0" smtClean="0">
                <a:solidFill>
                  <a:srgbClr val="C00000"/>
                </a:solidFill>
              </a:rPr>
              <a:t> </a:t>
            </a:r>
            <a:r>
              <a:rPr lang="ru-RU" sz="1400" dirty="0" err="1" smtClean="0">
                <a:solidFill>
                  <a:srgbClr val="C00000"/>
                </a:solidFill>
              </a:rPr>
              <a:t>затоплюються</a:t>
            </a:r>
            <a:r>
              <a:rPr lang="ru-RU" sz="1400" dirty="0" smtClean="0">
                <a:solidFill>
                  <a:srgbClr val="C00000"/>
                </a:solidFill>
              </a:rPr>
              <a:t> </a:t>
            </a:r>
            <a:r>
              <a:rPr lang="ru-RU" sz="1400" dirty="0" err="1" smtClean="0">
                <a:solidFill>
                  <a:srgbClr val="C00000"/>
                </a:solidFill>
              </a:rPr>
              <a:t>великі</a:t>
            </a:r>
            <a:r>
              <a:rPr lang="ru-RU" sz="1400" dirty="0" smtClean="0">
                <a:solidFill>
                  <a:srgbClr val="C00000"/>
                </a:solidFill>
              </a:rPr>
              <a:t> </a:t>
            </a:r>
            <a:r>
              <a:rPr lang="ru-RU" sz="1400" dirty="0" err="1" smtClean="0">
                <a:solidFill>
                  <a:srgbClr val="C00000"/>
                </a:solidFill>
              </a:rPr>
              <a:t>території</a:t>
            </a:r>
            <a:r>
              <a:rPr lang="ru-RU" sz="1400" dirty="0" smtClean="0">
                <a:solidFill>
                  <a:srgbClr val="C00000"/>
                </a:solidFill>
              </a:rPr>
              <a:t>, </a:t>
            </a:r>
            <a:r>
              <a:rPr lang="ru-RU" sz="1400" dirty="0" err="1" smtClean="0">
                <a:solidFill>
                  <a:srgbClr val="C00000"/>
                </a:solidFill>
              </a:rPr>
              <a:t>тобто</a:t>
            </a:r>
            <a:r>
              <a:rPr lang="ru-RU" sz="1400" dirty="0" smtClean="0">
                <a:solidFill>
                  <a:srgbClr val="C00000"/>
                </a:solidFill>
              </a:rPr>
              <a:t> </a:t>
            </a:r>
            <a:r>
              <a:rPr lang="ru-RU" sz="1400" dirty="0" err="1" smtClean="0">
                <a:solidFill>
                  <a:srgbClr val="C00000"/>
                </a:solidFill>
              </a:rPr>
              <a:t>знищуються</a:t>
            </a:r>
            <a:r>
              <a:rPr lang="ru-RU" sz="1400" dirty="0" smtClean="0">
                <a:solidFill>
                  <a:srgbClr val="C00000"/>
                </a:solidFill>
              </a:rPr>
              <a:t> поля, </a:t>
            </a:r>
            <a:r>
              <a:rPr lang="ru-RU" sz="1400" dirty="0" err="1" smtClean="0">
                <a:solidFill>
                  <a:srgbClr val="C00000"/>
                </a:solidFill>
              </a:rPr>
              <a:t>культурні</a:t>
            </a:r>
            <a:r>
              <a:rPr lang="ru-RU" sz="1400" dirty="0" smtClean="0">
                <a:solidFill>
                  <a:srgbClr val="C00000"/>
                </a:solidFill>
              </a:rPr>
              <a:t> </a:t>
            </a:r>
            <a:r>
              <a:rPr lang="ru-RU" sz="1400" dirty="0" err="1" smtClean="0">
                <a:solidFill>
                  <a:srgbClr val="C00000"/>
                </a:solidFill>
              </a:rPr>
              <a:t>пам’ятки</a:t>
            </a:r>
            <a:r>
              <a:rPr lang="ru-RU" sz="1400" dirty="0" smtClean="0">
                <a:solidFill>
                  <a:srgbClr val="C00000"/>
                </a:solidFill>
              </a:rPr>
              <a:t>, </a:t>
            </a:r>
            <a:r>
              <a:rPr lang="ru-RU" sz="1400" dirty="0" err="1" smtClean="0">
                <a:solidFill>
                  <a:srgbClr val="C00000"/>
                </a:solidFill>
              </a:rPr>
              <a:t>цілі</a:t>
            </a:r>
            <a:r>
              <a:rPr lang="ru-RU" sz="1400" dirty="0" smtClean="0">
                <a:solidFill>
                  <a:srgbClr val="C00000"/>
                </a:solidFill>
              </a:rPr>
              <a:t> </a:t>
            </a:r>
            <a:r>
              <a:rPr lang="ru-RU" sz="1400" dirty="0" err="1" smtClean="0">
                <a:solidFill>
                  <a:srgbClr val="C00000"/>
                </a:solidFill>
              </a:rPr>
              <a:t>популяції</a:t>
            </a:r>
            <a:r>
              <a:rPr lang="ru-RU" sz="1400" dirty="0" smtClean="0">
                <a:solidFill>
                  <a:srgbClr val="C00000"/>
                </a:solidFill>
              </a:rPr>
              <a:t> </a:t>
            </a:r>
            <a:r>
              <a:rPr lang="ru-RU" sz="1400" dirty="0" err="1" smtClean="0">
                <a:solidFill>
                  <a:srgbClr val="C00000"/>
                </a:solidFill>
              </a:rPr>
              <a:t>тварин</a:t>
            </a:r>
            <a:r>
              <a:rPr lang="ru-RU" sz="1400" dirty="0" smtClean="0">
                <a:solidFill>
                  <a:srgbClr val="C00000"/>
                </a:solidFill>
              </a:rPr>
              <a:t> та </a:t>
            </a:r>
            <a:r>
              <a:rPr lang="ru-RU" sz="1400" dirty="0" err="1" smtClean="0">
                <a:solidFill>
                  <a:srgbClr val="C00000"/>
                </a:solidFill>
              </a:rPr>
              <a:t>ареали</a:t>
            </a:r>
            <a:r>
              <a:rPr lang="ru-RU" sz="1400" dirty="0" smtClean="0">
                <a:solidFill>
                  <a:srgbClr val="C00000"/>
                </a:solidFill>
              </a:rPr>
              <a:t> </a:t>
            </a:r>
            <a:r>
              <a:rPr lang="ru-RU" sz="1400" dirty="0" err="1" smtClean="0">
                <a:solidFill>
                  <a:srgbClr val="C00000"/>
                </a:solidFill>
              </a:rPr>
              <a:t>поширення</a:t>
            </a:r>
            <a:r>
              <a:rPr lang="ru-RU" sz="1400" dirty="0" smtClean="0">
                <a:solidFill>
                  <a:srgbClr val="C00000"/>
                </a:solidFill>
              </a:rPr>
              <a:t> </a:t>
            </a:r>
            <a:r>
              <a:rPr lang="ru-RU" sz="1400" dirty="0" err="1" smtClean="0">
                <a:solidFill>
                  <a:srgbClr val="C00000"/>
                </a:solidFill>
              </a:rPr>
              <a:t>рослин</a:t>
            </a:r>
            <a:r>
              <a:rPr lang="ru-RU" sz="1400" dirty="0" smtClean="0">
                <a:solidFill>
                  <a:srgbClr val="C00000"/>
                </a:solidFill>
              </a:rPr>
              <a:t>. </a:t>
            </a:r>
            <a:r>
              <a:rPr lang="ru-RU" sz="1400" dirty="0" err="1" smtClean="0">
                <a:solidFill>
                  <a:srgbClr val="C00000"/>
                </a:solidFill>
              </a:rPr>
              <a:t>Дамби</a:t>
            </a:r>
            <a:r>
              <a:rPr lang="ru-RU" sz="1400" dirty="0" smtClean="0">
                <a:solidFill>
                  <a:srgbClr val="C00000"/>
                </a:solidFill>
              </a:rPr>
              <a:t> </a:t>
            </a:r>
            <a:r>
              <a:rPr lang="ru-RU" sz="1400" dirty="0" err="1" smtClean="0">
                <a:solidFill>
                  <a:srgbClr val="C00000"/>
                </a:solidFill>
              </a:rPr>
              <a:t>заважають</a:t>
            </a:r>
            <a:r>
              <a:rPr lang="ru-RU" sz="1400" dirty="0" smtClean="0">
                <a:solidFill>
                  <a:srgbClr val="C00000"/>
                </a:solidFill>
              </a:rPr>
              <a:t> </a:t>
            </a:r>
            <a:r>
              <a:rPr lang="ru-RU" sz="1400" dirty="0" err="1" smtClean="0">
                <a:solidFill>
                  <a:srgbClr val="C00000"/>
                </a:solidFill>
              </a:rPr>
              <a:t>розмножуватися</a:t>
            </a:r>
            <a:r>
              <a:rPr lang="ru-RU" sz="1400" dirty="0" smtClean="0">
                <a:solidFill>
                  <a:srgbClr val="C00000"/>
                </a:solidFill>
              </a:rPr>
              <a:t> </a:t>
            </a:r>
            <a:r>
              <a:rPr lang="ru-RU" sz="1400" dirty="0" err="1" smtClean="0">
                <a:solidFill>
                  <a:srgbClr val="C00000"/>
                </a:solidFill>
              </a:rPr>
              <a:t>і</a:t>
            </a:r>
            <a:r>
              <a:rPr lang="ru-RU" sz="1400" dirty="0" smtClean="0">
                <a:solidFill>
                  <a:srgbClr val="C00000"/>
                </a:solidFill>
              </a:rPr>
              <a:t> нормально </a:t>
            </a:r>
            <a:r>
              <a:rPr lang="ru-RU" sz="1400" dirty="0" err="1" smtClean="0">
                <a:solidFill>
                  <a:srgbClr val="C00000"/>
                </a:solidFill>
              </a:rPr>
              <a:t>існувати</a:t>
            </a:r>
            <a:r>
              <a:rPr lang="ru-RU" sz="1400" dirty="0" smtClean="0">
                <a:solidFill>
                  <a:srgbClr val="C00000"/>
                </a:solidFill>
              </a:rPr>
              <a:t> </a:t>
            </a:r>
            <a:r>
              <a:rPr lang="ru-RU" sz="1400" dirty="0" err="1" smtClean="0">
                <a:solidFill>
                  <a:srgbClr val="C00000"/>
                </a:solidFill>
              </a:rPr>
              <a:t>рибі</a:t>
            </a:r>
            <a:r>
              <a:rPr lang="ru-RU" sz="1400" dirty="0" smtClean="0">
                <a:solidFill>
                  <a:srgbClr val="C00000"/>
                </a:solidFill>
              </a:rPr>
              <a:t>. </a:t>
            </a:r>
            <a:r>
              <a:rPr lang="ru-RU" sz="1400" dirty="0" err="1" smtClean="0">
                <a:solidFill>
                  <a:srgbClr val="C00000"/>
                </a:solidFill>
              </a:rPr>
              <a:t>Зважаючи</a:t>
            </a:r>
            <a:r>
              <a:rPr lang="ru-RU" sz="1400" dirty="0" smtClean="0">
                <a:solidFill>
                  <a:srgbClr val="C00000"/>
                </a:solidFill>
              </a:rPr>
              <a:t> на </a:t>
            </a:r>
            <a:r>
              <a:rPr lang="ru-RU" sz="1400" dirty="0" err="1" smtClean="0">
                <a:solidFill>
                  <a:srgbClr val="C00000"/>
                </a:solidFill>
              </a:rPr>
              <a:t>невелику</a:t>
            </a:r>
            <a:r>
              <a:rPr lang="ru-RU" sz="1400" dirty="0" smtClean="0">
                <a:solidFill>
                  <a:srgbClr val="C00000"/>
                </a:solidFill>
              </a:rPr>
              <a:t> </a:t>
            </a:r>
            <a:r>
              <a:rPr lang="ru-RU" sz="1400" dirty="0" err="1" smtClean="0">
                <a:solidFill>
                  <a:srgbClr val="C00000"/>
                </a:solidFill>
              </a:rPr>
              <a:t>глибину</a:t>
            </a:r>
            <a:r>
              <a:rPr lang="ru-RU" sz="1400" dirty="0" smtClean="0">
                <a:solidFill>
                  <a:srgbClr val="C00000"/>
                </a:solidFill>
              </a:rPr>
              <a:t> </a:t>
            </a:r>
            <a:r>
              <a:rPr lang="ru-RU" sz="1400" dirty="0" err="1" smtClean="0">
                <a:solidFill>
                  <a:srgbClr val="C00000"/>
                </a:solidFill>
              </a:rPr>
              <a:t>штучних</a:t>
            </a:r>
            <a:r>
              <a:rPr lang="ru-RU" sz="1400" dirty="0" smtClean="0">
                <a:solidFill>
                  <a:srgbClr val="C00000"/>
                </a:solidFill>
              </a:rPr>
              <a:t> </a:t>
            </a:r>
            <a:r>
              <a:rPr lang="ru-RU" sz="1400" dirty="0" err="1" smtClean="0">
                <a:solidFill>
                  <a:srgbClr val="C00000"/>
                </a:solidFill>
              </a:rPr>
              <a:t>водойм</a:t>
            </a:r>
            <a:r>
              <a:rPr lang="ru-RU" sz="1400" dirty="0" smtClean="0">
                <a:solidFill>
                  <a:srgbClr val="C00000"/>
                </a:solidFill>
              </a:rPr>
              <a:t>, у них </a:t>
            </a:r>
            <a:r>
              <a:rPr lang="ru-RU" sz="1400" dirty="0" err="1" smtClean="0">
                <a:solidFill>
                  <a:srgbClr val="C00000"/>
                </a:solidFill>
              </a:rPr>
              <a:t>дуже</a:t>
            </a:r>
            <a:r>
              <a:rPr lang="ru-RU" sz="1400" dirty="0" smtClean="0">
                <a:solidFill>
                  <a:srgbClr val="C00000"/>
                </a:solidFill>
              </a:rPr>
              <a:t> часто </a:t>
            </a:r>
            <a:r>
              <a:rPr lang="ru-RU" sz="1400" dirty="0" err="1" smtClean="0">
                <a:solidFill>
                  <a:srgbClr val="C00000"/>
                </a:solidFill>
              </a:rPr>
              <a:t>влітку</a:t>
            </a:r>
            <a:r>
              <a:rPr lang="ru-RU" sz="1400" dirty="0" smtClean="0">
                <a:solidFill>
                  <a:srgbClr val="C00000"/>
                </a:solidFill>
              </a:rPr>
              <a:t> </a:t>
            </a:r>
            <a:r>
              <a:rPr lang="ru-RU" sz="1400" dirty="0" err="1" smtClean="0">
                <a:solidFill>
                  <a:srgbClr val="C00000"/>
                </a:solidFill>
              </a:rPr>
              <a:t>можна</a:t>
            </a:r>
            <a:r>
              <a:rPr lang="ru-RU" sz="1400" dirty="0" smtClean="0">
                <a:solidFill>
                  <a:srgbClr val="C00000"/>
                </a:solidFill>
              </a:rPr>
              <a:t> </a:t>
            </a:r>
            <a:r>
              <a:rPr lang="ru-RU" sz="1400" dirty="0" err="1" smtClean="0">
                <a:solidFill>
                  <a:srgbClr val="C00000"/>
                </a:solidFill>
              </a:rPr>
              <a:t>спостерігати</a:t>
            </a:r>
            <a:r>
              <a:rPr lang="ru-RU" sz="1400" dirty="0" smtClean="0">
                <a:solidFill>
                  <a:srgbClr val="C00000"/>
                </a:solidFill>
              </a:rPr>
              <a:t> </a:t>
            </a:r>
            <a:r>
              <a:rPr lang="ru-RU" sz="1400" dirty="0" err="1" smtClean="0">
                <a:solidFill>
                  <a:srgbClr val="C00000"/>
                </a:solidFill>
              </a:rPr>
              <a:t>процес</a:t>
            </a:r>
            <a:r>
              <a:rPr lang="ru-RU" sz="1400" dirty="0" smtClean="0">
                <a:solidFill>
                  <a:srgbClr val="C00000"/>
                </a:solidFill>
              </a:rPr>
              <a:t> так званого «</a:t>
            </a:r>
            <a:r>
              <a:rPr lang="ru-RU" sz="1400" dirty="0" err="1" smtClean="0">
                <a:solidFill>
                  <a:srgbClr val="C00000"/>
                </a:solidFill>
              </a:rPr>
              <a:t>цвітіння</a:t>
            </a:r>
            <a:r>
              <a:rPr lang="ru-RU" sz="1400" dirty="0" smtClean="0">
                <a:solidFill>
                  <a:srgbClr val="C00000"/>
                </a:solidFill>
              </a:rPr>
              <a:t> води», яке </a:t>
            </a:r>
            <a:r>
              <a:rPr lang="ru-RU" sz="1400" dirty="0" err="1" smtClean="0">
                <a:solidFill>
                  <a:srgbClr val="C00000"/>
                </a:solidFill>
              </a:rPr>
              <a:t>призводить</a:t>
            </a:r>
            <a:r>
              <a:rPr lang="ru-RU" sz="1400" dirty="0" smtClean="0">
                <a:solidFill>
                  <a:srgbClr val="C00000"/>
                </a:solidFill>
              </a:rPr>
              <a:t> до мору </a:t>
            </a:r>
            <a:r>
              <a:rPr lang="ru-RU" sz="1400" dirty="0" err="1" smtClean="0">
                <a:solidFill>
                  <a:srgbClr val="C00000"/>
                </a:solidFill>
              </a:rPr>
              <a:t>риби</a:t>
            </a:r>
            <a:r>
              <a:rPr lang="ru-RU" sz="1400" dirty="0" smtClean="0">
                <a:solidFill>
                  <a:srgbClr val="C00000"/>
                </a:solidFill>
              </a:rPr>
              <a:t> через </a:t>
            </a:r>
            <a:r>
              <a:rPr lang="ru-RU" sz="1400" dirty="0" err="1" smtClean="0">
                <a:solidFill>
                  <a:srgbClr val="C00000"/>
                </a:solidFill>
              </a:rPr>
              <a:t>зменшення</a:t>
            </a:r>
            <a:r>
              <a:rPr lang="ru-RU" sz="1400" dirty="0" smtClean="0">
                <a:solidFill>
                  <a:srgbClr val="C00000"/>
                </a:solidFill>
              </a:rPr>
              <a:t> </a:t>
            </a:r>
            <a:r>
              <a:rPr lang="ru-RU" sz="1400" dirty="0" err="1" smtClean="0">
                <a:solidFill>
                  <a:srgbClr val="C00000"/>
                </a:solidFill>
              </a:rPr>
              <a:t>концентрації</a:t>
            </a:r>
            <a:r>
              <a:rPr lang="ru-RU" sz="1400" dirty="0" smtClean="0">
                <a:solidFill>
                  <a:srgbClr val="C00000"/>
                </a:solidFill>
              </a:rPr>
              <a:t> </a:t>
            </a:r>
            <a:r>
              <a:rPr lang="ru-RU" sz="1400" dirty="0" err="1" smtClean="0">
                <a:solidFill>
                  <a:srgbClr val="C00000"/>
                </a:solidFill>
              </a:rPr>
              <a:t>розчиненого</a:t>
            </a:r>
            <a:r>
              <a:rPr lang="ru-RU" sz="1400" dirty="0" smtClean="0">
                <a:solidFill>
                  <a:srgbClr val="C00000"/>
                </a:solidFill>
              </a:rPr>
              <a:t> у </a:t>
            </a:r>
            <a:r>
              <a:rPr lang="ru-RU" sz="1400" dirty="0" err="1" smtClean="0">
                <a:solidFill>
                  <a:srgbClr val="C00000"/>
                </a:solidFill>
              </a:rPr>
              <a:t>воді</a:t>
            </a:r>
            <a:r>
              <a:rPr lang="ru-RU" sz="1400" dirty="0" smtClean="0">
                <a:solidFill>
                  <a:srgbClr val="C00000"/>
                </a:solidFill>
              </a:rPr>
              <a:t> </a:t>
            </a:r>
            <a:r>
              <a:rPr lang="ru-RU" sz="1400" dirty="0" err="1" smtClean="0">
                <a:solidFill>
                  <a:srgbClr val="C00000"/>
                </a:solidFill>
              </a:rPr>
              <a:t>кисню</a:t>
            </a:r>
            <a:r>
              <a:rPr lang="ru-RU" sz="1400" dirty="0" smtClean="0">
                <a:solidFill>
                  <a:srgbClr val="C00000"/>
                </a:solidFill>
              </a:rPr>
              <a:t>. До того ж «</a:t>
            </a:r>
            <a:r>
              <a:rPr lang="ru-RU" sz="1400" dirty="0" err="1" smtClean="0">
                <a:solidFill>
                  <a:srgbClr val="C00000"/>
                </a:solidFill>
              </a:rPr>
              <a:t>квітучу</a:t>
            </a:r>
            <a:r>
              <a:rPr lang="ru-RU" sz="1400" dirty="0" smtClean="0">
                <a:solidFill>
                  <a:srgbClr val="C00000"/>
                </a:solidFill>
              </a:rPr>
              <a:t>» воду </a:t>
            </a:r>
            <a:r>
              <a:rPr lang="ru-RU" sz="1400" dirty="0" err="1" smtClean="0">
                <a:solidFill>
                  <a:srgbClr val="C00000"/>
                </a:solidFill>
              </a:rPr>
              <a:t>значно</a:t>
            </a:r>
            <a:r>
              <a:rPr lang="ru-RU" sz="1400" dirty="0" smtClean="0">
                <a:solidFill>
                  <a:srgbClr val="C00000"/>
                </a:solidFill>
              </a:rPr>
              <a:t> </a:t>
            </a:r>
            <a:r>
              <a:rPr lang="ru-RU" sz="1400" dirty="0" err="1" smtClean="0">
                <a:solidFill>
                  <a:srgbClr val="C00000"/>
                </a:solidFill>
              </a:rPr>
              <a:t>складніше</a:t>
            </a:r>
            <a:r>
              <a:rPr lang="ru-RU" sz="1400" dirty="0" smtClean="0">
                <a:solidFill>
                  <a:srgbClr val="C00000"/>
                </a:solidFill>
              </a:rPr>
              <a:t> </a:t>
            </a:r>
            <a:r>
              <a:rPr lang="ru-RU" sz="1400" dirty="0" err="1" smtClean="0">
                <a:solidFill>
                  <a:srgbClr val="C00000"/>
                </a:solidFill>
              </a:rPr>
              <a:t>очистити</a:t>
            </a:r>
            <a:r>
              <a:rPr lang="ru-RU" sz="1400" dirty="0" smtClean="0">
                <a:solidFill>
                  <a:srgbClr val="C00000"/>
                </a:solidFill>
              </a:rPr>
              <a:t> до стану </a:t>
            </a:r>
            <a:r>
              <a:rPr lang="ru-RU" sz="1400" dirty="0" err="1" smtClean="0">
                <a:solidFill>
                  <a:srgbClr val="C00000"/>
                </a:solidFill>
              </a:rPr>
              <a:t>питної</a:t>
            </a:r>
            <a:endParaRPr lang="uk-UA" sz="1400" dirty="0">
              <a:solidFill>
                <a:srgbClr val="C00000"/>
              </a:solidFill>
            </a:endParaRPr>
          </a:p>
        </p:txBody>
      </p:sp>
      <p:pic>
        <p:nvPicPr>
          <p:cNvPr id="8" name="Рисунок 7" descr="shutterstock_52903991-490x325.jpg"/>
          <p:cNvPicPr>
            <a:picLocks noChangeAspect="1"/>
          </p:cNvPicPr>
          <p:nvPr/>
        </p:nvPicPr>
        <p:blipFill>
          <a:blip r:embed="rId4" cstate="print"/>
          <a:stretch>
            <a:fillRect/>
          </a:stretch>
        </p:blipFill>
        <p:spPr>
          <a:xfrm>
            <a:off x="0" y="4869160"/>
            <a:ext cx="2771799" cy="1988840"/>
          </a:xfrm>
          <a:prstGeom prst="rect">
            <a:avLst/>
          </a:prstGeom>
        </p:spPr>
      </p:pic>
      <p:sp>
        <p:nvSpPr>
          <p:cNvPr id="9" name="Прямоугольник 8"/>
          <p:cNvSpPr/>
          <p:nvPr/>
        </p:nvSpPr>
        <p:spPr>
          <a:xfrm>
            <a:off x="2843808" y="5013176"/>
            <a:ext cx="5904656" cy="1600438"/>
          </a:xfrm>
          <a:prstGeom prst="rect">
            <a:avLst/>
          </a:prstGeom>
        </p:spPr>
        <p:txBody>
          <a:bodyPr wrap="square">
            <a:spAutoFit/>
          </a:bodyPr>
          <a:lstStyle/>
          <a:p>
            <a:r>
              <a:rPr lang="uk-UA" sz="1400" dirty="0" smtClean="0">
                <a:solidFill>
                  <a:schemeClr val="accent2">
                    <a:lumMod val="75000"/>
                  </a:schemeClr>
                </a:solidFill>
              </a:rPr>
              <a:t>При спалюванні виділяється велика кількість </a:t>
            </a:r>
            <a:r>
              <a:rPr lang="uk-UA" sz="1400" dirty="0" err="1" smtClean="0">
                <a:solidFill>
                  <a:schemeClr val="accent2">
                    <a:lumMod val="75000"/>
                  </a:schemeClr>
                </a:solidFill>
              </a:rPr>
              <a:t>діоксиду</a:t>
            </a:r>
            <a:r>
              <a:rPr lang="uk-UA" sz="1400" dirty="0" smtClean="0">
                <a:solidFill>
                  <a:schemeClr val="accent2">
                    <a:lumMod val="75000"/>
                  </a:schemeClr>
                </a:solidFill>
              </a:rPr>
              <a:t> вуглецю (</a:t>
            </a:r>
            <a:r>
              <a:rPr lang="uk-UA" sz="1400" dirty="0" err="1" smtClean="0">
                <a:solidFill>
                  <a:schemeClr val="accent2">
                    <a:lumMod val="75000"/>
                  </a:schemeClr>
                </a:solidFill>
              </a:rPr>
              <a:t>СО2</a:t>
            </a:r>
            <a:r>
              <a:rPr lang="uk-UA" sz="1400" dirty="0" smtClean="0">
                <a:solidFill>
                  <a:schemeClr val="accent2">
                    <a:lumMod val="75000"/>
                  </a:schemeClr>
                </a:solidFill>
              </a:rPr>
              <a:t>), що посилює парниковий ефект і спричиняє зміни клімату. До списку шкідливих викидів також належать </a:t>
            </a:r>
            <a:r>
              <a:rPr lang="uk-UA" sz="1400" dirty="0" err="1" smtClean="0">
                <a:solidFill>
                  <a:schemeClr val="accent2">
                    <a:lumMod val="75000"/>
                  </a:schemeClr>
                </a:solidFill>
              </a:rPr>
              <a:t>діоксид</a:t>
            </a:r>
            <a:r>
              <a:rPr lang="uk-UA" sz="1400" dirty="0" smtClean="0">
                <a:solidFill>
                  <a:schemeClr val="accent2">
                    <a:lumMod val="75000"/>
                  </a:schemeClr>
                </a:solidFill>
              </a:rPr>
              <a:t> сірки (з водою у повітрі утворює кислоту), оксиди азоту, попіл, сажа,  ртуть. При видобутку шахтним методом гинуть люди, при цьому в довкілля виділяється газ метан, що є чинником парникового ефекту. Наземний видобуток  руйнує ландшафти</a:t>
            </a:r>
            <a:endParaRPr lang="uk-UA" sz="1400" dirty="0">
              <a:solidFill>
                <a:schemeClr val="accent2">
                  <a:lumMod val="75000"/>
                </a:schemeClr>
              </a:solidFill>
            </a:endParaRPr>
          </a:p>
        </p:txBody>
      </p:sp>
      <p:sp>
        <p:nvSpPr>
          <p:cNvPr id="11" name="Прямоугольник 10"/>
          <p:cNvSpPr/>
          <p:nvPr/>
        </p:nvSpPr>
        <p:spPr>
          <a:xfrm>
            <a:off x="0" y="116632"/>
            <a:ext cx="9144000"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2771800" y="2780928"/>
            <a:ext cx="6372200"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2771800" y="4869160"/>
            <a:ext cx="6372200"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2771800" y="6525344"/>
            <a:ext cx="6372200"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smtClean="0">
                <a:solidFill>
                  <a:srgbClr val="F79646">
                    <a:lumMod val="75000"/>
                  </a:srgbClr>
                </a:solidFill>
                <a:cs typeface="Arial" pitchFamily="34" charset="0"/>
              </a:rPr>
              <a:t>Традиційні джерелі енергії</a:t>
            </a:r>
            <a:br>
              <a:rPr lang="uk-UA" sz="3200" b="1" dirty="0" smtClean="0">
                <a:solidFill>
                  <a:srgbClr val="F79646">
                    <a:lumMod val="75000"/>
                  </a:srgbClr>
                </a:solidFill>
                <a:cs typeface="Arial" pitchFamily="34" charset="0"/>
              </a:rPr>
            </a:br>
            <a:endParaRPr lang="uk-UA" dirty="0"/>
          </a:p>
        </p:txBody>
      </p:sp>
      <p:sp>
        <p:nvSpPr>
          <p:cNvPr id="3" name="TextBox 2"/>
          <p:cNvSpPr txBox="1"/>
          <p:nvPr/>
        </p:nvSpPr>
        <p:spPr>
          <a:xfrm>
            <a:off x="395536" y="1052736"/>
            <a:ext cx="7614585" cy="369332"/>
          </a:xfrm>
          <a:prstGeom prst="rect">
            <a:avLst/>
          </a:prstGeom>
          <a:noFill/>
        </p:spPr>
        <p:txBody>
          <a:bodyPr wrap="none" rtlCol="0">
            <a:spAutoFit/>
          </a:bodyPr>
          <a:lstStyle/>
          <a:p>
            <a:r>
              <a:rPr lang="ru-RU" dirty="0" smtClean="0">
                <a:solidFill>
                  <a:schemeClr val="bg2">
                    <a:lumMod val="50000"/>
                  </a:schemeClr>
                </a:solidFill>
              </a:rPr>
              <a:t>На </a:t>
            </a:r>
            <a:r>
              <a:rPr lang="ru-RU" dirty="0" err="1" smtClean="0">
                <a:solidFill>
                  <a:schemeClr val="bg2">
                    <a:lumMod val="50000"/>
                  </a:schemeClr>
                </a:solidFill>
              </a:rPr>
              <a:t>скільки</a:t>
            </a:r>
            <a:r>
              <a:rPr lang="ru-RU" dirty="0" smtClean="0">
                <a:solidFill>
                  <a:schemeClr val="bg2">
                    <a:lumMod val="50000"/>
                  </a:schemeClr>
                </a:solidFill>
              </a:rPr>
              <a:t> </a:t>
            </a:r>
            <a:r>
              <a:rPr lang="ru-RU" dirty="0" err="1" smtClean="0">
                <a:solidFill>
                  <a:schemeClr val="bg2">
                    <a:lumMod val="50000"/>
                  </a:schemeClr>
                </a:solidFill>
              </a:rPr>
              <a:t>років</a:t>
            </a:r>
            <a:r>
              <a:rPr lang="ru-RU" dirty="0" smtClean="0">
                <a:solidFill>
                  <a:schemeClr val="bg2">
                    <a:lumMod val="50000"/>
                  </a:schemeClr>
                </a:solidFill>
              </a:rPr>
              <a:t> </a:t>
            </a:r>
            <a:r>
              <a:rPr lang="ru-RU" dirty="0" err="1" smtClean="0">
                <a:solidFill>
                  <a:schemeClr val="bg2">
                    <a:lumMod val="50000"/>
                  </a:schemeClr>
                </a:solidFill>
              </a:rPr>
              <a:t>вистачить</a:t>
            </a:r>
            <a:r>
              <a:rPr lang="ru-RU" dirty="0" smtClean="0">
                <a:solidFill>
                  <a:schemeClr val="bg2">
                    <a:lumMod val="50000"/>
                  </a:schemeClr>
                </a:solidFill>
              </a:rPr>
              <a:t>, </a:t>
            </a:r>
            <a:r>
              <a:rPr lang="ru-RU" dirty="0" err="1" smtClean="0">
                <a:solidFill>
                  <a:schemeClr val="bg2">
                    <a:lumMod val="50000"/>
                  </a:schemeClr>
                </a:solidFill>
              </a:rPr>
              <a:t>якщо</a:t>
            </a:r>
            <a:r>
              <a:rPr lang="ru-RU" dirty="0" smtClean="0">
                <a:solidFill>
                  <a:schemeClr val="bg2">
                    <a:lumMod val="50000"/>
                  </a:schemeClr>
                </a:solidFill>
              </a:rPr>
              <a:t> не </a:t>
            </a:r>
            <a:r>
              <a:rPr lang="ru-RU" dirty="0" err="1" smtClean="0">
                <a:solidFill>
                  <a:schemeClr val="bg2">
                    <a:lumMod val="50000"/>
                  </a:schemeClr>
                </a:solidFill>
              </a:rPr>
              <a:t>скоротити</a:t>
            </a:r>
            <a:r>
              <a:rPr lang="ru-RU" dirty="0" smtClean="0">
                <a:solidFill>
                  <a:schemeClr val="bg2">
                    <a:lumMod val="50000"/>
                  </a:schemeClr>
                </a:solidFill>
              </a:rPr>
              <a:t> </a:t>
            </a:r>
            <a:r>
              <a:rPr lang="ru-RU" dirty="0" err="1" smtClean="0">
                <a:solidFill>
                  <a:schemeClr val="bg2">
                    <a:lumMod val="50000"/>
                  </a:schemeClr>
                </a:solidFill>
              </a:rPr>
              <a:t>темпи</a:t>
            </a:r>
            <a:r>
              <a:rPr lang="ru-RU" dirty="0" smtClean="0">
                <a:solidFill>
                  <a:schemeClr val="bg2">
                    <a:lumMod val="50000"/>
                  </a:schemeClr>
                </a:solidFill>
              </a:rPr>
              <a:t> </a:t>
            </a:r>
            <a:r>
              <a:rPr lang="ru-RU" dirty="0" err="1" smtClean="0">
                <a:solidFill>
                  <a:schemeClr val="bg2">
                    <a:lumMod val="50000"/>
                  </a:schemeClr>
                </a:solidFill>
              </a:rPr>
              <a:t>споживання</a:t>
            </a:r>
            <a:r>
              <a:rPr lang="ru-RU" dirty="0" smtClean="0">
                <a:solidFill>
                  <a:schemeClr val="bg2">
                    <a:lumMod val="50000"/>
                  </a:schemeClr>
                </a:solidFill>
              </a:rPr>
              <a:t>:</a:t>
            </a:r>
            <a:endParaRPr lang="uk-UA" dirty="0">
              <a:solidFill>
                <a:schemeClr val="bg2">
                  <a:lumMod val="50000"/>
                </a:schemeClr>
              </a:solidFill>
            </a:endParaRPr>
          </a:p>
        </p:txBody>
      </p:sp>
      <p:graphicFrame>
        <p:nvGraphicFramePr>
          <p:cNvPr id="4" name="Диаграмма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blip>
          <a:srcRect/>
          <a:stretch>
            <a:fillRect l="-9000" r="-9000"/>
          </a:stretch>
        </a:blipFill>
        <a:effectLst/>
      </p:bgPr>
    </p:bg>
    <p:spTree>
      <p:nvGrpSpPr>
        <p:cNvPr id="1" name=""/>
        <p:cNvGrpSpPr/>
        <p:nvPr/>
      </p:nvGrpSpPr>
      <p:grpSpPr>
        <a:xfrm>
          <a:off x="0" y="0"/>
          <a:ext cx="0" cy="0"/>
          <a:chOff x="0" y="0"/>
          <a:chExt cx="0" cy="0"/>
        </a:xfrm>
      </p:grpSpPr>
      <p:graphicFrame>
        <p:nvGraphicFramePr>
          <p:cNvPr id="2" name="Схема 1"/>
          <p:cNvGraphicFramePr/>
          <p:nvPr/>
        </p:nvGraphicFramePr>
        <p:xfrm>
          <a:off x="1547664" y="1268760"/>
          <a:ext cx="648072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35696" y="260648"/>
            <a:ext cx="5809604" cy="646331"/>
          </a:xfrm>
          <a:prstGeom prst="rect">
            <a:avLst/>
          </a:prstGeom>
          <a:noFill/>
        </p:spPr>
        <p:txBody>
          <a:bodyPr wrap="none" rtlCol="0">
            <a:spAutoFit/>
          </a:bodyPr>
          <a:lstStyle/>
          <a:p>
            <a:r>
              <a:rPr lang="uk-UA" sz="3600" dirty="0" smtClean="0">
                <a:solidFill>
                  <a:schemeClr val="accent2"/>
                </a:solidFill>
              </a:rPr>
              <a:t>Відновні джерела енергії</a:t>
            </a:r>
            <a:endParaRPr lang="uk-UA" sz="36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1"/>
            <a:ext cx="6912768" cy="923330"/>
          </a:xfrm>
          <a:prstGeom prst="rect">
            <a:avLst/>
          </a:prstGeom>
        </p:spPr>
        <p:txBody>
          <a:bodyPr wrap="square">
            <a:spAutoFit/>
          </a:bodyPr>
          <a:lstStyle/>
          <a:p>
            <a:r>
              <a:rPr lang="ru-RU" dirty="0" err="1" smtClean="0">
                <a:solidFill>
                  <a:schemeClr val="accent4"/>
                </a:solidFill>
              </a:rPr>
              <a:t>Гідроелектроста́нція</a:t>
            </a:r>
            <a:r>
              <a:rPr lang="ru-RU" dirty="0" smtClean="0">
                <a:solidFill>
                  <a:schemeClr val="accent4"/>
                </a:solidFill>
              </a:rPr>
              <a:t> (ГЕС) — </a:t>
            </a:r>
            <a:r>
              <a:rPr lang="ru-RU" dirty="0" err="1" smtClean="0">
                <a:solidFill>
                  <a:schemeClr val="accent4"/>
                </a:solidFill>
              </a:rPr>
              <a:t>електростанція</a:t>
            </a:r>
            <a:r>
              <a:rPr lang="ru-RU" dirty="0" smtClean="0">
                <a:solidFill>
                  <a:schemeClr val="accent4"/>
                </a:solidFill>
              </a:rPr>
              <a:t>, яка за </a:t>
            </a:r>
            <a:r>
              <a:rPr lang="ru-RU" dirty="0" err="1" smtClean="0">
                <a:solidFill>
                  <a:schemeClr val="accent4"/>
                </a:solidFill>
              </a:rPr>
              <a:t>допомогою</a:t>
            </a:r>
            <a:r>
              <a:rPr lang="ru-RU" dirty="0" smtClean="0">
                <a:solidFill>
                  <a:schemeClr val="accent4"/>
                </a:solidFill>
              </a:rPr>
              <a:t> </a:t>
            </a:r>
            <a:r>
              <a:rPr lang="ru-RU" dirty="0" err="1" smtClean="0">
                <a:solidFill>
                  <a:schemeClr val="accent4"/>
                </a:solidFill>
              </a:rPr>
              <a:t>гідротурбіни</a:t>
            </a:r>
            <a:r>
              <a:rPr lang="ru-RU" dirty="0" smtClean="0">
                <a:solidFill>
                  <a:schemeClr val="accent4"/>
                </a:solidFill>
              </a:rPr>
              <a:t> </a:t>
            </a:r>
            <a:r>
              <a:rPr lang="ru-RU" dirty="0" err="1" smtClean="0">
                <a:solidFill>
                  <a:schemeClr val="accent4"/>
                </a:solidFill>
              </a:rPr>
              <a:t>перетворює</a:t>
            </a:r>
            <a:r>
              <a:rPr lang="ru-RU" dirty="0" smtClean="0">
                <a:solidFill>
                  <a:schemeClr val="accent4"/>
                </a:solidFill>
              </a:rPr>
              <a:t> </a:t>
            </a:r>
            <a:r>
              <a:rPr lang="ru-RU" dirty="0" err="1" smtClean="0">
                <a:solidFill>
                  <a:schemeClr val="accent4"/>
                </a:solidFill>
              </a:rPr>
              <a:t>кінетичну</a:t>
            </a:r>
            <a:r>
              <a:rPr lang="ru-RU" dirty="0" smtClean="0">
                <a:solidFill>
                  <a:schemeClr val="accent4"/>
                </a:solidFill>
              </a:rPr>
              <a:t> </a:t>
            </a:r>
            <a:r>
              <a:rPr lang="ru-RU" dirty="0" err="1" smtClean="0">
                <a:solidFill>
                  <a:schemeClr val="accent4"/>
                </a:solidFill>
              </a:rPr>
              <a:t>енергію</a:t>
            </a:r>
            <a:r>
              <a:rPr lang="ru-RU" dirty="0" smtClean="0">
                <a:solidFill>
                  <a:schemeClr val="accent4"/>
                </a:solidFill>
              </a:rPr>
              <a:t> води в </a:t>
            </a:r>
            <a:r>
              <a:rPr lang="ru-RU" dirty="0" err="1" smtClean="0">
                <a:solidFill>
                  <a:schemeClr val="accent4"/>
                </a:solidFill>
              </a:rPr>
              <a:t>електроенергію</a:t>
            </a:r>
            <a:r>
              <a:rPr lang="ru-RU" dirty="0" smtClean="0">
                <a:solidFill>
                  <a:schemeClr val="accent4"/>
                </a:solidFill>
              </a:rPr>
              <a:t>.</a:t>
            </a:r>
            <a:endParaRPr lang="uk-UA" dirty="0">
              <a:solidFill>
                <a:schemeClr val="accent4"/>
              </a:solidFill>
            </a:endParaRPr>
          </a:p>
        </p:txBody>
      </p:sp>
      <p:sp>
        <p:nvSpPr>
          <p:cNvPr id="3" name="Прямоугольник 2"/>
          <p:cNvSpPr/>
          <p:nvPr/>
        </p:nvSpPr>
        <p:spPr>
          <a:xfrm>
            <a:off x="179512" y="1196752"/>
            <a:ext cx="6696744" cy="738664"/>
          </a:xfrm>
          <a:prstGeom prst="rect">
            <a:avLst/>
          </a:prstGeom>
        </p:spPr>
        <p:txBody>
          <a:bodyPr wrap="square">
            <a:spAutoFit/>
          </a:bodyPr>
          <a:lstStyle/>
          <a:p>
            <a:r>
              <a:rPr lang="uk-UA" sz="1400" dirty="0" smtClean="0">
                <a:solidFill>
                  <a:schemeClr val="accent6"/>
                </a:solidFill>
              </a:rPr>
              <a:t>Принцип роботи ГЕС досить простий. Ланцюг гідротехнічних споруд забезпечує необхідний напір води, що надходить на лопаті гідротурбіни, яка приводить в дію генератори, що виробляють електроенергію.</a:t>
            </a:r>
            <a:endParaRPr lang="uk-UA" sz="1400" dirty="0">
              <a:solidFill>
                <a:schemeClr val="accent6"/>
              </a:solidFill>
            </a:endParaRPr>
          </a:p>
        </p:txBody>
      </p:sp>
      <p:sp>
        <p:nvSpPr>
          <p:cNvPr id="4" name="Прямоугольник 3"/>
          <p:cNvSpPr/>
          <p:nvPr/>
        </p:nvSpPr>
        <p:spPr>
          <a:xfrm>
            <a:off x="179512" y="1916833"/>
            <a:ext cx="5616624" cy="1877437"/>
          </a:xfrm>
          <a:prstGeom prst="rect">
            <a:avLst/>
          </a:prstGeom>
        </p:spPr>
        <p:txBody>
          <a:bodyPr wrap="square">
            <a:spAutoFit/>
          </a:bodyPr>
          <a:lstStyle/>
          <a:p>
            <a:r>
              <a:rPr lang="uk-UA" dirty="0" smtClean="0">
                <a:solidFill>
                  <a:schemeClr val="tx2"/>
                </a:solidFill>
              </a:rPr>
              <a:t>Б</a:t>
            </a:r>
            <a:r>
              <a:rPr lang="uk-UA" sz="1400" dirty="0" smtClean="0">
                <a:solidFill>
                  <a:schemeClr val="tx2"/>
                </a:solidFill>
              </a:rPr>
              <a:t>езпосередньо в самій будівлі гідроелектростанції розташовується все енергетичне обладнання. У залежності від призначення, воно має свій певне поділ. У машинному залі розташовані гідроагрегати, які безпосередньо перетворюють енергію струму води в електричну енергію. Є ще всіляке додаткове обладнання, пристрої керування й контролю над роботою ГЕС, трансформаторна станція, розподільні пристрої та багато іншого.</a:t>
            </a:r>
            <a:endParaRPr lang="uk-UA" sz="1400" dirty="0">
              <a:solidFill>
                <a:schemeClr val="tx2"/>
              </a:solidFill>
            </a:endParaRPr>
          </a:p>
        </p:txBody>
      </p:sp>
      <p:sp>
        <p:nvSpPr>
          <p:cNvPr id="5" name="Прямоугольник 4"/>
          <p:cNvSpPr/>
          <p:nvPr/>
        </p:nvSpPr>
        <p:spPr>
          <a:xfrm>
            <a:off x="323528" y="3717032"/>
            <a:ext cx="4896544" cy="1015663"/>
          </a:xfrm>
          <a:prstGeom prst="rect">
            <a:avLst/>
          </a:prstGeom>
        </p:spPr>
        <p:txBody>
          <a:bodyPr wrap="square">
            <a:spAutoFit/>
          </a:bodyPr>
          <a:lstStyle/>
          <a:p>
            <a:r>
              <a:rPr lang="uk-UA" sz="1200" dirty="0" smtClean="0">
                <a:solidFill>
                  <a:schemeClr val="accent4">
                    <a:lumMod val="75000"/>
                  </a:schemeClr>
                </a:solidFill>
              </a:rPr>
              <a:t>Гідроелектричним станції поділяються в залежності від вироблюваної потужності:</a:t>
            </a:r>
          </a:p>
          <a:p>
            <a:r>
              <a:rPr lang="uk-UA" sz="1200" dirty="0" smtClean="0">
                <a:solidFill>
                  <a:schemeClr val="accent4">
                    <a:lumMod val="75000"/>
                  </a:schemeClr>
                </a:solidFill>
              </a:rPr>
              <a:t>потужні - виробляють від 25 МВт до 250 МВт і вище;</a:t>
            </a:r>
          </a:p>
          <a:p>
            <a:r>
              <a:rPr lang="uk-UA" sz="1200" dirty="0" smtClean="0">
                <a:solidFill>
                  <a:schemeClr val="accent4">
                    <a:lumMod val="75000"/>
                  </a:schemeClr>
                </a:solidFill>
              </a:rPr>
              <a:t>середні - до 25 МВт;</a:t>
            </a:r>
          </a:p>
          <a:p>
            <a:r>
              <a:rPr lang="uk-UA" sz="1200" dirty="0" smtClean="0">
                <a:solidFill>
                  <a:schemeClr val="accent4">
                    <a:lumMod val="75000"/>
                  </a:schemeClr>
                </a:solidFill>
              </a:rPr>
              <a:t>малі гідроелектростанції - до 5 МВ</a:t>
            </a:r>
            <a:endParaRPr lang="uk-UA" sz="1200" dirty="0">
              <a:solidFill>
                <a:schemeClr val="accent4">
                  <a:lumMod val="75000"/>
                </a:schemeClr>
              </a:solidFill>
            </a:endParaRPr>
          </a:p>
        </p:txBody>
      </p:sp>
      <p:pic>
        <p:nvPicPr>
          <p:cNvPr id="6" name="Рисунок 5" descr="Water_turbine.svg.png"/>
          <p:cNvPicPr>
            <a:picLocks noChangeAspect="1"/>
          </p:cNvPicPr>
          <p:nvPr/>
        </p:nvPicPr>
        <p:blipFill>
          <a:blip r:embed="rId3" cstate="print"/>
          <a:stretch>
            <a:fillRect/>
          </a:stretch>
        </p:blipFill>
        <p:spPr>
          <a:xfrm>
            <a:off x="7380312" y="116632"/>
            <a:ext cx="1689368" cy="2420888"/>
          </a:xfrm>
          <a:prstGeom prst="rect">
            <a:avLst/>
          </a:prstGeom>
        </p:spPr>
      </p:pic>
      <p:pic>
        <p:nvPicPr>
          <p:cNvPr id="8" name="Рисунок 7" descr="Hydroelectric_dam.svg.png"/>
          <p:cNvPicPr>
            <a:picLocks noChangeAspect="1"/>
          </p:cNvPicPr>
          <p:nvPr/>
        </p:nvPicPr>
        <p:blipFill>
          <a:blip r:embed="rId4" cstate="print"/>
          <a:stretch>
            <a:fillRect/>
          </a:stretch>
        </p:blipFill>
        <p:spPr>
          <a:xfrm>
            <a:off x="2411760" y="4653136"/>
            <a:ext cx="3600400" cy="1989469"/>
          </a:xfrm>
          <a:prstGeom prst="rect">
            <a:avLst/>
          </a:prstGeom>
        </p:spPr>
      </p:pic>
      <p:pic>
        <p:nvPicPr>
          <p:cNvPr id="9" name="Рисунок 8" descr="10063-1.jpg"/>
          <p:cNvPicPr>
            <a:picLocks noChangeAspect="1"/>
          </p:cNvPicPr>
          <p:nvPr/>
        </p:nvPicPr>
        <p:blipFill>
          <a:blip r:embed="rId5" cstate="print"/>
          <a:stretch>
            <a:fillRect/>
          </a:stretch>
        </p:blipFill>
        <p:spPr>
          <a:xfrm>
            <a:off x="6156176" y="2924944"/>
            <a:ext cx="2664296" cy="3579669"/>
          </a:xfrm>
          <a:prstGeom prst="rect">
            <a:avLst/>
          </a:prstGeom>
        </p:spPr>
      </p:pic>
      <p:pic>
        <p:nvPicPr>
          <p:cNvPr id="11" name="Рисунок 10" descr="800px-Dnieper_Hydroelectric_Station_in_2005.JPG"/>
          <p:cNvPicPr>
            <a:picLocks noChangeAspect="1"/>
          </p:cNvPicPr>
          <p:nvPr/>
        </p:nvPicPr>
        <p:blipFill>
          <a:blip r:embed="rId6" cstate="print"/>
          <a:stretch>
            <a:fillRect/>
          </a:stretch>
        </p:blipFill>
        <p:spPr>
          <a:xfrm>
            <a:off x="179512" y="4941168"/>
            <a:ext cx="2123728" cy="159279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333</TotalTime>
  <Words>910</Words>
  <Application>Microsoft Office PowerPoint</Application>
  <PresentationFormat>Экран (4:3)</PresentationFormat>
  <Paragraphs>65</Paragraphs>
  <Slides>14</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Эркер</vt:lpstr>
      <vt:lpstr>Формула</vt:lpstr>
      <vt:lpstr>Енергозбереження. Проблеми екології</vt:lpstr>
      <vt:lpstr>Слайд 2</vt:lpstr>
      <vt:lpstr>Слайд 3</vt:lpstr>
      <vt:lpstr>Слайд 4</vt:lpstr>
      <vt:lpstr>Слайд 5</vt:lpstr>
      <vt:lpstr>Проблематика:</vt:lpstr>
      <vt:lpstr>Традиційні джерелі енергії </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енергозбереження</dc:title>
  <dc:creator>Галюк</dc:creator>
  <cp:lastModifiedBy>Галюк</cp:lastModifiedBy>
  <cp:revision>35</cp:revision>
  <dcterms:created xsi:type="dcterms:W3CDTF">2013-03-09T13:02:57Z</dcterms:created>
  <dcterms:modified xsi:type="dcterms:W3CDTF">2013-03-10T09:48:42Z</dcterms:modified>
</cp:coreProperties>
</file>