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19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827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2188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877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983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676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7127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0356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58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40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56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596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808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889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671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62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7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9DA7CBD-36EA-421F-BAD2-976ACF08F692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7F7B2A7-BF44-4DCB-A5D6-908BF0D3247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137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86888"/>
            <a:ext cx="9144000" cy="3023075"/>
          </a:xfrm>
        </p:spPr>
        <p:txBody>
          <a:bodyPr>
            <a:normAutofit/>
          </a:bodyPr>
          <a:lstStyle/>
          <a:p>
            <a:r>
              <a:rPr lang="uk-UA" dirty="0" smtClean="0"/>
              <a:t>Поняття форми та принципи демократії.</a:t>
            </a:r>
            <a:br>
              <a:rPr lang="uk-UA" dirty="0" smtClean="0"/>
            </a:br>
            <a:r>
              <a:rPr lang="uk-UA" dirty="0" smtClean="0"/>
              <a:t> Вибори як інструмент демократії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4244" y="3725114"/>
            <a:ext cx="3887788" cy="1947333"/>
          </a:xfrm>
        </p:spPr>
        <p:txBody>
          <a:bodyPr>
            <a:normAutofit/>
          </a:bodyPr>
          <a:lstStyle/>
          <a:p>
            <a:r>
              <a:rPr lang="uk-UA" dirty="0" err="1" smtClean="0">
                <a:solidFill>
                  <a:schemeClr val="bg1"/>
                </a:solidFill>
              </a:rPr>
              <a:t>Ільчишин</a:t>
            </a:r>
            <a:r>
              <a:rPr lang="uk-UA" dirty="0" smtClean="0">
                <a:solidFill>
                  <a:schemeClr val="bg1"/>
                </a:solidFill>
              </a:rPr>
              <a:t> Андрій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Корягіна Владислава</a:t>
            </a:r>
          </a:p>
          <a:p>
            <a:r>
              <a:rPr lang="uk-UA" dirty="0" err="1" smtClean="0">
                <a:solidFill>
                  <a:schemeClr val="bg1"/>
                </a:solidFill>
              </a:rPr>
              <a:t>Іскрик</a:t>
            </a:r>
            <a:r>
              <a:rPr lang="uk-UA" dirty="0" smtClean="0">
                <a:solidFill>
                  <a:schemeClr val="bg1"/>
                </a:solidFill>
              </a:rPr>
              <a:t> Антон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319094"/>
            <a:ext cx="8534400" cy="725936"/>
          </a:xfrm>
        </p:spPr>
        <p:txBody>
          <a:bodyPr/>
          <a:lstStyle/>
          <a:p>
            <a:r>
              <a:rPr lang="uk-UA" dirty="0" smtClean="0"/>
              <a:t>Вибори як інструмент демократії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3766" y="1431551"/>
            <a:ext cx="7861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Вибори</a:t>
            </a:r>
            <a:r>
              <a:rPr lang="ru-RU" dirty="0" smtClean="0"/>
              <a:t> — </a:t>
            </a:r>
            <a:r>
              <a:rPr lang="ru-RU" dirty="0" err="1" smtClean="0"/>
              <a:t>передбачена</a:t>
            </a:r>
            <a:r>
              <a:rPr lang="ru-RU" dirty="0" smtClean="0"/>
              <a:t> </a:t>
            </a:r>
            <a:r>
              <a:rPr lang="ru-RU" dirty="0" err="1" smtClean="0"/>
              <a:t>конституцією</a:t>
            </a:r>
            <a:r>
              <a:rPr lang="ru-RU" dirty="0" smtClean="0"/>
              <a:t> та законами форма прямого </a:t>
            </a:r>
            <a:r>
              <a:rPr lang="ru-RU" dirty="0" err="1" smtClean="0"/>
              <a:t>народовладдя</a:t>
            </a:r>
            <a:r>
              <a:rPr lang="ru-RU" dirty="0" smtClean="0"/>
              <a:t>, за </a:t>
            </a:r>
            <a:r>
              <a:rPr lang="ru-RU" dirty="0" err="1" smtClean="0"/>
              <a:t>якою</a:t>
            </a:r>
            <a:r>
              <a:rPr lang="ru-RU" dirty="0" smtClean="0"/>
              <a:t> шляхом </a:t>
            </a:r>
            <a:r>
              <a:rPr lang="ru-RU" dirty="0" err="1" smtClean="0"/>
              <a:t>голосування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представницькі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та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(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).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3766" y="2631880"/>
            <a:ext cx="73508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право </a:t>
            </a:r>
            <a:r>
              <a:rPr lang="ru-RU" dirty="0" err="1" smtClean="0"/>
              <a:t>брати</a:t>
            </a:r>
            <a:r>
              <a:rPr lang="ru-RU" dirty="0" smtClean="0"/>
              <a:t> участь у </a:t>
            </a:r>
            <a:r>
              <a:rPr lang="ru-RU" dirty="0" err="1" smtClean="0"/>
              <a:t>виборах</a:t>
            </a:r>
            <a:r>
              <a:rPr lang="ru-RU" dirty="0" smtClean="0"/>
              <a:t>, є </a:t>
            </a:r>
            <a:r>
              <a:rPr lang="ru-RU" b="1" dirty="0" err="1" smtClean="0"/>
              <a:t>виборцями</a:t>
            </a:r>
            <a:r>
              <a:rPr lang="ru-RU" dirty="0" smtClean="0"/>
              <a:t>. Коло </a:t>
            </a:r>
            <a:r>
              <a:rPr lang="ru-RU" dirty="0" err="1" smtClean="0"/>
              <a:t>виборців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збирається</a:t>
            </a:r>
            <a:r>
              <a:rPr lang="ru-RU" dirty="0" smtClean="0"/>
              <a:t> </a:t>
            </a:r>
            <a:r>
              <a:rPr lang="ru-RU" dirty="0" err="1" smtClean="0"/>
              <a:t>голосувати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голосує</a:t>
            </a:r>
            <a:r>
              <a:rPr lang="ru-RU" dirty="0" smtClean="0"/>
              <a:t> за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партію</a:t>
            </a:r>
            <a:r>
              <a:rPr lang="ru-RU" dirty="0" smtClean="0"/>
              <a:t> на </a:t>
            </a:r>
            <a:r>
              <a:rPr lang="ru-RU" dirty="0" err="1" smtClean="0"/>
              <a:t>парламентських</a:t>
            </a:r>
            <a:r>
              <a:rPr lang="ru-RU" dirty="0" smtClean="0"/>
              <a:t>,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b="1" dirty="0" err="1" smtClean="0"/>
              <a:t>електоратом</a:t>
            </a:r>
            <a:r>
              <a:rPr lang="ru-RU" dirty="0" smtClean="0"/>
              <a:t> (лат. </a:t>
            </a:r>
            <a:r>
              <a:rPr lang="ru-RU" dirty="0" err="1" smtClean="0"/>
              <a:t>elector</a:t>
            </a:r>
            <a:r>
              <a:rPr lang="ru-RU" dirty="0" smtClean="0"/>
              <a:t> – </a:t>
            </a:r>
            <a:r>
              <a:rPr lang="ru-RU" dirty="0" err="1" smtClean="0"/>
              <a:t>виборець</a:t>
            </a:r>
            <a:r>
              <a:rPr lang="ru-RU" dirty="0" smtClean="0"/>
              <a:t>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3766" y="4109208"/>
            <a:ext cx="73508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виборах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виборчого</a:t>
            </a:r>
            <a:r>
              <a:rPr lang="ru-RU" dirty="0" smtClean="0"/>
              <a:t> права. </a:t>
            </a:r>
            <a:r>
              <a:rPr lang="ru-RU" b="1" dirty="0" err="1" smtClean="0"/>
              <a:t>Виборче</a:t>
            </a:r>
            <a:r>
              <a:rPr lang="ru-RU" b="1" dirty="0" smtClean="0"/>
              <a:t> право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система нормативно-</a:t>
            </a:r>
            <a:r>
              <a:rPr lang="ru-RU" dirty="0" err="1" smtClean="0"/>
              <a:t>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встановлюють</a:t>
            </a:r>
            <a:r>
              <a:rPr lang="ru-RU" dirty="0" smtClean="0"/>
              <a:t> та </a:t>
            </a:r>
            <a:r>
              <a:rPr lang="ru-RU" dirty="0" err="1" smtClean="0"/>
              <a:t>регулюють</a:t>
            </a:r>
            <a:r>
              <a:rPr lang="ru-RU" dirty="0" smtClean="0"/>
              <a:t> права </a:t>
            </a:r>
            <a:r>
              <a:rPr lang="ru-RU" dirty="0" err="1" smtClean="0"/>
              <a:t>виборців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виборних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та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098" name="Picture 2" descr="http://obukhiv.info/wp-content/uploads/039ED27C-7FB3-4D4E-B695-4FDF69C9035A_cx0_cy14_cw0_mw1024_s_n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592" y="2031715"/>
            <a:ext cx="3665518" cy="289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0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08" y="271592"/>
            <a:ext cx="8534400" cy="1082195"/>
          </a:xfrm>
        </p:spPr>
        <p:txBody>
          <a:bodyPr/>
          <a:lstStyle/>
          <a:p>
            <a:r>
              <a:rPr lang="uk-UA" dirty="0" smtClean="0"/>
              <a:t>Види виборчих систем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1707" y="1609544"/>
            <a:ext cx="68566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Розрізняють</a:t>
            </a:r>
            <a:r>
              <a:rPr lang="ru-RU" sz="2800" dirty="0" smtClean="0"/>
              <a:t> 3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виборчих</a:t>
            </a:r>
            <a:r>
              <a:rPr lang="ru-RU" sz="2800" dirty="0" smtClean="0"/>
              <a:t> систем:</a:t>
            </a:r>
          </a:p>
          <a:p>
            <a:r>
              <a:rPr lang="uk-UA" sz="2800" dirty="0" smtClean="0"/>
              <a:t>•мажоритарна</a:t>
            </a:r>
          </a:p>
          <a:p>
            <a:r>
              <a:rPr lang="uk-UA" sz="2800" dirty="0" smtClean="0"/>
              <a:t>•</a:t>
            </a:r>
            <a:r>
              <a:rPr lang="uk-UA" sz="2800" dirty="0" err="1" smtClean="0"/>
              <a:t>мропорційна</a:t>
            </a:r>
            <a:endParaRPr lang="uk-UA" sz="2800" dirty="0" smtClean="0"/>
          </a:p>
          <a:p>
            <a:r>
              <a:rPr lang="uk-UA" sz="2800" dirty="0" smtClean="0"/>
              <a:t>•змішана </a:t>
            </a:r>
            <a:endParaRPr lang="uk-UA" sz="2800" dirty="0"/>
          </a:p>
        </p:txBody>
      </p:sp>
      <p:pic>
        <p:nvPicPr>
          <p:cNvPr id="5122" name="Picture 2" descr="http://pravo-znaty.org.ua/wp-content/uploads/2012/09/dsjfgdsjhf60520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06" y="3681183"/>
            <a:ext cx="25908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gazeta.lviv.ua/sites/default/files/b-00173942-a-000235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40" y="2718810"/>
            <a:ext cx="3832473" cy="306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581" y="402220"/>
            <a:ext cx="8534400" cy="880315"/>
          </a:xfrm>
        </p:spPr>
        <p:txBody>
          <a:bodyPr/>
          <a:lstStyle/>
          <a:p>
            <a:r>
              <a:rPr lang="uk-UA" dirty="0" smtClean="0"/>
              <a:t>Мажоритарна система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0631" y="1282535"/>
            <a:ext cx="102246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 smtClean="0"/>
              <a:t>Мажорита́рна</a:t>
            </a:r>
            <a:r>
              <a:rPr lang="uk-UA" b="1" dirty="0" smtClean="0"/>
              <a:t> </a:t>
            </a:r>
            <a:r>
              <a:rPr lang="uk-UA" b="1" dirty="0" err="1" smtClean="0"/>
              <a:t>ви́борча</a:t>
            </a:r>
            <a:r>
              <a:rPr lang="uk-UA" b="1" dirty="0" smtClean="0"/>
              <a:t> </a:t>
            </a:r>
            <a:r>
              <a:rPr lang="uk-UA" b="1" dirty="0" err="1" smtClean="0"/>
              <a:t>систе́ма</a:t>
            </a:r>
            <a:r>
              <a:rPr lang="uk-UA" b="1" dirty="0" smtClean="0"/>
              <a:t> </a:t>
            </a:r>
            <a:r>
              <a:rPr lang="uk-UA" dirty="0" smtClean="0"/>
              <a:t>— порядок визначення результатів голосування, коли обраним вважається кандидат, який одержав на виборах більшість (абсолютну чи відносну) голосів виборців.</a:t>
            </a:r>
          </a:p>
          <a:p>
            <a:endParaRPr lang="uk-UA" dirty="0" smtClean="0"/>
          </a:p>
          <a:p>
            <a:r>
              <a:rPr lang="uk-UA" dirty="0" smtClean="0"/>
              <a:t>Мажоритарні системи можуть бути:</a:t>
            </a:r>
          </a:p>
          <a:p>
            <a:r>
              <a:rPr lang="uk-UA" dirty="0" smtClean="0"/>
              <a:t>а) відносної більшості (обраним вважається депутат, який отримав найбільшу кількість голосів виборців, що взяли участь у голосуванні, а у випадку рівності голосів питання вирішується шляхом жеребкування або проведенням повторних виборів (Україна та більшість інших країн світу);</a:t>
            </a:r>
          </a:p>
          <a:p>
            <a:r>
              <a:rPr lang="uk-UA" dirty="0" smtClean="0"/>
              <a:t>б) абсолютної більшості (обраним вважається депутат, за якого проголосувало більше половини виборців, що прийшли на вибори, тобто 50 % + 1 голос. У разі, якщо жоден кандидат не набрав необхідної кількості голосів, організовуються повторні вибори, в яких беруть участь 2 кандидати, що набрали найбільшу кількість голосів (Франція, вибори Палати представників Австралії);</a:t>
            </a:r>
          </a:p>
          <a:p>
            <a:r>
              <a:rPr lang="uk-UA" dirty="0" smtClean="0"/>
              <a:t>в) мажоритарна система кваліфікованої більшості (обраним вважається кандидат або список, який отримав певну кваліфіковану більшість голосів виборців, яка є більшою за абсолютну (2/3, ¾). Така система зустрічається дуже </a:t>
            </a:r>
            <a:r>
              <a:rPr lang="uk-UA" dirty="0" err="1" smtClean="0"/>
              <a:t>рідко</a:t>
            </a:r>
            <a:r>
              <a:rPr lang="uk-UA" dirty="0" smtClean="0"/>
              <a:t> через її низьку результативність.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71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586" y="330969"/>
            <a:ext cx="8534400" cy="725935"/>
          </a:xfrm>
        </p:spPr>
        <p:txBody>
          <a:bodyPr>
            <a:normAutofit/>
          </a:bodyPr>
          <a:lstStyle/>
          <a:p>
            <a:r>
              <a:rPr lang="uk-UA" dirty="0" smtClean="0"/>
              <a:t>Пропорційна система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8758" y="1056904"/>
            <a:ext cx="8657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Пропорційна виборча система— виборча система, при якій голосування за кандидатів проводиться за партійними списками. Розподіл мандатів між партіями здійснюється відповідно (</a:t>
            </a:r>
            <a:r>
              <a:rPr lang="uk-UA" dirty="0" err="1" smtClean="0"/>
              <a:t>пропорційно</a:t>
            </a:r>
            <a:r>
              <a:rPr lang="uk-UA" dirty="0" smtClean="0"/>
              <a:t>) до кількості голосів виборців, поданих за кожний партійний список.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8758" y="2257233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виборців</a:t>
            </a:r>
            <a:r>
              <a:rPr lang="ru-RU" dirty="0" smtClean="0"/>
              <a:t> на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кандидатів</a:t>
            </a:r>
            <a:r>
              <a:rPr lang="ru-RU" dirty="0" smtClean="0"/>
              <a:t> у списку для </a:t>
            </a:r>
            <a:r>
              <a:rPr lang="ru-RU" dirty="0" err="1" smtClean="0"/>
              <a:t>голосування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пропорційні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а) з </a:t>
            </a:r>
            <a:r>
              <a:rPr lang="ru-RU" dirty="0" err="1" smtClean="0"/>
              <a:t>жорсткими</a:t>
            </a:r>
            <a:r>
              <a:rPr lang="ru-RU" dirty="0" smtClean="0"/>
              <a:t> списками;</a:t>
            </a:r>
          </a:p>
          <a:p>
            <a:endParaRPr lang="ru-RU" dirty="0" smtClean="0"/>
          </a:p>
          <a:p>
            <a:r>
              <a:rPr lang="ru-RU" dirty="0" smtClean="0"/>
              <a:t>б) з </a:t>
            </a:r>
            <a:r>
              <a:rPr lang="ru-RU" dirty="0" err="1" smtClean="0"/>
              <a:t>преференціями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в) з </a:t>
            </a:r>
            <a:r>
              <a:rPr lang="ru-RU" dirty="0" err="1" smtClean="0"/>
              <a:t>напівжорсткими</a:t>
            </a:r>
            <a:r>
              <a:rPr lang="ru-RU" dirty="0" smtClean="0"/>
              <a:t> списками;</a:t>
            </a:r>
          </a:p>
          <a:p>
            <a:endParaRPr lang="ru-RU" dirty="0" smtClean="0"/>
          </a:p>
          <a:p>
            <a:r>
              <a:rPr lang="ru-RU" dirty="0" smtClean="0"/>
              <a:t>г) система </a:t>
            </a:r>
            <a:r>
              <a:rPr lang="ru-RU" dirty="0" err="1" smtClean="0"/>
              <a:t>панаширування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496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082" y="200341"/>
            <a:ext cx="8534400" cy="856564"/>
          </a:xfrm>
        </p:spPr>
        <p:txBody>
          <a:bodyPr/>
          <a:lstStyle/>
          <a:p>
            <a:r>
              <a:rPr lang="uk-UA" dirty="0" smtClean="0"/>
              <a:t>Змішана система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243" y="1056905"/>
            <a:ext cx="87402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Змішана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(</a:t>
            </a:r>
            <a:r>
              <a:rPr lang="ru-RU" dirty="0" err="1" smtClean="0"/>
              <a:t>Комбінована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система, </a:t>
            </a:r>
            <a:r>
              <a:rPr lang="ru-RU" dirty="0" err="1" smtClean="0"/>
              <a:t>Пропорційно-мажоритарна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система) —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система, за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мандатів</a:t>
            </a:r>
            <a:r>
              <a:rPr lang="ru-RU" dirty="0" smtClean="0"/>
              <a:t> </a:t>
            </a:r>
            <a:r>
              <a:rPr lang="ru-RU" dirty="0" err="1" smtClean="0"/>
              <a:t>представницького</a:t>
            </a:r>
            <a:r>
              <a:rPr lang="ru-RU" dirty="0" smtClean="0"/>
              <a:t> органу (</a:t>
            </a:r>
            <a:r>
              <a:rPr lang="ru-RU" dirty="0" err="1" smtClean="0"/>
              <a:t>перважно</a:t>
            </a:r>
            <a:r>
              <a:rPr lang="ru-RU" dirty="0" smtClean="0"/>
              <a:t> половина) </a:t>
            </a:r>
            <a:r>
              <a:rPr lang="ru-RU" dirty="0" err="1" smtClean="0"/>
              <a:t>обирається</a:t>
            </a:r>
            <a:r>
              <a:rPr lang="ru-RU" dirty="0" smtClean="0"/>
              <a:t> за мажоритарною </a:t>
            </a:r>
            <a:r>
              <a:rPr lang="ru-RU" dirty="0" err="1" smtClean="0"/>
              <a:t>виборчою</a:t>
            </a:r>
            <a:r>
              <a:rPr lang="ru-RU" dirty="0" smtClean="0"/>
              <a:t> системою, а 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- за </a:t>
            </a:r>
            <a:r>
              <a:rPr lang="ru-RU" dirty="0" err="1" smtClean="0"/>
              <a:t>пропорційною</a:t>
            </a:r>
            <a:r>
              <a:rPr lang="ru-RU" dirty="0" smtClean="0"/>
              <a:t> </a:t>
            </a:r>
            <a:r>
              <a:rPr lang="ru-RU" dirty="0" err="1" smtClean="0"/>
              <a:t>виборчою</a:t>
            </a:r>
            <a:r>
              <a:rPr lang="ru-RU" dirty="0" smtClean="0"/>
              <a:t> системою.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243" y="2534233"/>
            <a:ext cx="1044692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Виборчими системами, що надають перевагу мажоритарному методу голосування при застосуванні й пропорційного голосування, є такі мішані системи:</a:t>
            </a:r>
          </a:p>
          <a:p>
            <a:endParaRPr lang="uk-UA" dirty="0" smtClean="0"/>
          </a:p>
          <a:p>
            <a:r>
              <a:rPr lang="uk-UA" dirty="0" smtClean="0"/>
              <a:t>а) </a:t>
            </a:r>
            <a:r>
              <a:rPr lang="uk-UA" b="1" dirty="0" smtClean="0"/>
              <a:t>Система з єдиним голосом, що не допускає його передачі</a:t>
            </a:r>
            <a:r>
              <a:rPr lang="uk-UA" dirty="0" smtClean="0"/>
              <a:t>. Суть її у тому, що в багатомандатному виборчому окрузі виборець голосує за одного кандидата, а не за список кандидатів від партії (Японія, Китай, інші держави);</a:t>
            </a:r>
          </a:p>
          <a:p>
            <a:endParaRPr lang="uk-UA" b="1" dirty="0" smtClean="0"/>
          </a:p>
          <a:p>
            <a:r>
              <a:rPr lang="uk-UA" dirty="0" smtClean="0"/>
              <a:t>б) </a:t>
            </a:r>
            <a:r>
              <a:rPr lang="uk-UA" b="1" dirty="0" smtClean="0"/>
              <a:t>Обмежене голосування </a:t>
            </a:r>
            <a:r>
              <a:rPr lang="uk-UA" dirty="0" smtClean="0"/>
              <a:t>передбачає обрання виборцями кількох кандидатів з одного бюлетеня, проте їх має бути менше, ніж кількість місць для заповнення;</a:t>
            </a:r>
          </a:p>
          <a:p>
            <a:endParaRPr lang="uk-UA" b="1" dirty="0" smtClean="0"/>
          </a:p>
          <a:p>
            <a:r>
              <a:rPr lang="uk-UA" dirty="0"/>
              <a:t>в</a:t>
            </a:r>
            <a:r>
              <a:rPr lang="uk-UA" dirty="0" smtClean="0"/>
              <a:t>) </a:t>
            </a:r>
            <a:r>
              <a:rPr lang="uk-UA" b="1" dirty="0" smtClean="0"/>
              <a:t>Кумулятивне голосування. </a:t>
            </a:r>
            <a:r>
              <a:rPr lang="uk-UA" dirty="0" smtClean="0"/>
              <a:t>Суть його у тому, що виборець має стільки голосів, скільки мандатів у окрузі. Виборець може їх розподілити між усіма кандидатами, а може віддати свої голоси лише за одного з кандидатів.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69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472" y="200340"/>
            <a:ext cx="8534400" cy="1507067"/>
          </a:xfrm>
        </p:spPr>
        <p:txBody>
          <a:bodyPr>
            <a:normAutofit/>
          </a:bodyPr>
          <a:lstStyle/>
          <a:p>
            <a:endParaRPr lang="uk-UA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0472" y="2602852"/>
            <a:ext cx="93987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spc="50" dirty="0" smtClean="0">
                <a:ln w="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bg2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Дякуємо за увагу</a:t>
            </a:r>
            <a:endParaRPr lang="uk-UA" sz="8000" b="1" spc="50" dirty="0">
              <a:ln w="0"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bg2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74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5433" y="806165"/>
            <a:ext cx="5917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Демокра́тія</a:t>
            </a:r>
            <a:r>
              <a:rPr lang="ru-RU" sz="2800" dirty="0" smtClean="0"/>
              <a:t>  — </a:t>
            </a:r>
            <a:r>
              <a:rPr lang="ru-RU" sz="2800" dirty="0" err="1" smtClean="0"/>
              <a:t>політичний</a:t>
            </a:r>
            <a:r>
              <a:rPr lang="ru-RU" sz="2800" dirty="0" smtClean="0"/>
              <a:t> режим, за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єдиним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легітимним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джерелом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в </a:t>
            </a:r>
            <a:r>
              <a:rPr lang="ru-RU" sz="2800" dirty="0" err="1" smtClean="0"/>
              <a:t>державі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народ.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державою </a:t>
            </a:r>
            <a:r>
              <a:rPr lang="ru-RU" sz="2800" dirty="0" err="1" smtClean="0"/>
              <a:t>здійснюється</a:t>
            </a:r>
            <a:r>
              <a:rPr lang="ru-RU" sz="2800" dirty="0" smtClean="0"/>
              <a:t> народом, </a:t>
            </a:r>
            <a:r>
              <a:rPr lang="ru-RU" sz="2800" dirty="0" err="1" smtClean="0"/>
              <a:t>безпосередньо</a:t>
            </a:r>
            <a:r>
              <a:rPr lang="ru-RU" sz="2800" dirty="0" smtClean="0"/>
              <a:t> (пряма </a:t>
            </a:r>
            <a:r>
              <a:rPr lang="ru-RU" sz="2800" dirty="0" err="1" smtClean="0"/>
              <a:t>демократія</a:t>
            </a:r>
            <a:r>
              <a:rPr lang="ru-RU" sz="2800" dirty="0" smtClean="0"/>
              <a:t>),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опосередковано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обраних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представників</a:t>
            </a:r>
            <a:r>
              <a:rPr lang="ru-RU" sz="2800" dirty="0" smtClean="0"/>
              <a:t> (</a:t>
            </a:r>
            <a:r>
              <a:rPr lang="ru-RU" sz="2800" dirty="0" err="1" smtClean="0"/>
              <a:t>представницька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демократія</a:t>
            </a:r>
            <a:r>
              <a:rPr lang="ru-RU" sz="2800" dirty="0" smtClean="0"/>
              <a:t>).</a:t>
            </a:r>
            <a:endParaRPr lang="uk-UA" sz="2800" dirty="0"/>
          </a:p>
        </p:txBody>
      </p:sp>
      <p:pic>
        <p:nvPicPr>
          <p:cNvPr id="1026" name="Picture 2" descr="http://glagol.su/wp-content/uploads/2013/06/Golosovanie-oboz.ua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635" y="1180759"/>
            <a:ext cx="41910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5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209" y="295342"/>
            <a:ext cx="8534400" cy="987193"/>
          </a:xfrm>
        </p:spPr>
        <p:txBody>
          <a:bodyPr/>
          <a:lstStyle/>
          <a:p>
            <a:r>
              <a:rPr lang="uk-UA" dirty="0" smtClean="0"/>
              <a:t>Характерні ознаки демократії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9209" y="1566599"/>
            <a:ext cx="85547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народ — джерело влади;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поділ влади (законодавча, виконавча, судова);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правова держава;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права особистості закріплені законом і гарантовані;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громадянське суспільство;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демократичні вибори до органів державної влади;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політичний плюралізм;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конкурентна багатопартійна система;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легальна опозиція;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ЗМІ вільні від цензури;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дії армії і спецслужб регулюються й обмежені законом;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підтримання правопорядку — функції міліції та суду;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відсутність офіційної ідеології;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0" dirty="0" smtClean="0">
                <a:solidFill>
                  <a:srgbClr val="504945"/>
                </a:solidFill>
                <a:effectLst/>
                <a:latin typeface="Segoe UI Light" panose="020B0502040204020203" pitchFamily="34" charset="0"/>
              </a:rPr>
              <a:t>церква відокремлена від держави</a:t>
            </a:r>
            <a:endParaRPr lang="uk-UA" b="1" i="0" dirty="0">
              <a:solidFill>
                <a:srgbClr val="504945"/>
              </a:solidFill>
              <a:effectLst/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274" y="330969"/>
            <a:ext cx="5384080" cy="999068"/>
          </a:xfrm>
        </p:spPr>
        <p:txBody>
          <a:bodyPr/>
          <a:lstStyle/>
          <a:p>
            <a:r>
              <a:rPr lang="uk-UA" dirty="0" smtClean="0"/>
              <a:t>Форми демократії</a:t>
            </a:r>
            <a:endParaRPr lang="uk-UA" dirty="0"/>
          </a:p>
        </p:txBody>
      </p:sp>
      <p:sp>
        <p:nvSpPr>
          <p:cNvPr id="3" name="Line 25"/>
          <p:cNvSpPr>
            <a:spLocks noChangeShapeType="1"/>
          </p:cNvSpPr>
          <p:nvPr/>
        </p:nvSpPr>
        <p:spPr bwMode="auto">
          <a:xfrm flipH="1">
            <a:off x="1782783" y="1883394"/>
            <a:ext cx="1905000" cy="1024905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4" name="Line 27"/>
          <p:cNvSpPr>
            <a:spLocks noChangeShapeType="1"/>
          </p:cNvSpPr>
          <p:nvPr/>
        </p:nvSpPr>
        <p:spPr bwMode="auto">
          <a:xfrm>
            <a:off x="6346068" y="1883394"/>
            <a:ext cx="2207437" cy="11639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581741" y="3200046"/>
            <a:ext cx="3206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Пряма демократія</a:t>
            </a:r>
            <a:endParaRPr lang="uk-UA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00014" y="3047294"/>
            <a:ext cx="50707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Представницька (репрезентативна) демократія</a:t>
            </a:r>
            <a:r>
              <a:rPr lang="uk-UA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4713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085" y="342843"/>
            <a:ext cx="8534400" cy="880315"/>
          </a:xfrm>
        </p:spPr>
        <p:txBody>
          <a:bodyPr/>
          <a:lstStyle/>
          <a:p>
            <a:r>
              <a:rPr lang="uk-UA" dirty="0" smtClean="0"/>
              <a:t>Пряма демократія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8135" y="1356985"/>
            <a:ext cx="807522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прямій демократії між волею народу і її втіленням у рішення немає опосередкованих ланок: народ сам бере участь в обговоренні і прийнятті рішень. У подібній формі демократія була реалізована в Афінському полісі, відомо, що народні збори, як правило, збиралися кожні дев'ять років для прийняття важливіших рішень. Подібний варіант самоуправління використовується і сьогодні в організаціях і невеликих територіальних спільнотах (містах, общинах) у формі зборів, у ході яких громадяни обговорюють проблеми управління, фінансування суспільних проектів, соціальних програм. Поширення подібної практики обмежується територіальним фактором і залежить від того, наскільки децентралізований процес прийняття рішень. Іншою формою прямої демократії є сам процес виборів, в ході яких здійснюється волевиявлення народу стосовно своїх представників в органи державної влади.</a:t>
            </a:r>
          </a:p>
          <a:p>
            <a:pPr algn="just"/>
            <a:r>
              <a:rPr lang="uk-UA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Законодавство багатьох країн передбачає: безпосередні форми участі громадян у законодавстві - референдум і ініціативні рухи.</a:t>
            </a:r>
            <a:endParaRPr lang="uk-UA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050" name="Picture 2" descr="http://upload.wikimedia.org/wikipedia/commons/f/fa/Vote_123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231" y="2301889"/>
            <a:ext cx="28575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6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957" y="354719"/>
            <a:ext cx="8534400" cy="1022819"/>
          </a:xfrm>
        </p:spPr>
        <p:txBody>
          <a:bodyPr/>
          <a:lstStyle/>
          <a:p>
            <a:r>
              <a:rPr lang="uk-UA" dirty="0" smtClean="0"/>
              <a:t>Представницька демократія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7957" y="1662545"/>
            <a:ext cx="58353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представницькій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репрезентативній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демократії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воля народу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виражається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прямо, а через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інститут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називають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делегованою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демократією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Депутати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політичні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лідери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отримавши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"мандат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довір'я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"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народу через процедуру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голосування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втілити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волю в законах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народними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представниками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кого вони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виражають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встановлюються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засновані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повноваженнях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відповідальності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 народом.</a:t>
            </a:r>
            <a:endParaRPr lang="uk-UA" dirty="0"/>
          </a:p>
        </p:txBody>
      </p:sp>
      <p:pic>
        <p:nvPicPr>
          <p:cNvPr id="3074" name="Picture 2" descr="http://korupciya.com/wp-content/uploads/2015/01/verhovna_r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122" y="1662545"/>
            <a:ext cx="5402077" cy="4051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9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459" y="461597"/>
            <a:ext cx="8534400" cy="797187"/>
          </a:xfrm>
        </p:spPr>
        <p:txBody>
          <a:bodyPr/>
          <a:lstStyle/>
          <a:p>
            <a:r>
              <a:rPr lang="uk-UA" dirty="0" smtClean="0"/>
              <a:t>Функції демократії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186" y="1258784"/>
            <a:ext cx="8578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Функції демократії </a:t>
            </a:r>
            <a:r>
              <a:rPr lang="uk-UA" sz="1400" dirty="0" smtClean="0"/>
              <a:t>— основні напрямки її впливу на суспільні відносини, метою яких є підвищення соціально-політичної активності громадян в управлінні суспільством і державою.</a:t>
            </a:r>
            <a:endParaRPr lang="uk-UA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186" y="1782004"/>
            <a:ext cx="9927771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До числа найзагальніших функцій демократії можна віднести такі.</a:t>
            </a:r>
          </a:p>
          <a:p>
            <a:r>
              <a:rPr lang="uk-UA" sz="1400" dirty="0" smtClean="0"/>
              <a:t>1. </a:t>
            </a:r>
            <a:r>
              <a:rPr lang="uk-UA" sz="1400" b="1" dirty="0" smtClean="0"/>
              <a:t>Організаційно-політичну</a:t>
            </a:r>
            <a:r>
              <a:rPr lang="uk-UA" sz="1400" dirty="0" smtClean="0"/>
              <a:t> — організація політичної влади на демократичних засадах. Вона містить у собі </a:t>
            </a:r>
            <a:r>
              <a:rPr lang="uk-UA" sz="1400" dirty="0" err="1" smtClean="0"/>
              <a:t>підфункцію</a:t>
            </a:r>
            <a:r>
              <a:rPr lang="uk-UA" sz="1400" dirty="0" smtClean="0"/>
              <a:t> самоорганізації народу (самоврядування) як джерело державної влади і виражається у наявності організаційних </a:t>
            </a:r>
            <a:r>
              <a:rPr lang="uk-UA" sz="1400" dirty="0" err="1" smtClean="0"/>
              <a:t>зв'язків</a:t>
            </a:r>
            <a:r>
              <a:rPr lang="uk-UA" sz="1400" dirty="0" smtClean="0"/>
              <a:t> між суб'єктами демократії: органами держави, державними організаціями, громадськими об'єднаннями, трудовими колективами.</a:t>
            </a:r>
          </a:p>
          <a:p>
            <a:r>
              <a:rPr lang="uk-UA" sz="1400" dirty="0" smtClean="0"/>
              <a:t>2. </a:t>
            </a:r>
            <a:r>
              <a:rPr lang="uk-UA" sz="1400" b="1" dirty="0" err="1" smtClean="0"/>
              <a:t>Регулятивно</a:t>
            </a:r>
            <a:r>
              <a:rPr lang="uk-UA" sz="1400" b="1" dirty="0" smtClean="0"/>
              <a:t>-компромісну</a:t>
            </a:r>
            <a:r>
              <a:rPr lang="uk-UA" sz="1400" dirty="0" smtClean="0"/>
              <a:t> — забезпечення плюралізму діяльності суб'єктів демократії в цивілізованих рамках співробітництва і компромісу, концентрації і консолідації різних політичних сил навколо інтересів громадянського суспільства і держави. Правовим засобом забезпечення даної функції є </a:t>
            </a:r>
            <a:r>
              <a:rPr lang="uk-UA" sz="1400" dirty="0" err="1" smtClean="0"/>
              <a:t>врегульованість</a:t>
            </a:r>
            <a:r>
              <a:rPr lang="uk-UA" sz="1400" dirty="0" smtClean="0"/>
              <a:t> правових статусів суб'єктів демократії.</a:t>
            </a:r>
          </a:p>
          <a:p>
            <a:r>
              <a:rPr lang="uk-UA" sz="1400" dirty="0" smtClean="0"/>
              <a:t>3. </a:t>
            </a:r>
            <a:r>
              <a:rPr lang="uk-UA" sz="1400" b="1" dirty="0" smtClean="0"/>
              <a:t>Суспільно-стимулюючу</a:t>
            </a:r>
            <a:r>
              <a:rPr lang="uk-UA" sz="1400" dirty="0" smtClean="0"/>
              <a:t> — забезпечення оптимального служіння держави суспільству, стимулювання, урахування і використання громадської думки і активності громадян (консультативних референдумів, наказів, листів, заяв тощо) при розробці та прийнятті державних рішень.</a:t>
            </a:r>
          </a:p>
          <a:p>
            <a:r>
              <a:rPr lang="uk-UA" sz="1400" dirty="0" smtClean="0"/>
              <a:t>4.  </a:t>
            </a:r>
            <a:r>
              <a:rPr lang="uk-UA" sz="1400" b="1" dirty="0" smtClean="0"/>
              <a:t>Установчу</a:t>
            </a:r>
            <a:r>
              <a:rPr lang="uk-UA" sz="1400" dirty="0" smtClean="0"/>
              <a:t> — формування органів державної влади і органів місцевого самоврядування демократичним шляхом (конкурс, вибори).</a:t>
            </a:r>
          </a:p>
          <a:p>
            <a:r>
              <a:rPr lang="uk-UA" sz="1400" dirty="0" smtClean="0"/>
              <a:t>5.  </a:t>
            </a:r>
            <a:r>
              <a:rPr lang="uk-UA" sz="1400" b="1" dirty="0" smtClean="0"/>
              <a:t>Контрольну</a:t>
            </a:r>
            <a:r>
              <a:rPr lang="uk-UA" sz="1400" dirty="0" smtClean="0"/>
              <a:t> — забезпечення діяльності органів держави в межах їх компетенції відповідно до вимог нормативно-правових актів; підконтрольність і підзвітність усіх ланок державного апарату (наприклад, контроль представницьких органів за виконавчими органами, звіт останніх перед першими).</a:t>
            </a:r>
          </a:p>
          <a:p>
            <a:r>
              <a:rPr lang="uk-UA" sz="1400" dirty="0" smtClean="0"/>
              <a:t>6.  </a:t>
            </a:r>
            <a:r>
              <a:rPr lang="uk-UA" sz="1400" b="1" dirty="0" smtClean="0"/>
              <a:t>Охоронну</a:t>
            </a:r>
            <a:r>
              <a:rPr lang="uk-UA" sz="1400" dirty="0" smtClean="0"/>
              <a:t> — забезпечення державними органами безпеки честі і гідності кожної людини, охорони і захисту прав і свобод особи, меншості, форм власності, запобігання правопорушенням і припинення їх.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5017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334" y="283468"/>
            <a:ext cx="8534400" cy="820938"/>
          </a:xfrm>
        </p:spPr>
        <p:txBody>
          <a:bodyPr/>
          <a:lstStyle/>
          <a:p>
            <a:r>
              <a:rPr lang="uk-UA" dirty="0" smtClean="0"/>
              <a:t>Принципи демократії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1703" y="1839179"/>
            <a:ext cx="82573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3040" algn="just"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Демократія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базується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вибору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плюралізму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гласності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незалежного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контролю,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більшості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835" y="414097"/>
            <a:ext cx="8534400" cy="963442"/>
          </a:xfrm>
        </p:spPr>
        <p:txBody>
          <a:bodyPr/>
          <a:lstStyle/>
          <a:p>
            <a:r>
              <a:rPr lang="uk-UA" dirty="0" smtClean="0"/>
              <a:t>Цінності демократії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4836" y="1680933"/>
            <a:ext cx="61797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Демократичні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цінності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заради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демократію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захищати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уособлення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значущості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життєдайності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привабливості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мільйонів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людей, те,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демократія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здобуває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прихильників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усьому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є: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ромадянство і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громадянськість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,конституція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конституціоналізм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свобода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совісті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свобода слова,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людська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гідність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моральна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автономія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приватність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особистого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асоціація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порядок.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94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</TotalTime>
  <Words>1262</Words>
  <Application>Microsoft Office PowerPoint</Application>
  <PresentationFormat>Широкоэкранный</PresentationFormat>
  <Paragraphs>78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Century Gothic</vt:lpstr>
      <vt:lpstr>Franklin Gothic Book</vt:lpstr>
      <vt:lpstr>Segoe UI Light</vt:lpstr>
      <vt:lpstr>Times New Roman</vt:lpstr>
      <vt:lpstr>Wingdings 3</vt:lpstr>
      <vt:lpstr>Сектор</vt:lpstr>
      <vt:lpstr>Поняття форми та принципи демократії.  Вибори як інструмент демократії</vt:lpstr>
      <vt:lpstr>Презентация PowerPoint</vt:lpstr>
      <vt:lpstr>Характерні ознаки демократії</vt:lpstr>
      <vt:lpstr>Форми демократії</vt:lpstr>
      <vt:lpstr>Пряма демократія</vt:lpstr>
      <vt:lpstr>Представницька демократія</vt:lpstr>
      <vt:lpstr>Функції демократії</vt:lpstr>
      <vt:lpstr>Принципи демократії</vt:lpstr>
      <vt:lpstr>Цінності демократії</vt:lpstr>
      <vt:lpstr>Вибори як інструмент демократії </vt:lpstr>
      <vt:lpstr>Види виборчих систем</vt:lpstr>
      <vt:lpstr>Мажоритарна система</vt:lpstr>
      <vt:lpstr>Пропорційна система</vt:lpstr>
      <vt:lpstr>Змішана система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форми та принципи демократії.  Вибори як інструмент демократії</dc:title>
  <dc:creator>Влада</dc:creator>
  <cp:lastModifiedBy>Влада</cp:lastModifiedBy>
  <cp:revision>7</cp:revision>
  <dcterms:created xsi:type="dcterms:W3CDTF">2015-02-12T14:49:49Z</dcterms:created>
  <dcterms:modified xsi:type="dcterms:W3CDTF">2015-02-12T15:46:51Z</dcterms:modified>
</cp:coreProperties>
</file>