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985962"/>
          </a:xfrm>
        </p:spPr>
        <p:txBody>
          <a:bodyPr/>
          <a:lstStyle/>
          <a:p>
            <a:pPr algn="ctr"/>
            <a:r>
              <a:rPr lang="uk-UA" dirty="0" smtClean="0"/>
              <a:t>Українська діаспора в</a:t>
            </a:r>
            <a:br>
              <a:rPr lang="uk-UA" dirty="0" smtClean="0"/>
            </a:br>
            <a:r>
              <a:rPr lang="uk-UA" dirty="0" smtClean="0"/>
              <a:t> США та Канаді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4731" cy="22621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100" b="0" i="0" u="none" strike="noStrike" cap="none" normalizeH="0" baseline="0" dirty="0" smtClean="0">
              <a:ln>
                <a:noFill/>
              </a:ln>
              <a:solidFill>
                <a:srgbClr val="6A6A6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142852"/>
            <a:ext cx="39917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/>
              <a:t>У </a:t>
            </a:r>
            <a:r>
              <a:rPr lang="ru-RU" sz="2000" b="1" i="1" dirty="0" err="1" smtClean="0"/>
              <a:t>сфері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політики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економіки</a:t>
            </a:r>
            <a:r>
              <a:rPr lang="ru-RU" sz="2000" b="1" i="1" dirty="0" smtClean="0"/>
              <a:t>:</a:t>
            </a:r>
            <a:endParaRPr lang="ru-RU" sz="2000" dirty="0" smtClean="0"/>
          </a:p>
        </p:txBody>
      </p:sp>
      <p:pic>
        <p:nvPicPr>
          <p:cNvPr id="5" name="Рисунок 4" descr="pala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00042"/>
            <a:ext cx="1857388" cy="282323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3286124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err="1" smtClean="0"/>
              <a:t>Терпелюк</a:t>
            </a:r>
            <a:r>
              <a:rPr lang="ru-RU" sz="1200" b="1" i="1" dirty="0" smtClean="0"/>
              <a:t> Петро</a:t>
            </a:r>
            <a:r>
              <a:rPr lang="ru-RU" sz="1200" i="1" dirty="0" smtClean="0"/>
              <a:t> – дипломат, посол США в </a:t>
            </a:r>
            <a:r>
              <a:rPr lang="ru-RU" sz="1200" i="1" dirty="0" err="1" smtClean="0"/>
              <a:t>Люксембурзі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спеціаліст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галузі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економіки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міжнародних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відносин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засновник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консалтингової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фірми</a:t>
            </a:r>
            <a:r>
              <a:rPr lang="ru-RU" sz="1200" i="1" dirty="0" smtClean="0"/>
              <a:t> "</a:t>
            </a:r>
            <a:r>
              <a:rPr lang="ru-RU" sz="1200" i="1" dirty="0" err="1" smtClean="0"/>
              <a:t>Терпелюк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партнери</a:t>
            </a:r>
            <a:r>
              <a:rPr lang="ru-RU" sz="1200" i="1" dirty="0" smtClean="0"/>
              <a:t>».</a:t>
            </a:r>
          </a:p>
        </p:txBody>
      </p:sp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500042"/>
            <a:ext cx="2286016" cy="17145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143108" y="2214554"/>
            <a:ext cx="2786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err="1" smtClean="0"/>
              <a:t>Барт</a:t>
            </a:r>
            <a:r>
              <a:rPr lang="ru-RU" sz="1200" b="1" i="1" dirty="0" smtClean="0"/>
              <a:t> </a:t>
            </a:r>
            <a:r>
              <a:rPr lang="ru-RU" sz="1200" b="1" i="1" dirty="0" err="1" smtClean="0"/>
              <a:t>Ступак</a:t>
            </a:r>
            <a:r>
              <a:rPr lang="ru-RU" sz="1200" i="1" dirty="0" smtClean="0"/>
              <a:t> (1952 р. 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родині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українських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іммігрантів</a:t>
            </a:r>
            <a:r>
              <a:rPr lang="ru-RU" sz="1200" i="1" dirty="0" smtClean="0"/>
              <a:t>) – </a:t>
            </a:r>
            <a:r>
              <a:rPr lang="ru-RU" sz="1200" i="1" dirty="0" err="1" smtClean="0"/>
              <a:t>державний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діяч</a:t>
            </a:r>
            <a:r>
              <a:rPr lang="ru-RU" sz="1200" i="1" dirty="0" smtClean="0"/>
              <a:t>, доктор </a:t>
            </a:r>
            <a:r>
              <a:rPr lang="ru-RU" sz="1200" i="1" dirty="0" err="1" smtClean="0"/>
              <a:t>юридичних</a:t>
            </a:r>
            <a:r>
              <a:rPr lang="ru-RU" sz="1200" i="1" dirty="0" smtClean="0"/>
              <a:t> наук, член </a:t>
            </a:r>
            <a:r>
              <a:rPr lang="ru-RU" sz="1200" i="1" dirty="0" err="1" smtClean="0"/>
              <a:t>Демократичної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партії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член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Палати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представників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Конгресу</a:t>
            </a:r>
            <a:r>
              <a:rPr lang="ru-RU" sz="1200" i="1" dirty="0" smtClean="0"/>
              <a:t> США.</a:t>
            </a:r>
          </a:p>
        </p:txBody>
      </p:sp>
      <p:pic>
        <p:nvPicPr>
          <p:cNvPr id="11" name="Рисунок 10" descr="95362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71480"/>
            <a:ext cx="2438954" cy="161837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929190" y="2285992"/>
            <a:ext cx="3786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Осип Мороз</a:t>
            </a:r>
            <a:r>
              <a:rPr lang="ru-RU" sz="1200" i="1" dirty="0" smtClean="0"/>
              <a:t> (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1926 р. у </a:t>
            </a:r>
            <a:r>
              <a:rPr lang="ru-RU" sz="1200" i="1" dirty="0" err="1" smtClean="0"/>
              <a:t>м.Підгайці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Тернопільська</a:t>
            </a:r>
            <a:r>
              <a:rPr lang="ru-RU" sz="1200" i="1" dirty="0" smtClean="0"/>
              <a:t> область) – доктор </a:t>
            </a:r>
            <a:r>
              <a:rPr lang="ru-RU" sz="1200" i="1" dirty="0" err="1" smtClean="0"/>
              <a:t>економічних</a:t>
            </a:r>
            <a:r>
              <a:rPr lang="ru-RU" sz="1200" i="1" dirty="0" smtClean="0"/>
              <a:t> наук, </a:t>
            </a:r>
            <a:r>
              <a:rPr lang="ru-RU" sz="1200" i="1" dirty="0" err="1" smtClean="0"/>
              <a:t>кібернетик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аналітик</a:t>
            </a:r>
            <a:r>
              <a:rPr lang="ru-RU" sz="1200" i="1" dirty="0" smtClean="0"/>
              <a:t>, член </a:t>
            </a:r>
            <a:r>
              <a:rPr lang="ru-RU" sz="1200" i="1" dirty="0" err="1" smtClean="0"/>
              <a:t>Світової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асоціації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футурологів</a:t>
            </a:r>
            <a:r>
              <a:rPr lang="ru-RU" sz="1200" i="1" dirty="0" smtClean="0"/>
              <a:t>, автор книги "Модерна </a:t>
            </a:r>
            <a:r>
              <a:rPr lang="ru-RU" sz="1200" i="1" dirty="0" err="1" smtClean="0"/>
              <a:t>нація</a:t>
            </a:r>
            <a:r>
              <a:rPr lang="ru-RU" sz="1200" i="1" dirty="0" smtClean="0"/>
              <a:t>: </a:t>
            </a:r>
            <a:r>
              <a:rPr lang="ru-RU" sz="1200" i="1" dirty="0" err="1" smtClean="0"/>
              <a:t>українець</a:t>
            </a:r>
            <a:r>
              <a:rPr lang="ru-RU" sz="1200" i="1" dirty="0" smtClean="0"/>
              <a:t> у </a:t>
            </a:r>
            <a:r>
              <a:rPr lang="ru-RU" sz="1200" i="1" dirty="0" err="1" smtClean="0"/>
              <a:t>часі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просторі</a:t>
            </a:r>
            <a:r>
              <a:rPr lang="ru-RU" sz="1200" i="1" dirty="0" smtClean="0"/>
              <a:t>".</a:t>
            </a:r>
          </a:p>
        </p:txBody>
      </p:sp>
      <p:pic>
        <p:nvPicPr>
          <p:cNvPr id="13" name="Рисунок 12" descr="dig350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4500547"/>
            <a:ext cx="1476401" cy="22146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857356" y="4500570"/>
            <a:ext cx="21431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/>
              <a:t>Богдан </a:t>
            </a:r>
            <a:r>
              <a:rPr lang="ru-RU" sz="1200" b="1" i="1" dirty="0" err="1" smtClean="0"/>
              <a:t>Футей</a:t>
            </a:r>
            <a:r>
              <a:rPr lang="ru-RU" sz="1200" i="1" dirty="0" smtClean="0"/>
              <a:t> (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1939 р. у </a:t>
            </a:r>
            <a:r>
              <a:rPr lang="ru-RU" sz="1200" i="1" dirty="0" err="1" smtClean="0"/>
              <a:t>с.Бучач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Тернопільська</a:t>
            </a:r>
            <a:r>
              <a:rPr lang="ru-RU" sz="1200" i="1" dirty="0" smtClean="0"/>
              <a:t> область) – </a:t>
            </a:r>
            <a:r>
              <a:rPr lang="ru-RU" sz="1200" i="1" dirty="0" err="1" smtClean="0"/>
              <a:t>суддя</a:t>
            </a:r>
            <a:r>
              <a:rPr lang="ru-RU" sz="1200" i="1" dirty="0" smtClean="0"/>
              <a:t> федерального суду в США, доктор </a:t>
            </a:r>
            <a:r>
              <a:rPr lang="ru-RU" sz="1200" i="1" dirty="0" err="1" smtClean="0"/>
              <a:t>юридичних</a:t>
            </a:r>
            <a:r>
              <a:rPr lang="ru-RU" sz="1200" i="1" dirty="0" smtClean="0"/>
              <a:t> наук, член </a:t>
            </a:r>
            <a:r>
              <a:rPr lang="ru-RU" sz="1200" i="1" dirty="0" err="1" smtClean="0"/>
              <a:t>Американської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колегії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адвокатів</a:t>
            </a:r>
            <a:r>
              <a:rPr lang="ru-RU" sz="1200" i="1" dirty="0" smtClean="0"/>
              <a:t> та </a:t>
            </a:r>
            <a:r>
              <a:rPr lang="ru-RU" sz="1200" i="1" dirty="0" err="1" smtClean="0"/>
              <a:t>Української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Асоціації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юристів</a:t>
            </a:r>
            <a:r>
              <a:rPr lang="ru-RU" sz="1200" i="1" dirty="0" smtClean="0"/>
              <a:t> Америки, консультант </a:t>
            </a:r>
            <a:r>
              <a:rPr lang="ru-RU" sz="1200" i="1" dirty="0" err="1" smtClean="0"/>
              <a:t>Міжнародного</a:t>
            </a:r>
            <a:r>
              <a:rPr lang="ru-RU" sz="1200" i="1" dirty="0" smtClean="0"/>
              <a:t> фонду </a:t>
            </a:r>
            <a:r>
              <a:rPr lang="ru-RU" sz="1200" i="1" dirty="0" err="1" smtClean="0"/>
              <a:t>виборчих</a:t>
            </a:r>
            <a:r>
              <a:rPr lang="ru-RU" sz="1200" i="1" dirty="0" smtClean="0"/>
              <a:t> систем.</a:t>
            </a:r>
          </a:p>
        </p:txBody>
      </p:sp>
      <p:pic>
        <p:nvPicPr>
          <p:cNvPr id="15" name="Рисунок 14" descr="adrian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702" y="4214818"/>
            <a:ext cx="2357454" cy="235745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324126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071934" y="4286256"/>
            <a:ext cx="257175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err="1" smtClean="0"/>
              <a:t>Адріан</a:t>
            </a:r>
            <a:r>
              <a:rPr lang="ru-RU" sz="1200" b="1" i="1" dirty="0" smtClean="0"/>
              <a:t> </a:t>
            </a:r>
            <a:r>
              <a:rPr lang="ru-RU" sz="1200" b="1" i="1" dirty="0" err="1" smtClean="0"/>
              <a:t>Сливоцький</a:t>
            </a:r>
            <a:r>
              <a:rPr lang="ru-RU" sz="1200" i="1" dirty="0" smtClean="0"/>
              <a:t> (1951 р. 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сім’ї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українських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іммігрантів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Івано-Франківщини</a:t>
            </a:r>
            <a:r>
              <a:rPr lang="ru-RU" sz="1200" i="1" dirty="0" smtClean="0"/>
              <a:t>) – </a:t>
            </a:r>
            <a:r>
              <a:rPr lang="ru-RU" sz="1200" i="1" dirty="0" err="1" smtClean="0"/>
              <a:t>економіст</a:t>
            </a:r>
            <a:r>
              <a:rPr lang="ru-RU" sz="1200" i="1" dirty="0" smtClean="0"/>
              <a:t>, автор </a:t>
            </a:r>
            <a:r>
              <a:rPr lang="ru-RU" sz="1200" i="1" dirty="0" err="1" smtClean="0"/>
              <a:t>світових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бестселерів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питань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стратегічного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управління</a:t>
            </a:r>
            <a:r>
              <a:rPr lang="ru-RU" sz="1200" i="1" dirty="0" smtClean="0"/>
              <a:t>, один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найбільш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впливових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вчених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сучасного</a:t>
            </a:r>
            <a:r>
              <a:rPr lang="ru-RU" sz="1200" i="1" dirty="0" smtClean="0"/>
              <a:t> менеджменту, автор </a:t>
            </a:r>
            <a:r>
              <a:rPr lang="ru-RU" sz="1200" i="1" dirty="0" err="1" smtClean="0"/>
              <a:t>численних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фундаментальних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праць</a:t>
            </a:r>
            <a:r>
              <a:rPr lang="ru-RU" sz="1200" i="1" dirty="0" smtClean="0"/>
              <a:t> у </a:t>
            </a:r>
            <a:r>
              <a:rPr lang="ru-RU" sz="1200" i="1" dirty="0" err="1" smtClean="0"/>
              <a:t>галузі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стратегічного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планування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бізнесу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зокрема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найбільш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відомої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світі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праці</a:t>
            </a:r>
            <a:r>
              <a:rPr lang="ru-RU" sz="1200" i="1" dirty="0" smtClean="0"/>
              <a:t> "</a:t>
            </a:r>
            <a:r>
              <a:rPr lang="ru-RU" sz="1200" i="1" dirty="0" err="1" smtClean="0"/>
              <a:t>Міграція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капіталу</a:t>
            </a:r>
            <a:r>
              <a:rPr lang="ru-RU" sz="1200" i="1" dirty="0" smtClean="0"/>
              <a:t>".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evel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2362402" cy="29580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00298" y="142852"/>
            <a:ext cx="66437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 smtClean="0"/>
              <a:t>Юрій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Шевельов</a:t>
            </a:r>
            <a:r>
              <a:rPr lang="ru-RU" sz="1400" i="1" dirty="0" smtClean="0"/>
              <a:t> (1908-2002; </a:t>
            </a:r>
            <a:r>
              <a:rPr lang="ru-RU" sz="1400" i="1" dirty="0" err="1" smtClean="0"/>
              <a:t>уродженець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Харкова</a:t>
            </a:r>
            <a:r>
              <a:rPr lang="ru-RU" sz="1400" i="1" dirty="0" smtClean="0"/>
              <a:t>) – </a:t>
            </a:r>
            <a:r>
              <a:rPr lang="ru-RU" sz="1400" i="1" dirty="0" err="1" smtClean="0"/>
              <a:t>лінгвіст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літературознавець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громадський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діяч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Професор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університетах</a:t>
            </a:r>
            <a:r>
              <a:rPr lang="ru-RU" sz="1400" i="1" dirty="0" smtClean="0"/>
              <a:t> Гарварда, </a:t>
            </a:r>
            <a:r>
              <a:rPr lang="ru-RU" sz="1400" i="1" dirty="0" err="1" smtClean="0"/>
              <a:t>Колумбії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Швеції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Українського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Вільного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Університету</a:t>
            </a:r>
            <a:r>
              <a:rPr lang="ru-RU" sz="1400" i="1" dirty="0" smtClean="0"/>
              <a:t> (Мюнхен, ФРН), </a:t>
            </a:r>
            <a:r>
              <a:rPr lang="ru-RU" sz="1400" i="1" dirty="0" err="1" smtClean="0"/>
              <a:t>іноземний</a:t>
            </a:r>
            <a:r>
              <a:rPr lang="ru-RU" sz="1400" i="1" dirty="0" smtClean="0"/>
              <a:t> член </a:t>
            </a:r>
            <a:r>
              <a:rPr lang="ru-RU" sz="1400" i="1" dirty="0" err="1" smtClean="0"/>
              <a:t>Національної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Академії</a:t>
            </a:r>
            <a:r>
              <a:rPr lang="ru-RU" sz="1400" i="1" dirty="0" smtClean="0"/>
              <a:t> наук </a:t>
            </a:r>
            <a:r>
              <a:rPr lang="ru-RU" sz="1400" i="1" dirty="0" err="1" smtClean="0"/>
              <a:t>України</a:t>
            </a:r>
            <a:r>
              <a:rPr lang="ru-RU" sz="1400" i="1" dirty="0" smtClean="0"/>
              <a:t> (1991). Автор 17 книг, </a:t>
            </a:r>
            <a:r>
              <a:rPr lang="ru-RU" sz="1400" i="1" dirty="0" err="1" smtClean="0"/>
              <a:t>фундаментальних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наукових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праць</a:t>
            </a:r>
            <a:r>
              <a:rPr lang="ru-RU" sz="1400" i="1" dirty="0" smtClean="0"/>
              <a:t>: «</a:t>
            </a:r>
            <a:r>
              <a:rPr lang="ru-RU" sz="1400" i="1" dirty="0" err="1" smtClean="0"/>
              <a:t>Передісторія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слов'янства</a:t>
            </a:r>
            <a:r>
              <a:rPr lang="ru-RU" sz="1400" i="1" dirty="0" smtClean="0"/>
              <a:t>: </a:t>
            </a:r>
            <a:r>
              <a:rPr lang="ru-RU" sz="1400" i="1" dirty="0" err="1" smtClean="0"/>
              <a:t>історична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фонологія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слов'янських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мов</a:t>
            </a:r>
            <a:r>
              <a:rPr lang="ru-RU" sz="1400" i="1" dirty="0" smtClean="0"/>
              <a:t>" (1965), «</a:t>
            </a:r>
            <a:r>
              <a:rPr lang="ru-RU" sz="1400" i="1" dirty="0" err="1" smtClean="0"/>
              <a:t>Історична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фонологія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мови</a:t>
            </a:r>
            <a:r>
              <a:rPr lang="ru-RU" sz="1400" i="1" dirty="0" smtClean="0"/>
              <a:t>» (1979), «</a:t>
            </a:r>
            <a:r>
              <a:rPr lang="ru-RU" sz="1400" i="1" dirty="0" err="1" smtClean="0"/>
              <a:t>Нарис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сучасної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мови</a:t>
            </a:r>
            <a:r>
              <a:rPr lang="ru-RU" sz="1400" i="1" dirty="0" smtClean="0"/>
              <a:t>». </a:t>
            </a:r>
            <a:r>
              <a:rPr lang="ru-RU" sz="1400" i="1" dirty="0" err="1" smtClean="0"/>
              <a:t>Активний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учасник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науковому</a:t>
            </a:r>
            <a:r>
              <a:rPr lang="ru-RU" sz="1400" i="1" dirty="0" smtClean="0"/>
              <a:t> та культурному </a:t>
            </a:r>
            <a:r>
              <a:rPr lang="ru-RU" sz="1400" i="1" dirty="0" err="1" smtClean="0"/>
              <a:t>житті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діаспори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віце-президент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Асоціації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письменників</a:t>
            </a:r>
            <a:r>
              <a:rPr lang="ru-RU" sz="1400" i="1" dirty="0" smtClean="0"/>
              <a:t> «</a:t>
            </a:r>
            <a:r>
              <a:rPr lang="ru-RU" sz="1400" i="1" dirty="0" err="1" smtClean="0"/>
              <a:t>Мистецький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рух</a:t>
            </a:r>
            <a:r>
              <a:rPr lang="ru-RU" sz="1400" i="1" dirty="0" smtClean="0"/>
              <a:t>", </a:t>
            </a:r>
            <a:r>
              <a:rPr lang="ru-RU" sz="1400" i="1" dirty="0" err="1" smtClean="0"/>
              <a:t>головний</a:t>
            </a:r>
            <a:r>
              <a:rPr lang="ru-RU" sz="1400" i="1" dirty="0" smtClean="0"/>
              <a:t> редактор журналу "</a:t>
            </a:r>
            <a:r>
              <a:rPr lang="ru-RU" sz="1400" i="1" dirty="0" err="1" smtClean="0"/>
              <a:t>Сучасність</a:t>
            </a:r>
            <a:r>
              <a:rPr lang="ru-RU" sz="1400" i="1" dirty="0" smtClean="0"/>
              <a:t>", член </a:t>
            </a:r>
            <a:r>
              <a:rPr lang="ru-RU" sz="1400" i="1" dirty="0" err="1" smtClean="0"/>
              <a:t>Американського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лінгвістичного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товариства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Інституту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Мистецтв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Наук.</a:t>
            </a:r>
            <a:endParaRPr lang="ru-RU" sz="1400" i="1" dirty="0"/>
          </a:p>
        </p:txBody>
      </p:sp>
      <p:pic>
        <p:nvPicPr>
          <p:cNvPr id="6" name="Рисунок 5" descr="Dobzhansk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2571744"/>
            <a:ext cx="2638613" cy="407193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3143248"/>
            <a:ext cx="60721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 smtClean="0"/>
              <a:t>Феодосій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Добжанський</a:t>
            </a:r>
            <a:r>
              <a:rPr lang="ru-RU" sz="1400" i="1" dirty="0" smtClean="0"/>
              <a:t> (1900-1975; </a:t>
            </a:r>
            <a:r>
              <a:rPr lang="ru-RU" sz="1400" i="1" dirty="0" err="1" smtClean="0"/>
              <a:t>уродженець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м.Немирів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Вінницька</a:t>
            </a:r>
            <a:r>
              <a:rPr lang="ru-RU" sz="1400" i="1" dirty="0" smtClean="0"/>
              <a:t> область) – </a:t>
            </a:r>
            <a:r>
              <a:rPr lang="ru-RU" sz="1400" i="1" dirty="0" err="1" smtClean="0"/>
              <a:t>біолог-генетик</a:t>
            </a:r>
            <a:r>
              <a:rPr lang="ru-RU" sz="1400" i="1" dirty="0" smtClean="0"/>
              <a:t>, зоолог, </a:t>
            </a:r>
            <a:r>
              <a:rPr lang="ru-RU" sz="1400" i="1" dirty="0" err="1" smtClean="0"/>
              <a:t>ентомолог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еволюціоніст</a:t>
            </a:r>
            <a:r>
              <a:rPr lang="ru-RU" sz="1400" i="1" dirty="0" smtClean="0"/>
              <a:t>, основоположник </a:t>
            </a:r>
            <a:r>
              <a:rPr lang="ru-RU" sz="1400" i="1" dirty="0" err="1" smtClean="0"/>
              <a:t>американської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популяційної</a:t>
            </a:r>
            <a:r>
              <a:rPr lang="ru-RU" sz="1400" i="1" dirty="0" smtClean="0"/>
              <a:t> генетики, за </a:t>
            </a:r>
            <a:r>
              <a:rPr lang="ru-RU" sz="1400" i="1" dirty="0" err="1" smtClean="0"/>
              <a:t>свої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наукові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дослідження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нагороджений</a:t>
            </a:r>
            <a:r>
              <a:rPr lang="ru-RU" sz="1400" i="1" dirty="0" smtClean="0"/>
              <a:t> 9 медалями </a:t>
            </a:r>
            <a:r>
              <a:rPr lang="ru-RU" sz="1400" i="1" dirty="0" err="1" smtClean="0"/>
              <a:t>пошани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почесний</a:t>
            </a:r>
            <a:r>
              <a:rPr lang="ru-RU" sz="1400" i="1" dirty="0" smtClean="0"/>
              <a:t> член 20 </a:t>
            </a:r>
            <a:r>
              <a:rPr lang="ru-RU" sz="1400" i="1" dirty="0" err="1" smtClean="0"/>
              <a:t>університетів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світу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Вчений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був</a:t>
            </a:r>
            <a:r>
              <a:rPr lang="ru-RU" sz="1400" i="1" dirty="0" smtClean="0"/>
              <a:t> наставником для </a:t>
            </a:r>
            <a:r>
              <a:rPr lang="ru-RU" sz="1400" i="1" dirty="0" err="1" smtClean="0"/>
              <a:t>своїх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численних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послідовників</a:t>
            </a:r>
            <a:r>
              <a:rPr lang="ru-RU" sz="1400" i="1" dirty="0" smtClean="0"/>
              <a:t>, у тому </a:t>
            </a:r>
            <a:r>
              <a:rPr lang="ru-RU" sz="1400" i="1" dirty="0" err="1" smtClean="0"/>
              <a:t>числі</a:t>
            </a:r>
            <a:r>
              <a:rPr lang="ru-RU" sz="1400" i="1" dirty="0" smtClean="0"/>
              <a:t> таких  </a:t>
            </a:r>
            <a:r>
              <a:rPr lang="ru-RU" sz="1400" i="1" dirty="0" err="1" smtClean="0"/>
              <a:t>генетики-еволюціоністи</a:t>
            </a:r>
            <a:r>
              <a:rPr lang="ru-RU" sz="1400" i="1" dirty="0" smtClean="0"/>
              <a:t> </a:t>
            </a:r>
            <a:r>
              <a:rPr lang="en-US" sz="1400" i="1" dirty="0" err="1" smtClean="0"/>
              <a:t>Wolles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J.Mur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R.Levontin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F.Aralu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D.Marinkovich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K.Krymbas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E.Beziger</a:t>
            </a:r>
            <a:r>
              <a:rPr lang="en-US" sz="1400" i="1" dirty="0" smtClean="0"/>
              <a:t>. </a:t>
            </a:r>
            <a:r>
              <a:rPr lang="ru-RU" sz="1400" i="1" dirty="0" err="1" smtClean="0"/>
              <a:t>Науковець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ніколи</a:t>
            </a:r>
            <a:r>
              <a:rPr lang="ru-RU" sz="1400" i="1" dirty="0" smtClean="0"/>
              <a:t> не </a:t>
            </a:r>
            <a:r>
              <a:rPr lang="ru-RU" sz="1400" i="1" dirty="0" err="1" smtClean="0"/>
              <a:t>забував</a:t>
            </a:r>
            <a:r>
              <a:rPr lang="ru-RU" sz="1400" i="1" dirty="0" smtClean="0"/>
              <a:t> про </a:t>
            </a:r>
            <a:r>
              <a:rPr lang="ru-RU" sz="1400" i="1" dirty="0" err="1" smtClean="0"/>
              <a:t>Україну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допомогав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вченим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пристрасно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цікавився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життям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батьківщині</a:t>
            </a:r>
            <a:r>
              <a:rPr lang="ru-RU" sz="1400" i="1" dirty="0" smtClean="0"/>
              <a:t>.</a:t>
            </a:r>
          </a:p>
          <a:p>
            <a:r>
              <a:rPr lang="ru-RU" sz="1400" i="1" dirty="0" smtClean="0"/>
              <a:t>Як в </a:t>
            </a:r>
            <a:r>
              <a:rPr lang="ru-RU" sz="1400" i="1" dirty="0" err="1" smtClean="0"/>
              <a:t>ніякій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іншій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країні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світу</a:t>
            </a:r>
            <a:r>
              <a:rPr lang="ru-RU" sz="1400" i="1" dirty="0" smtClean="0"/>
              <a:t>, у США добре </a:t>
            </a:r>
            <a:r>
              <a:rPr lang="ru-RU" sz="1400" i="1" dirty="0" err="1" smtClean="0"/>
              <a:t>розвинена</a:t>
            </a:r>
            <a:r>
              <a:rPr lang="ru-RU" sz="1400" i="1" dirty="0" smtClean="0"/>
              <a:t> система </a:t>
            </a:r>
            <a:r>
              <a:rPr lang="ru-RU" sz="1400" i="1" dirty="0" err="1" smtClean="0"/>
              <a:t>українських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організацій</a:t>
            </a:r>
            <a:r>
              <a:rPr lang="ru-RU" sz="1400" i="1" dirty="0" smtClean="0"/>
              <a:t>: </a:t>
            </a:r>
            <a:r>
              <a:rPr lang="ru-RU" sz="1400" i="1" dirty="0" err="1" smtClean="0"/>
              <a:t>громадських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релігійних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культурних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освітніх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молодіжних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жіночих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кожна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може</a:t>
            </a:r>
            <a:r>
              <a:rPr lang="ru-RU" sz="1400" i="1" dirty="0" smtClean="0"/>
              <a:t> стати предметом </a:t>
            </a:r>
            <a:r>
              <a:rPr lang="ru-RU" sz="1400" i="1" dirty="0" err="1" smtClean="0"/>
              <a:t>окремого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дослідження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популяризації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серед</a:t>
            </a:r>
            <a:r>
              <a:rPr lang="ru-RU" sz="1400" i="1" dirty="0" smtClean="0"/>
              <a:t> широкого </a:t>
            </a:r>
            <a:r>
              <a:rPr lang="ru-RU" sz="1400" i="1" dirty="0" err="1" smtClean="0"/>
              <a:t>загалу</a:t>
            </a:r>
            <a:r>
              <a:rPr lang="ru-RU" sz="1400" i="1" dirty="0" smtClean="0"/>
              <a:t> – як </a:t>
            </a:r>
            <a:r>
              <a:rPr lang="ru-RU" sz="1400" i="1" dirty="0" err="1" smtClean="0"/>
              <a:t>українського</a:t>
            </a:r>
            <a:r>
              <a:rPr lang="ru-RU" sz="1400" i="1" dirty="0" smtClean="0"/>
              <a:t>, так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світового</a:t>
            </a:r>
            <a:r>
              <a:rPr lang="ru-RU" sz="1400" i="1" dirty="0" smtClean="0"/>
              <a:t>.</a:t>
            </a:r>
            <a:endParaRPr lang="ru-RU" sz="1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642918"/>
            <a:ext cx="6500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/>
              <a:t>Де </a:t>
            </a:r>
            <a:r>
              <a:rPr lang="ru-RU" sz="1600" i="1" dirty="0" err="1" smtClean="0"/>
              <a:t>тільки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немає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сьогодні</a:t>
            </a:r>
            <a:r>
              <a:rPr lang="ru-RU" sz="1600" i="1" dirty="0" smtClean="0"/>
              <a:t> наших </a:t>
            </a:r>
            <a:r>
              <a:rPr lang="ru-RU" sz="1600" i="1" dirty="0" err="1" smtClean="0"/>
              <a:t>земляків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їхніх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численних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нащадків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Історичні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крутозлами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розсіяли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їх</a:t>
            </a:r>
            <a:r>
              <a:rPr lang="ru-RU" sz="1600" i="1" dirty="0" smtClean="0"/>
              <a:t> по </a:t>
            </a:r>
            <a:r>
              <a:rPr lang="ru-RU" sz="1600" i="1" dirty="0" err="1" smtClean="0"/>
              <a:t>всьому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світу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Українці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громадянами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кількох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десятків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країн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різних</a:t>
            </a:r>
            <a:r>
              <a:rPr lang="ru-RU" sz="1600" i="1" dirty="0" smtClean="0"/>
              <a:t> континентах: у </a:t>
            </a:r>
            <a:r>
              <a:rPr lang="ru-RU" sz="1600" i="1" dirty="0" err="1" smtClean="0"/>
              <a:t>Південній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Північній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Америці</a:t>
            </a:r>
            <a:r>
              <a:rPr lang="ru-RU" sz="1600" i="1" dirty="0" smtClean="0"/>
              <a:t> (тут </a:t>
            </a:r>
            <a:r>
              <a:rPr lang="ru-RU" sz="1600" i="1" dirty="0" err="1" smtClean="0"/>
              <a:t>мешкає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понад</a:t>
            </a:r>
            <a:r>
              <a:rPr lang="ru-RU" sz="1600" i="1" dirty="0" smtClean="0"/>
              <a:t> 75 </a:t>
            </a:r>
            <a:r>
              <a:rPr lang="ru-RU" sz="1600" i="1" dirty="0" err="1" smtClean="0"/>
              <a:t>відсотків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загальної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кількості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українців</a:t>
            </a:r>
            <a:r>
              <a:rPr lang="ru-RU" sz="1600" i="1" dirty="0" smtClean="0"/>
              <a:t> далекого </a:t>
            </a:r>
            <a:r>
              <a:rPr lang="ru-RU" sz="1600" i="1" dirty="0" err="1" smtClean="0"/>
              <a:t>зарубіжжя</a:t>
            </a:r>
            <a:r>
              <a:rPr lang="ru-RU" sz="1600" i="1" dirty="0" smtClean="0"/>
              <a:t>), в </a:t>
            </a:r>
            <a:r>
              <a:rPr lang="ru-RU" sz="1600" i="1" dirty="0" err="1" smtClean="0"/>
              <a:t>Австралії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Європі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Азії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Африці</a:t>
            </a:r>
            <a:r>
              <a:rPr lang="ru-RU" sz="1600" i="1" dirty="0" smtClean="0"/>
              <a:t>. В </a:t>
            </a:r>
            <a:r>
              <a:rPr lang="ru-RU" sz="1600" i="1" dirty="0" err="1" smtClean="0"/>
              <a:t>умовах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багатоетнічного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оточення</a:t>
            </a:r>
            <a:r>
              <a:rPr lang="ru-RU" sz="1600" i="1" dirty="0" smtClean="0"/>
              <a:t> вони </a:t>
            </a:r>
            <a:r>
              <a:rPr lang="ru-RU" sz="1600" i="1" dirty="0" err="1" smtClean="0"/>
              <a:t>зберігають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своєму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середовищі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українську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мову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народні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звичаї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культурні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мистецькі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побутові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традиції</a:t>
            </a:r>
            <a:r>
              <a:rPr lang="ru-RU" sz="1600" i="1" dirty="0" smtClean="0"/>
              <a:t> та свою </a:t>
            </a:r>
            <a:r>
              <a:rPr lang="ru-RU" sz="1600" i="1" dirty="0" err="1" smtClean="0"/>
              <a:t>національну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самобутність</a:t>
            </a:r>
            <a:r>
              <a:rPr lang="ru-RU" sz="1600" i="1" dirty="0" smtClean="0"/>
              <a:t>.</a:t>
            </a:r>
            <a:endParaRPr lang="ru-RU" sz="1600" i="1" dirty="0"/>
          </a:p>
        </p:txBody>
      </p:sp>
      <p:pic>
        <p:nvPicPr>
          <p:cNvPr id="3" name="Рисунок 2" descr="20ea40e99ccc458afdad6978a9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071810"/>
            <a:ext cx="5191632" cy="36115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000108"/>
            <a:ext cx="40719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Канада.</a:t>
            </a:r>
            <a:r>
              <a:rPr lang="ru-RU" dirty="0" smtClean="0"/>
              <a:t> </a:t>
            </a:r>
          </a:p>
          <a:p>
            <a:r>
              <a:rPr lang="ru-RU" sz="1400" dirty="0" err="1" smtClean="0"/>
              <a:t>Масове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переселення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українців</a:t>
            </a:r>
            <a:r>
              <a:rPr lang="ru-RU" sz="1400" dirty="0" smtClean="0"/>
              <a:t> до </a:t>
            </a:r>
            <a:r>
              <a:rPr lang="ru-RU" sz="1400" dirty="0" err="1" smtClean="0"/>
              <a:t>Канади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</a:t>
            </a:r>
            <a:r>
              <a:rPr lang="en-US" sz="1400" dirty="0" smtClean="0"/>
              <a:t>XIX </a:t>
            </a:r>
            <a:r>
              <a:rPr lang="ru-RU" sz="1400" dirty="0" smtClean="0"/>
              <a:t>ст. </a:t>
            </a:r>
            <a:r>
              <a:rPr lang="ru-RU" sz="1400" dirty="0" err="1" smtClean="0"/>
              <a:t>Історично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етнічна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- одна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меншин</a:t>
            </a:r>
            <a:r>
              <a:rPr lang="ru-RU" sz="1400" dirty="0" smtClean="0"/>
              <a:t>. За </a:t>
            </a:r>
            <a:r>
              <a:rPr lang="ru-RU" sz="1400" dirty="0" err="1" smtClean="0"/>
              <a:t>даними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перепису</a:t>
            </a:r>
            <a:r>
              <a:rPr lang="ru-RU" sz="1400" dirty="0" smtClean="0"/>
              <a:t> 1981 </a:t>
            </a:r>
            <a:r>
              <a:rPr lang="en-US" sz="1400" dirty="0" smtClean="0"/>
              <a:t>p., 529615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оголосили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</a:t>
            </a:r>
            <a:r>
              <a:rPr lang="ru-RU" sz="1400" dirty="0" err="1" smtClean="0"/>
              <a:t>єдиним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походженням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українське</a:t>
            </a:r>
            <a:r>
              <a:rPr lang="ru-RU" sz="1400" dirty="0" smtClean="0"/>
              <a:t>, 225365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назвали себе </a:t>
            </a:r>
            <a:r>
              <a:rPr lang="ru-RU" sz="1400" dirty="0" err="1" smtClean="0"/>
              <a:t>українцями</a:t>
            </a:r>
            <a:r>
              <a:rPr lang="ru-RU" sz="1400" dirty="0" smtClean="0"/>
              <a:t> за </a:t>
            </a:r>
            <a:r>
              <a:rPr lang="ru-RU" sz="1400" dirty="0" err="1" smtClean="0"/>
              <a:t>національною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приналежністю</a:t>
            </a:r>
            <a:r>
              <a:rPr lang="ru-RU" sz="1400" dirty="0" smtClean="0"/>
              <a:t> одного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батьків</a:t>
            </a:r>
            <a:r>
              <a:rPr lang="ru-RU" sz="1400" dirty="0" smtClean="0"/>
              <a:t>.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, разом 754980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. </a:t>
            </a:r>
            <a:r>
              <a:rPr lang="ru-RU" sz="1400" dirty="0" err="1" smtClean="0"/>
              <a:t>Обидві</a:t>
            </a:r>
            <a:r>
              <a:rPr lang="ru-RU" sz="1400" dirty="0" smtClean="0"/>
              <a:t>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становили 31 </a:t>
            </a:r>
            <a:r>
              <a:rPr lang="ru-RU" sz="1400" dirty="0" err="1" smtClean="0"/>
              <a:t>відсоток</a:t>
            </a:r>
            <a:r>
              <a:rPr lang="ru-RU" sz="1400" dirty="0" smtClean="0"/>
              <a:t> </a:t>
            </a:r>
            <a:r>
              <a:rPr lang="ru-RU" sz="1400" dirty="0" err="1" smtClean="0"/>
              <a:t>усього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канадського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поставило </a:t>
            </a:r>
            <a:r>
              <a:rPr lang="ru-RU" sz="1400" dirty="0" err="1" smtClean="0"/>
              <a:t>українців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п'яте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. </a:t>
            </a:r>
            <a:r>
              <a:rPr lang="ru-RU" sz="1400" dirty="0" err="1" smtClean="0"/>
              <a:t>Кількісно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британці</a:t>
            </a:r>
            <a:r>
              <a:rPr lang="ru-RU" sz="1400" dirty="0" smtClean="0"/>
              <a:t> (</a:t>
            </a:r>
            <a:r>
              <a:rPr lang="ru-RU" sz="1400" dirty="0" err="1" smtClean="0"/>
              <a:t>англійці</a:t>
            </a:r>
            <a:r>
              <a:rPr lang="ru-RU" sz="1400" dirty="0" smtClean="0"/>
              <a:t>, </a:t>
            </a:r>
            <a:r>
              <a:rPr lang="ru-RU" sz="1400" dirty="0" err="1" smtClean="0"/>
              <a:t>шотландці</a:t>
            </a:r>
            <a:r>
              <a:rPr lang="ru-RU" sz="1400" dirty="0" smtClean="0"/>
              <a:t>, </a:t>
            </a:r>
            <a:r>
              <a:rPr lang="ru-RU" sz="1400" dirty="0" err="1" smtClean="0"/>
              <a:t>валлійці</a:t>
            </a:r>
            <a:r>
              <a:rPr lang="ru-RU" sz="1400" dirty="0" smtClean="0"/>
              <a:t>, </a:t>
            </a:r>
            <a:r>
              <a:rPr lang="ru-RU" sz="1400" dirty="0" err="1" smtClean="0"/>
              <a:t>ірландці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узяті</a:t>
            </a:r>
            <a:r>
              <a:rPr lang="ru-RU" sz="1400" dirty="0" smtClean="0"/>
              <a:t>), </a:t>
            </a:r>
            <a:r>
              <a:rPr lang="ru-RU" sz="1400" dirty="0" err="1" smtClean="0"/>
              <a:t>французи</a:t>
            </a:r>
            <a:r>
              <a:rPr lang="ru-RU" sz="1400" dirty="0" smtClean="0"/>
              <a:t>, </a:t>
            </a:r>
            <a:r>
              <a:rPr lang="ru-RU" sz="1400" dirty="0" err="1" smtClean="0"/>
              <a:t>німці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італійці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Українців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бачити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високих</a:t>
            </a:r>
            <a:r>
              <a:rPr lang="ru-RU" sz="1400" dirty="0" smtClean="0"/>
              <a:t> посадах у сферах </a:t>
            </a:r>
            <a:r>
              <a:rPr lang="ru-RU" sz="1400" dirty="0" err="1" smtClean="0"/>
              <a:t>бізнесу</a:t>
            </a:r>
            <a:r>
              <a:rPr lang="ru-RU" sz="1400" dirty="0" smtClean="0"/>
              <a:t>, </a:t>
            </a:r>
            <a:r>
              <a:rPr lang="ru-RU" sz="1400" dirty="0" err="1" smtClean="0"/>
              <a:t>юриспруденції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масової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галузях</a:t>
            </a:r>
            <a:r>
              <a:rPr lang="ru-RU" sz="1400" dirty="0" smtClean="0"/>
              <a:t>. </a:t>
            </a:r>
            <a:r>
              <a:rPr lang="ru-RU" sz="1400" dirty="0" err="1" smtClean="0"/>
              <a:t>Останніми</a:t>
            </a:r>
            <a:r>
              <a:rPr lang="ru-RU" sz="1400" dirty="0" smtClean="0"/>
              <a:t> роками </a:t>
            </a:r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українці</a:t>
            </a:r>
            <a:r>
              <a:rPr lang="ru-RU" sz="1400" dirty="0" smtClean="0"/>
              <a:t> </a:t>
            </a:r>
            <a:r>
              <a:rPr lang="ru-RU" sz="1400" dirty="0" err="1" smtClean="0"/>
              <a:t>удостоїлися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найпрестижніших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призначень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них Роман </a:t>
            </a:r>
            <a:r>
              <a:rPr lang="ru-RU" sz="1400" dirty="0" err="1" smtClean="0"/>
              <a:t>Гнатишин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певний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генерал-губернатором </a:t>
            </a:r>
            <a:r>
              <a:rPr lang="ru-RU" sz="1400" dirty="0" err="1" smtClean="0"/>
              <a:t>Канади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3" name="Рисунок 2" descr="clip_image0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1928802"/>
            <a:ext cx="4707891" cy="31765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57232"/>
            <a:ext cx="48577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 smtClean="0"/>
              <a:t>Канадські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українці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досягли</a:t>
            </a:r>
            <a:r>
              <a:rPr lang="ru-RU" sz="1400" i="1" dirty="0" smtClean="0"/>
              <a:t> великих </a:t>
            </a:r>
            <a:r>
              <a:rPr lang="ru-RU" sz="1400" i="1" dirty="0" err="1" smtClean="0"/>
              <a:t>успіхів</a:t>
            </a:r>
            <a:r>
              <a:rPr lang="ru-RU" sz="1400" i="1" dirty="0" smtClean="0"/>
              <a:t> у </a:t>
            </a:r>
            <a:r>
              <a:rPr lang="ru-RU" sz="1400" i="1" dirty="0" err="1" smtClean="0"/>
              <a:t>канадійському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суспільстві</a:t>
            </a:r>
            <a:r>
              <a:rPr lang="ru-RU" sz="1400" i="1" dirty="0" smtClean="0"/>
              <a:t>. М.Стар (</a:t>
            </a:r>
            <a:r>
              <a:rPr lang="ru-RU" sz="1400" i="1" dirty="0" err="1" smtClean="0"/>
              <a:t>Старчевський</a:t>
            </a:r>
            <a:r>
              <a:rPr lang="ru-RU" sz="1400" i="1" dirty="0" smtClean="0"/>
              <a:t>) у </a:t>
            </a:r>
            <a:r>
              <a:rPr lang="ru-RU" sz="1400" i="1" dirty="0" err="1" smtClean="0"/>
              <a:t>післявоєнні</a:t>
            </a:r>
            <a:r>
              <a:rPr lang="ru-RU" sz="1400" i="1" dirty="0" smtClean="0"/>
              <a:t> роки </a:t>
            </a:r>
            <a:r>
              <a:rPr lang="ru-RU" sz="1400" i="1" dirty="0" err="1" smtClean="0"/>
              <a:t>був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міністром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праці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Н.Кафік</a:t>
            </a:r>
            <a:r>
              <a:rPr lang="ru-RU" sz="1400" i="1" dirty="0" smtClean="0"/>
              <a:t> - </a:t>
            </a:r>
            <a:r>
              <a:rPr lang="ru-RU" sz="1400" i="1" dirty="0" err="1" smtClean="0"/>
              <a:t>міністром</a:t>
            </a:r>
            <a:r>
              <a:rPr lang="ru-RU" sz="1400" i="1" dirty="0" smtClean="0"/>
              <a:t> у справах </a:t>
            </a:r>
            <a:r>
              <a:rPr lang="ru-RU" sz="1400" i="1" dirty="0" err="1" smtClean="0"/>
              <a:t>багатокультурності</a:t>
            </a:r>
            <a:r>
              <a:rPr lang="ru-RU" sz="1400" i="1" dirty="0" smtClean="0"/>
              <a:t>, сенаторами та </a:t>
            </a:r>
            <a:r>
              <a:rPr lang="ru-RU" sz="1400" i="1" dirty="0" err="1" smtClean="0"/>
              <a:t>міністрами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були</a:t>
            </a:r>
            <a:r>
              <a:rPr lang="ru-RU" sz="1400" i="1" dirty="0" smtClean="0"/>
              <a:t> Д.Кларк, </a:t>
            </a:r>
            <a:r>
              <a:rPr lang="ru-RU" sz="1400" i="1" dirty="0" err="1" smtClean="0"/>
              <a:t>В.Уолл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Д.Гнатишин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П.Юзик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Д.Івасів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М.Білих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Рамон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Гнатишин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провінції</a:t>
            </a:r>
            <a:r>
              <a:rPr lang="ru-RU" sz="1400" i="1" dirty="0" smtClean="0"/>
              <a:t> Саскачеван став генерал-губернатором </a:t>
            </a:r>
            <a:r>
              <a:rPr lang="ru-RU" sz="1400" i="1" dirty="0" err="1" smtClean="0"/>
              <a:t>Канади</a:t>
            </a:r>
            <a:r>
              <a:rPr lang="ru-RU" sz="1400" i="1" dirty="0" smtClean="0"/>
              <a:t>.</a:t>
            </a:r>
            <a:endParaRPr lang="ru-RU" sz="1400" i="1" dirty="0"/>
          </a:p>
        </p:txBody>
      </p:sp>
      <p:pic>
        <p:nvPicPr>
          <p:cNvPr id="5" name="Рисунок 4" descr="Starr_Mik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643182"/>
            <a:ext cx="1689100" cy="21082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4786322"/>
            <a:ext cx="193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М.Стар (</a:t>
            </a:r>
            <a:r>
              <a:rPr lang="ru-RU" sz="1200" i="1" dirty="0" err="1" smtClean="0"/>
              <a:t>Старчевський</a:t>
            </a:r>
            <a:r>
              <a:rPr lang="ru-RU" sz="1200" i="1" dirty="0" smtClean="0"/>
              <a:t>) </a:t>
            </a:r>
            <a:endParaRPr lang="ru-RU" sz="1200" dirty="0"/>
          </a:p>
        </p:txBody>
      </p:sp>
      <p:pic>
        <p:nvPicPr>
          <p:cNvPr id="7" name="Рисунок 6" descr="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571744"/>
            <a:ext cx="1714512" cy="227590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143240" y="4857760"/>
            <a:ext cx="10711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err="1" smtClean="0"/>
              <a:t>Д.Гнатишин</a:t>
            </a:r>
            <a:endParaRPr lang="ru-RU" sz="1200" dirty="0"/>
          </a:p>
        </p:txBody>
      </p:sp>
      <p:pic>
        <p:nvPicPr>
          <p:cNvPr id="9" name="Рисунок 8" descr="gnatishin-ram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928670"/>
            <a:ext cx="2286000" cy="244792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857884" y="3429000"/>
            <a:ext cx="14362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err="1" smtClean="0"/>
              <a:t>Рамон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Гнатишин</a:t>
            </a:r>
            <a:r>
              <a:rPr lang="ru-RU" sz="1200" i="1" dirty="0" smtClean="0"/>
              <a:t> 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142984"/>
            <a:ext cx="435770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США. </a:t>
            </a:r>
          </a:p>
          <a:p>
            <a:r>
              <a:rPr lang="ru-RU" sz="1400" dirty="0" err="1" smtClean="0"/>
              <a:t>Відкриття</a:t>
            </a:r>
            <a:r>
              <a:rPr lang="ru-RU" sz="1400" dirty="0" smtClean="0"/>
              <a:t> Нового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відразу</a:t>
            </a:r>
            <a:r>
              <a:rPr lang="ru-RU" sz="1400" dirty="0" smtClean="0"/>
              <a:t> ж породило в </a:t>
            </a:r>
            <a:r>
              <a:rPr lang="ru-RU" sz="1400" dirty="0" err="1" smtClean="0"/>
              <a:t>європейців</a:t>
            </a:r>
            <a:r>
              <a:rPr lang="ru-RU" sz="1400" dirty="0" smtClean="0"/>
              <a:t> потяг до </a:t>
            </a:r>
            <a:r>
              <a:rPr lang="ru-RU" sz="1400" dirty="0" err="1" smtClean="0"/>
              <a:t>американського</a:t>
            </a:r>
            <a:r>
              <a:rPr lang="ru-RU" sz="1400" dirty="0" smtClean="0"/>
              <a:t> континенту. Є </a:t>
            </a:r>
            <a:r>
              <a:rPr lang="ru-RU" sz="1400" dirty="0" err="1" smtClean="0"/>
              <a:t>достовірні</a:t>
            </a:r>
            <a:r>
              <a:rPr lang="ru-RU" sz="1400" dirty="0" smtClean="0"/>
              <a:t> </a:t>
            </a:r>
            <a:r>
              <a:rPr lang="ru-RU" sz="1400" dirty="0" err="1" smtClean="0"/>
              <a:t>факти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поселенці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у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Північної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громадянської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війни</a:t>
            </a:r>
            <a:r>
              <a:rPr lang="ru-RU" sz="1400" dirty="0" smtClean="0"/>
              <a:t>. В </a:t>
            </a:r>
            <a:r>
              <a:rPr lang="ru-RU" sz="1400" dirty="0" err="1" smtClean="0"/>
              <a:t>історію</a:t>
            </a:r>
            <a:r>
              <a:rPr lang="ru-RU" sz="1400" dirty="0" smtClean="0"/>
              <a:t> США </a:t>
            </a:r>
            <a:r>
              <a:rPr lang="ru-RU" sz="1400" dirty="0" err="1" smtClean="0"/>
              <a:t>увійшов</a:t>
            </a:r>
            <a:r>
              <a:rPr lang="ru-RU" sz="1400" dirty="0" smtClean="0"/>
              <a:t> генерал Василь </a:t>
            </a:r>
            <a:r>
              <a:rPr lang="ru-RU" sz="1400" dirty="0" err="1" smtClean="0"/>
              <a:t>Турчин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командував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однією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бригад, за свою </a:t>
            </a:r>
            <a:r>
              <a:rPr lang="ru-RU" sz="1400" dirty="0" err="1" smtClean="0"/>
              <a:t>відвагу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муж-ність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дістав</a:t>
            </a:r>
            <a:r>
              <a:rPr lang="ru-RU" sz="1400" dirty="0" smtClean="0"/>
              <a:t> </a:t>
            </a:r>
            <a:r>
              <a:rPr lang="ru-RU" sz="1400" dirty="0" err="1" smtClean="0"/>
              <a:t>прізвисько</a:t>
            </a:r>
            <a:r>
              <a:rPr lang="ru-RU" sz="1400" dirty="0" smtClean="0"/>
              <a:t> "</a:t>
            </a:r>
            <a:r>
              <a:rPr lang="ru-RU" sz="1400" dirty="0" err="1" smtClean="0"/>
              <a:t>Грізний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козак</a:t>
            </a:r>
            <a:r>
              <a:rPr lang="ru-RU" sz="1400" dirty="0" smtClean="0"/>
              <a:t>".</a:t>
            </a:r>
          </a:p>
          <a:p>
            <a:r>
              <a:rPr lang="ru-RU" sz="1400" dirty="0" err="1" smtClean="0"/>
              <a:t>Лише</a:t>
            </a:r>
            <a:r>
              <a:rPr lang="ru-RU" sz="1400" dirty="0" smtClean="0"/>
              <a:t> у </a:t>
            </a:r>
            <a:r>
              <a:rPr lang="ru-RU" sz="1400" dirty="0" err="1" smtClean="0"/>
              <a:t>Сполучених</a:t>
            </a:r>
            <a:r>
              <a:rPr lang="ru-RU" sz="1400" dirty="0" smtClean="0"/>
              <a:t> Штатах Америки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етнічна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, за </a:t>
            </a:r>
            <a:r>
              <a:rPr lang="ru-RU" sz="1400" dirty="0" err="1" smtClean="0"/>
              <a:t>неофіційними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даними</a:t>
            </a:r>
            <a:r>
              <a:rPr lang="ru-RU" sz="1400" dirty="0" smtClean="0"/>
              <a:t> - </a:t>
            </a:r>
            <a:r>
              <a:rPr lang="ru-RU" sz="1400" dirty="0" err="1" smtClean="0"/>
              <a:t>публікаціями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учених</a:t>
            </a:r>
            <a:r>
              <a:rPr lang="ru-RU" sz="1400" dirty="0" smtClean="0"/>
              <a:t>, - </a:t>
            </a:r>
            <a:r>
              <a:rPr lang="ru-RU" sz="1400" dirty="0" err="1" smtClean="0"/>
              <a:t>налічує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мільйонів</a:t>
            </a:r>
            <a:r>
              <a:rPr lang="ru-RU" sz="1400" dirty="0" smtClean="0"/>
              <a:t> </a:t>
            </a:r>
            <a:r>
              <a:rPr lang="ru-RU" sz="1400" dirty="0" err="1" smtClean="0"/>
              <a:t>чоловік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становить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один </a:t>
            </a:r>
            <a:r>
              <a:rPr lang="ru-RU" sz="1400" dirty="0" err="1" smtClean="0"/>
              <a:t>відсоток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країни</a:t>
            </a:r>
            <a:r>
              <a:rPr lang="ru-RU" sz="1400" dirty="0" smtClean="0"/>
              <a:t>. </a:t>
            </a:r>
            <a:r>
              <a:rPr lang="ru-RU" sz="1400" dirty="0" err="1" smtClean="0"/>
              <a:t>Українці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численністю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посідають</a:t>
            </a:r>
            <a:r>
              <a:rPr lang="ru-RU" sz="1400" dirty="0" smtClean="0"/>
              <a:t> 21-ше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усіх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</a:t>
            </a:r>
            <a:r>
              <a:rPr lang="ru-RU" sz="1400" dirty="0" smtClean="0"/>
              <a:t>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багатонаціональної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.</a:t>
            </a:r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4714884"/>
            <a:ext cx="90011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діаспора</a:t>
            </a:r>
            <a:r>
              <a:rPr lang="ru-RU" sz="1400" dirty="0" smtClean="0"/>
              <a:t> Америки </a:t>
            </a:r>
            <a:r>
              <a:rPr lang="ru-RU" sz="1400" dirty="0" err="1" smtClean="0"/>
              <a:t>надзвичайно</a:t>
            </a:r>
            <a:r>
              <a:rPr lang="ru-RU" sz="1400" dirty="0" smtClean="0"/>
              <a:t> сильно </a:t>
            </a:r>
            <a:r>
              <a:rPr lang="ru-RU" sz="1400" dirty="0" err="1" smtClean="0"/>
              <a:t>зорганізована</a:t>
            </a:r>
            <a:r>
              <a:rPr lang="ru-RU" sz="1400" dirty="0" smtClean="0"/>
              <a:t>. З 1893 р. у США </a:t>
            </a:r>
            <a:r>
              <a:rPr lang="ru-RU" sz="1400" dirty="0" err="1" smtClean="0"/>
              <a:t>виходить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з</a:t>
            </a:r>
            <a:r>
              <a:rPr lang="ru-RU" sz="1400" dirty="0" smtClean="0"/>
              <a:t> "</a:t>
            </a:r>
            <a:r>
              <a:rPr lang="ru-RU" sz="1400" dirty="0" err="1" smtClean="0"/>
              <a:t>найстарших</a:t>
            </a:r>
            <a:r>
              <a:rPr lang="ru-RU" sz="1400" dirty="0" smtClean="0"/>
              <a:t>" газет - "Свобода" (</a:t>
            </a:r>
            <a:r>
              <a:rPr lang="ru-RU" sz="1400" dirty="0" err="1" smtClean="0"/>
              <a:t>нині</a:t>
            </a:r>
            <a:r>
              <a:rPr lang="ru-RU" sz="1400" dirty="0" smtClean="0"/>
              <a:t> - </a:t>
            </a:r>
            <a:r>
              <a:rPr lang="ru-RU" sz="1400" dirty="0" err="1" smtClean="0"/>
              <a:t>тижневик</a:t>
            </a:r>
            <a:r>
              <a:rPr lang="ru-RU" sz="1400" dirty="0" smtClean="0"/>
              <a:t>).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у США </a:t>
            </a:r>
            <a:r>
              <a:rPr lang="ru-RU" sz="1400" dirty="0" err="1" smtClean="0"/>
              <a:t>працюють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</a:t>
            </a:r>
            <a:r>
              <a:rPr lang="ru-RU" sz="1400" dirty="0" smtClean="0"/>
              <a:t> ЗМІ, </a:t>
            </a:r>
            <a:r>
              <a:rPr lang="ru-RU" sz="1400" dirty="0" err="1" smtClean="0"/>
              <a:t>видавництва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музеї</a:t>
            </a:r>
            <a:r>
              <a:rPr lang="ru-RU" sz="1400" dirty="0" smtClean="0"/>
              <a:t>, </a:t>
            </a:r>
            <a:r>
              <a:rPr lang="ru-RU" sz="1400" dirty="0" err="1" smtClean="0"/>
              <a:t>архіви</a:t>
            </a:r>
            <a:r>
              <a:rPr lang="ru-RU" sz="1400" dirty="0" smtClean="0"/>
              <a:t>, церкви, </a:t>
            </a:r>
            <a:r>
              <a:rPr lang="ru-RU" sz="1400" dirty="0" err="1" smtClean="0"/>
              <a:t>школи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українознавства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У 1915 р. створена </a:t>
            </a:r>
            <a:r>
              <a:rPr lang="ru-RU" sz="1400" dirty="0" err="1" smtClean="0"/>
              <a:t>Федерація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українців</a:t>
            </a:r>
            <a:r>
              <a:rPr lang="ru-RU" sz="1400" dirty="0" smtClean="0"/>
              <a:t> Америки, яка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у 1916 р.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прийнята</a:t>
            </a:r>
            <a:r>
              <a:rPr lang="ru-RU" sz="1400" dirty="0" smtClean="0"/>
              <a:t> в </a:t>
            </a:r>
            <a:r>
              <a:rPr lang="ru-RU" sz="1400" dirty="0" err="1" smtClean="0"/>
              <a:t>Конгресі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президентом США. Тут </a:t>
            </a:r>
            <a:r>
              <a:rPr lang="ru-RU" sz="1400" dirty="0" err="1" smtClean="0"/>
              <a:t>діє</a:t>
            </a:r>
            <a:r>
              <a:rPr lang="ru-RU" sz="1400" dirty="0" smtClean="0"/>
              <a:t> ряд </a:t>
            </a:r>
            <a:r>
              <a:rPr lang="ru-RU" sz="1400" dirty="0" err="1" smtClean="0"/>
              <a:t>відомих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зарубіжжя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"</a:t>
            </a:r>
            <a:r>
              <a:rPr lang="ru-RU" sz="1400" dirty="0" err="1" smtClean="0"/>
              <a:t>Український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народний</a:t>
            </a:r>
            <a:r>
              <a:rPr lang="ru-RU" sz="1400" dirty="0" smtClean="0"/>
              <a:t> союз", "</a:t>
            </a:r>
            <a:r>
              <a:rPr lang="ru-RU" sz="1400" dirty="0" err="1" smtClean="0"/>
              <a:t>Український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конґресовий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</a:t>
            </a:r>
            <a:r>
              <a:rPr lang="ru-RU" sz="1400" dirty="0" smtClean="0"/>
              <a:t> Америки", "</a:t>
            </a:r>
            <a:r>
              <a:rPr lang="ru-RU" sz="1400" dirty="0" err="1" smtClean="0"/>
              <a:t>Злучений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українсько-американський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допомоговий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</a:t>
            </a:r>
            <a:r>
              <a:rPr lang="ru-RU" sz="1400" dirty="0" smtClean="0"/>
              <a:t>", "</a:t>
            </a:r>
            <a:r>
              <a:rPr lang="ru-RU" sz="1400" dirty="0" err="1" smtClean="0"/>
              <a:t>Наукове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Товариство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ім</a:t>
            </a:r>
            <a:r>
              <a:rPr lang="ru-RU" sz="1400" dirty="0" smtClean="0"/>
              <a:t>. </a:t>
            </a:r>
            <a:r>
              <a:rPr lang="ru-RU" sz="1400" dirty="0" err="1" smtClean="0"/>
              <a:t>Шевченка</a:t>
            </a:r>
            <a:r>
              <a:rPr lang="ru-RU" sz="1400" dirty="0" smtClean="0"/>
              <a:t> в </a:t>
            </a:r>
            <a:r>
              <a:rPr lang="ru-RU" sz="1400" dirty="0" err="1" smtClean="0"/>
              <a:t>Америці</a:t>
            </a:r>
            <a:r>
              <a:rPr lang="ru-RU" sz="1400" dirty="0" smtClean="0"/>
              <a:t>", "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наук",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молодіжні</a:t>
            </a:r>
            <a:r>
              <a:rPr lang="ru-RU" sz="1400" dirty="0" smtClean="0"/>
              <a:t>, </a:t>
            </a:r>
            <a:r>
              <a:rPr lang="ru-RU" sz="1400" dirty="0" err="1" smtClean="0"/>
              <a:t>ветеранські</a:t>
            </a:r>
            <a:r>
              <a:rPr lang="ru-RU" sz="1400" dirty="0" smtClean="0"/>
              <a:t>, </a:t>
            </a:r>
            <a:r>
              <a:rPr lang="ru-RU" sz="1400" dirty="0" err="1" smtClean="0"/>
              <a:t>фахові</a:t>
            </a:r>
            <a:r>
              <a:rPr lang="ru-RU" sz="1400" dirty="0" smtClean="0"/>
              <a:t> (напр., </a:t>
            </a:r>
            <a:r>
              <a:rPr lang="ru-RU" sz="1400" dirty="0" err="1" smtClean="0"/>
              <a:t>лікарів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інженерів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істориків</a:t>
            </a:r>
            <a:r>
              <a:rPr lang="ru-RU" sz="1400" dirty="0" smtClean="0"/>
              <a:t>) </a:t>
            </a:r>
            <a:r>
              <a:rPr lang="ru-RU" sz="1400" dirty="0" err="1" smtClean="0"/>
              <a:t>організації</a:t>
            </a:r>
            <a:endParaRPr lang="ru-RU" sz="1400" dirty="0"/>
          </a:p>
        </p:txBody>
      </p:sp>
      <p:pic>
        <p:nvPicPr>
          <p:cNvPr id="6" name="Рисунок 5" descr="ukrainian_emigrants_usa_n_dakota_xi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285860"/>
            <a:ext cx="4095779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928670"/>
            <a:ext cx="40719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Авторитет </a:t>
            </a:r>
            <a:r>
              <a:rPr lang="ru-RU" sz="1400" dirty="0" err="1" smtClean="0"/>
              <a:t>деяких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науковців-українців</a:t>
            </a:r>
            <a:r>
              <a:rPr lang="ru-RU" sz="1400" dirty="0" smtClean="0"/>
              <a:t> у США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високий</a:t>
            </a:r>
            <a:r>
              <a:rPr lang="ru-RU" sz="1400" dirty="0" smtClean="0"/>
              <a:t>, напр., </a:t>
            </a:r>
            <a:r>
              <a:rPr lang="ru-RU" sz="1400" dirty="0" err="1" smtClean="0"/>
              <a:t>Ю.Шевельова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О.Пріцака</a:t>
            </a:r>
            <a:r>
              <a:rPr lang="ru-RU" sz="1400" dirty="0" smtClean="0"/>
              <a:t>, </a:t>
            </a:r>
            <a:r>
              <a:rPr lang="ru-RU" sz="1400" dirty="0" err="1" smtClean="0"/>
              <a:t>Т.Сунчака</a:t>
            </a:r>
            <a:r>
              <a:rPr lang="ru-RU" sz="1400" dirty="0" smtClean="0"/>
              <a:t>, </a:t>
            </a:r>
            <a:r>
              <a:rPr lang="ru-RU" sz="1400" dirty="0" err="1" smtClean="0"/>
              <a:t>Р.Шпорлюка</a:t>
            </a:r>
            <a:r>
              <a:rPr lang="ru-RU" sz="1400" dirty="0" smtClean="0"/>
              <a:t>, </a:t>
            </a:r>
            <a:r>
              <a:rPr lang="ru-RU" sz="1400" dirty="0" err="1" smtClean="0"/>
              <a:t>І.Коропецького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Я.Білінського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Б.Винара</a:t>
            </a:r>
            <a:r>
              <a:rPr lang="ru-RU" sz="1400" dirty="0" smtClean="0"/>
              <a:t>, </a:t>
            </a:r>
            <a:r>
              <a:rPr lang="ru-RU" sz="1400" dirty="0" err="1" smtClean="0"/>
              <a:t>Б.Футея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 </a:t>
            </a:r>
            <a:r>
              <a:rPr lang="ru-RU" sz="1400" dirty="0" err="1" smtClean="0"/>
              <a:t>Фізик</a:t>
            </a:r>
            <a:r>
              <a:rPr lang="ru-RU" sz="1400" dirty="0" smtClean="0"/>
              <a:t> </a:t>
            </a:r>
            <a:r>
              <a:rPr lang="ru-RU" sz="1400" dirty="0" err="1" smtClean="0"/>
              <a:t>Ю.Кістяківський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Києва</a:t>
            </a:r>
            <a:r>
              <a:rPr lang="ru-RU" sz="1400" dirty="0" smtClean="0"/>
              <a:t> став одним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батьків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американської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ядерної</a:t>
            </a:r>
            <a:r>
              <a:rPr lang="ru-RU" sz="1400" dirty="0" smtClean="0"/>
              <a:t> бомби,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радником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Д.Ейзенхауера</a:t>
            </a:r>
            <a:r>
              <a:rPr lang="ru-RU" sz="1400" dirty="0" smtClean="0"/>
              <a:t>. </a:t>
            </a:r>
            <a:r>
              <a:rPr lang="ru-RU" sz="1400" dirty="0" err="1" smtClean="0"/>
              <a:t>Авіаконструктор</a:t>
            </a:r>
            <a:r>
              <a:rPr lang="ru-RU" sz="1400" dirty="0" smtClean="0"/>
              <a:t> </a:t>
            </a:r>
            <a:r>
              <a:rPr lang="ru-RU" sz="1400" dirty="0" err="1" smtClean="0"/>
              <a:t>І.Сікорський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найбільші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досягнення</a:t>
            </a:r>
            <a:r>
              <a:rPr lang="ru-RU" sz="1400" dirty="0" smtClean="0"/>
              <a:t> у </a:t>
            </a:r>
            <a:r>
              <a:rPr lang="ru-RU" sz="1400" dirty="0" err="1" smtClean="0"/>
              <a:t>вертольотобудуванні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зробив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в США. </a:t>
            </a:r>
            <a:r>
              <a:rPr lang="ru-RU" sz="1400" dirty="0" err="1" smtClean="0"/>
              <a:t>Харків'янин</a:t>
            </a:r>
            <a:r>
              <a:rPr lang="ru-RU" sz="1400" dirty="0" smtClean="0"/>
              <a:t> </a:t>
            </a:r>
            <a:r>
              <a:rPr lang="ru-RU" sz="1400" dirty="0" err="1" smtClean="0"/>
              <a:t>С.Кузнець</a:t>
            </a:r>
            <a:r>
              <a:rPr lang="ru-RU" sz="1400" dirty="0" smtClean="0"/>
              <a:t> - </a:t>
            </a:r>
            <a:r>
              <a:rPr lang="ru-RU" sz="1400" dirty="0" err="1" smtClean="0"/>
              <a:t>відомий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економіст</a:t>
            </a:r>
            <a:r>
              <a:rPr lang="ru-RU" sz="1400" dirty="0" smtClean="0"/>
              <a:t>, лауреат </a:t>
            </a:r>
            <a:r>
              <a:rPr lang="ru-RU" sz="1400" dirty="0" err="1" smtClean="0"/>
              <a:t>Нобелівської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Одесит</a:t>
            </a:r>
            <a:r>
              <a:rPr lang="ru-RU" sz="1400" dirty="0" smtClean="0"/>
              <a:t> Г.Гамов - родоначальник </a:t>
            </a:r>
            <a:r>
              <a:rPr lang="ru-RU" sz="1400" dirty="0" err="1" smtClean="0"/>
              <a:t>американської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астрофізики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космології</a:t>
            </a:r>
            <a:r>
              <a:rPr lang="ru-RU" sz="1400" dirty="0" smtClean="0"/>
              <a:t>. </a:t>
            </a:r>
            <a:r>
              <a:rPr lang="ru-RU" sz="1400" dirty="0" err="1" smtClean="0"/>
              <a:t>Ф.Добжанський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Поділля</a:t>
            </a:r>
            <a:r>
              <a:rPr lang="ru-RU" sz="1400" dirty="0" smtClean="0"/>
              <a:t> - основоположник </a:t>
            </a:r>
            <a:r>
              <a:rPr lang="ru-RU" sz="1400" dirty="0" err="1" smtClean="0"/>
              <a:t>американської</a:t>
            </a:r>
            <a:r>
              <a:rPr lang="ru-RU" sz="1400" dirty="0" smtClean="0"/>
              <a:t> генетики. </a:t>
            </a:r>
            <a:r>
              <a:rPr lang="ru-RU" sz="1400" dirty="0" err="1" smtClean="0"/>
              <a:t>Українці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досягли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результатів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галузі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космосу -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них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астронавти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дослідники</a:t>
            </a:r>
            <a:r>
              <a:rPr lang="ru-RU" sz="1400" dirty="0" smtClean="0"/>
              <a:t>, </a:t>
            </a:r>
            <a:r>
              <a:rPr lang="ru-RU" sz="1400" dirty="0" err="1" smtClean="0"/>
              <a:t>вчені</a:t>
            </a:r>
            <a:r>
              <a:rPr lang="ru-RU" sz="1400" dirty="0" smtClean="0"/>
              <a:t>. Директор </a:t>
            </a:r>
            <a:r>
              <a:rPr lang="ru-RU" sz="1400" dirty="0" err="1" smtClean="0"/>
              <a:t>американського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 </a:t>
            </a:r>
            <a:r>
              <a:rPr lang="ru-RU" sz="1400" dirty="0" err="1" smtClean="0"/>
              <a:t>аеронавтики</a:t>
            </a:r>
            <a:r>
              <a:rPr lang="ru-RU" sz="1400" dirty="0" smtClean="0"/>
              <a:t> та астронавтики - </a:t>
            </a:r>
            <a:r>
              <a:rPr lang="ru-RU" sz="1400" dirty="0" err="1" smtClean="0"/>
              <a:t>М.Яримович</a:t>
            </a:r>
            <a:r>
              <a:rPr lang="ru-RU" sz="1400" dirty="0" smtClean="0"/>
              <a:t>, президент </a:t>
            </a:r>
            <a:r>
              <a:rPr lang="ru-RU" sz="1400" dirty="0" err="1" smtClean="0"/>
              <a:t>корпорації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супутників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зв'язку</a:t>
            </a:r>
            <a:r>
              <a:rPr lang="ru-RU" sz="1400" dirty="0" smtClean="0"/>
              <a:t> - </a:t>
            </a:r>
            <a:r>
              <a:rPr lang="ru-RU" sz="1400" dirty="0" err="1" smtClean="0"/>
              <a:t>Й.Чарик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500702"/>
            <a:ext cx="5715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</a:t>
            </a:r>
            <a:r>
              <a:rPr lang="ru-RU" sz="1400" dirty="0" err="1" smtClean="0"/>
              <a:t>кожній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галузі</a:t>
            </a:r>
            <a:r>
              <a:rPr lang="ru-RU" sz="1400" dirty="0" smtClean="0"/>
              <a:t> науки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вчені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важливий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у </a:t>
            </a:r>
            <a:r>
              <a:rPr lang="ru-RU" sz="1400" dirty="0" err="1" smtClean="0"/>
              <a:t>науці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6" name="Рисунок 5" descr="08326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928670"/>
            <a:ext cx="3321867" cy="455050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42852"/>
            <a:ext cx="6215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У </a:t>
            </a:r>
            <a:r>
              <a:rPr lang="ru-RU" sz="2400" b="1" i="1" dirty="0" err="1" smtClean="0"/>
              <a:t>галузі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природничих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технічних</a:t>
            </a:r>
            <a:r>
              <a:rPr lang="ru-RU" sz="2400" b="1" i="1" dirty="0" smtClean="0"/>
              <a:t> наук:</a:t>
            </a:r>
            <a:endParaRPr lang="ru-RU" sz="2400" dirty="0" smtClean="0"/>
          </a:p>
        </p:txBody>
      </p:sp>
      <p:pic>
        <p:nvPicPr>
          <p:cNvPr id="3" name="Рисунок 2" descr="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71480"/>
            <a:ext cx="2238375" cy="29908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3500438"/>
            <a:ext cx="25717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Степан Тимошенко</a:t>
            </a:r>
            <a:r>
              <a:rPr lang="ru-RU" sz="1200" dirty="0" smtClean="0"/>
              <a:t> (1878-1972; </a:t>
            </a:r>
            <a:r>
              <a:rPr lang="ru-RU" sz="1200" dirty="0" err="1" smtClean="0"/>
              <a:t>уродженець</a:t>
            </a:r>
            <a:r>
              <a:rPr lang="ru-RU" sz="1200" dirty="0" smtClean="0"/>
              <a:t> </a:t>
            </a:r>
            <a:r>
              <a:rPr lang="ru-RU" sz="1200" dirty="0" err="1" smtClean="0"/>
              <a:t>нинішньої</a:t>
            </a:r>
            <a:r>
              <a:rPr lang="ru-RU" sz="1200" dirty="0" smtClean="0"/>
              <a:t> </a:t>
            </a:r>
            <a:r>
              <a:rPr lang="ru-RU" sz="1200" dirty="0" err="1" smtClean="0"/>
              <a:t>Чернігівської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області</a:t>
            </a:r>
            <a:r>
              <a:rPr lang="ru-RU" sz="1200" dirty="0" smtClean="0"/>
              <a:t>) – </a:t>
            </a:r>
            <a:r>
              <a:rPr lang="ru-RU" sz="1200" dirty="0" err="1" smtClean="0"/>
              <a:t>засновник</a:t>
            </a:r>
            <a:r>
              <a:rPr lang="ru-RU" sz="1200" dirty="0" smtClean="0"/>
              <a:t> </a:t>
            </a:r>
            <a:r>
              <a:rPr lang="ru-RU" sz="1200" dirty="0" err="1" smtClean="0"/>
              <a:t>теорії</a:t>
            </a:r>
            <a:r>
              <a:rPr lang="ru-RU" sz="1200" dirty="0" smtClean="0"/>
              <a:t> опору </a:t>
            </a:r>
            <a:r>
              <a:rPr lang="ru-RU" sz="1200" dirty="0" err="1" smtClean="0"/>
              <a:t>матеріалів</a:t>
            </a:r>
            <a:r>
              <a:rPr lang="ru-RU" sz="1200" dirty="0" smtClean="0"/>
              <a:t>.</a:t>
            </a:r>
          </a:p>
        </p:txBody>
      </p:sp>
      <p:pic>
        <p:nvPicPr>
          <p:cNvPr id="6" name="Рисунок 5" descr="42eb1866aaccbb1aba6dc8482d56fe4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571480"/>
            <a:ext cx="3643338" cy="29497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57488" y="3571876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err="1" smtClean="0"/>
              <a:t>Ігор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Сікорський</a:t>
            </a:r>
            <a:r>
              <a:rPr lang="ru-RU" sz="1200" dirty="0" smtClean="0"/>
              <a:t> (1889-1972; </a:t>
            </a:r>
            <a:r>
              <a:rPr lang="ru-RU" sz="1200" dirty="0" err="1" smtClean="0"/>
              <a:t>народився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Києві</a:t>
            </a:r>
            <a:r>
              <a:rPr lang="ru-RU" sz="1200" dirty="0" smtClean="0"/>
              <a:t>) – </a:t>
            </a:r>
            <a:r>
              <a:rPr lang="ru-RU" sz="1200" dirty="0" err="1" smtClean="0"/>
              <a:t>всесвітньовизнаний</a:t>
            </a:r>
            <a:r>
              <a:rPr lang="ru-RU" sz="1200" dirty="0" smtClean="0"/>
              <a:t> «</a:t>
            </a:r>
            <a:r>
              <a:rPr lang="ru-RU" sz="1200" dirty="0" err="1" smtClean="0"/>
              <a:t>батько</a:t>
            </a:r>
            <a:r>
              <a:rPr lang="ru-RU" sz="1200" dirty="0" smtClean="0"/>
              <a:t>» </a:t>
            </a:r>
            <a:r>
              <a:rPr lang="ru-RU" sz="1200" dirty="0" err="1" smtClean="0"/>
              <a:t>вертольотів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pic>
        <p:nvPicPr>
          <p:cNvPr id="8" name="Рисунок 7" descr="struv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571480"/>
            <a:ext cx="2269242" cy="296555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500826" y="3571876"/>
            <a:ext cx="25002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err="1" smtClean="0"/>
              <a:t>Отто</a:t>
            </a:r>
            <a:r>
              <a:rPr lang="ru-RU" sz="1200" b="1" dirty="0" smtClean="0"/>
              <a:t> Струве</a:t>
            </a:r>
            <a:r>
              <a:rPr lang="ru-RU" sz="1200" dirty="0" smtClean="0"/>
              <a:t> (1897-1963; </a:t>
            </a:r>
            <a:r>
              <a:rPr lang="ru-RU" sz="1200" dirty="0" err="1" smtClean="0"/>
              <a:t>походженням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Харкова</a:t>
            </a:r>
            <a:r>
              <a:rPr lang="ru-RU" sz="1200" dirty="0" smtClean="0"/>
              <a:t>) – </a:t>
            </a:r>
            <a:r>
              <a:rPr lang="ru-RU" sz="1200" dirty="0" err="1" smtClean="0"/>
              <a:t>першовідкривач</a:t>
            </a:r>
            <a:r>
              <a:rPr lang="ru-RU" sz="1200" dirty="0" smtClean="0"/>
              <a:t> </a:t>
            </a:r>
            <a:r>
              <a:rPr lang="ru-RU" sz="1200" dirty="0" err="1" smtClean="0"/>
              <a:t>міжастральної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субстанції</a:t>
            </a:r>
            <a:r>
              <a:rPr lang="ru-RU" sz="1200" dirty="0" smtClean="0"/>
              <a:t> в </a:t>
            </a:r>
            <a:r>
              <a:rPr lang="ru-RU" sz="1200" dirty="0" err="1" smtClean="0"/>
              <a:t>фізиці</a:t>
            </a:r>
            <a:r>
              <a:rPr lang="ru-RU" sz="1200" dirty="0" smtClean="0"/>
              <a:t> </a:t>
            </a:r>
            <a:r>
              <a:rPr lang="ru-RU" sz="1200" dirty="0" err="1" smtClean="0"/>
              <a:t>зоряних</a:t>
            </a:r>
            <a:r>
              <a:rPr lang="ru-RU" sz="1200" dirty="0" smtClean="0"/>
              <a:t> атмосфер.</a:t>
            </a:r>
          </a:p>
        </p:txBody>
      </p:sp>
      <p:pic>
        <p:nvPicPr>
          <p:cNvPr id="11" name="Рисунок 10" descr="ac591222-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4500570"/>
            <a:ext cx="1643074" cy="219076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857356" y="4572008"/>
            <a:ext cx="2357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err="1" smtClean="0"/>
              <a:t>Юрій</a:t>
            </a:r>
            <a:r>
              <a:rPr lang="ru-RU" sz="1200" b="1" i="1" dirty="0" smtClean="0"/>
              <a:t> (Джордж) </a:t>
            </a:r>
            <a:r>
              <a:rPr lang="ru-RU" sz="1200" b="1" i="1" dirty="0" err="1" smtClean="0"/>
              <a:t>Кістяковський</a:t>
            </a:r>
            <a:r>
              <a:rPr lang="ru-RU" sz="1200" i="1" dirty="0" smtClean="0"/>
              <a:t> (1900-1982; 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Києві</a:t>
            </a:r>
            <a:r>
              <a:rPr lang="ru-RU" sz="1200" i="1" dirty="0" smtClean="0"/>
              <a:t>) – </a:t>
            </a:r>
            <a:r>
              <a:rPr lang="ru-RU" sz="1200" i="1" dirty="0" err="1" smtClean="0"/>
              <a:t>співучасник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процесу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виробництва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ядерної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зброї</a:t>
            </a:r>
            <a:r>
              <a:rPr lang="ru-RU" sz="1200" i="1" dirty="0" smtClean="0"/>
              <a:t> та  </a:t>
            </a:r>
            <a:r>
              <a:rPr lang="ru-RU" sz="1200" i="1" dirty="0" err="1" smtClean="0"/>
              <a:t>спеціальний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помічник</a:t>
            </a:r>
            <a:r>
              <a:rPr lang="ru-RU" sz="1200" i="1" dirty="0" smtClean="0"/>
              <a:t> президента США Д. </a:t>
            </a:r>
            <a:r>
              <a:rPr lang="ru-RU" sz="1200" i="1" dirty="0" err="1" smtClean="0"/>
              <a:t>Ейзенхауера</a:t>
            </a:r>
            <a:r>
              <a:rPr lang="ru-RU" sz="1200" i="1" dirty="0" smtClean="0"/>
              <a:t>.</a:t>
            </a:r>
          </a:p>
        </p:txBody>
      </p:sp>
      <p:pic>
        <p:nvPicPr>
          <p:cNvPr id="13" name="Рисунок 12" descr="Smakula_Aleksand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0496" y="4214818"/>
            <a:ext cx="1500198" cy="251033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572132" y="4857760"/>
            <a:ext cx="29289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/>
              <a:t>Олександр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Смакула</a:t>
            </a:r>
            <a:r>
              <a:rPr lang="ru-RU" sz="1200" dirty="0" smtClean="0"/>
              <a:t> (1900-1982; </a:t>
            </a:r>
            <a:r>
              <a:rPr lang="ru-RU" sz="1200" dirty="0" err="1" smtClean="0"/>
              <a:t>уродженець</a:t>
            </a:r>
            <a:r>
              <a:rPr lang="ru-RU" sz="1200" dirty="0" smtClean="0"/>
              <a:t> </a:t>
            </a:r>
            <a:r>
              <a:rPr lang="ru-RU" sz="1200" dirty="0" err="1" smtClean="0"/>
              <a:t>Галичини</a:t>
            </a:r>
            <a:r>
              <a:rPr lang="ru-RU" sz="1200" dirty="0" smtClean="0"/>
              <a:t>) – </a:t>
            </a:r>
            <a:r>
              <a:rPr lang="ru-RU" sz="1200" dirty="0" err="1" smtClean="0"/>
              <a:t>здобув</a:t>
            </a:r>
            <a:r>
              <a:rPr lang="ru-RU" sz="1200" dirty="0" smtClean="0"/>
              <a:t> </a:t>
            </a:r>
            <a:r>
              <a:rPr lang="ru-RU" sz="1200" dirty="0" err="1" smtClean="0"/>
              <a:t>всесвітню</a:t>
            </a:r>
            <a:r>
              <a:rPr lang="ru-RU" sz="1200" dirty="0" smtClean="0"/>
              <a:t> славу за </a:t>
            </a:r>
            <a:r>
              <a:rPr lang="ru-RU" sz="1200" dirty="0" err="1" smtClean="0"/>
              <a:t>дослідження</a:t>
            </a:r>
            <a:r>
              <a:rPr lang="ru-RU" sz="1200" dirty="0" smtClean="0"/>
              <a:t> в </a:t>
            </a:r>
            <a:r>
              <a:rPr lang="ru-RU" sz="1200" dirty="0" err="1" smtClean="0"/>
              <a:t>області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антирефлексійного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покриття</a:t>
            </a:r>
            <a:r>
              <a:rPr lang="ru-RU" sz="1200" dirty="0" smtClean="0"/>
              <a:t> </a:t>
            </a:r>
            <a:r>
              <a:rPr lang="ru-RU" sz="1200" dirty="0" err="1" smtClean="0"/>
              <a:t>лінз</a:t>
            </a:r>
            <a:r>
              <a:rPr lang="ru-RU" sz="1200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lpher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876"/>
            <a:ext cx="2056213" cy="26193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00298" y="4071942"/>
            <a:ext cx="22145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err="1" smtClean="0"/>
              <a:t>Георгій</a:t>
            </a:r>
            <a:r>
              <a:rPr lang="ru-RU" sz="1200" b="1" i="1" dirty="0" smtClean="0"/>
              <a:t> Гамов</a:t>
            </a:r>
            <a:r>
              <a:rPr lang="ru-RU" sz="1200" i="1" dirty="0" smtClean="0"/>
              <a:t> (1904-1964; 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Одесі</a:t>
            </a:r>
            <a:r>
              <a:rPr lang="ru-RU" sz="1200" i="1" dirty="0" smtClean="0"/>
              <a:t>) – </a:t>
            </a:r>
            <a:r>
              <a:rPr lang="ru-RU" sz="1200" i="1" dirty="0" err="1" smtClean="0"/>
              <a:t>піонер</a:t>
            </a:r>
            <a:r>
              <a:rPr lang="ru-RU" sz="1200" i="1" dirty="0" smtClean="0"/>
              <a:t> у </a:t>
            </a:r>
            <a:r>
              <a:rPr lang="ru-RU" sz="1200" i="1" dirty="0" err="1" smtClean="0"/>
              <a:t>галузі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квантової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теорії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космології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отримав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світове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визнання</a:t>
            </a:r>
            <a:r>
              <a:rPr lang="ru-RU" sz="1200" i="1" dirty="0" smtClean="0"/>
              <a:t> за </a:t>
            </a:r>
            <a:r>
              <a:rPr lang="ru-RU" sz="1200" i="1" dirty="0" err="1" smtClean="0"/>
              <a:t>розробку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теорії</a:t>
            </a:r>
            <a:r>
              <a:rPr lang="ru-RU" sz="1200" i="1" dirty="0" smtClean="0"/>
              <a:t> Великого </a:t>
            </a:r>
            <a:r>
              <a:rPr lang="ru-RU" sz="1200" i="1" dirty="0" err="1" smtClean="0"/>
              <a:t>Вибуху</a:t>
            </a:r>
            <a:r>
              <a:rPr lang="ru-RU" sz="1200" i="1" dirty="0" smtClean="0"/>
              <a:t> (</a:t>
            </a:r>
            <a:r>
              <a:rPr lang="ru-RU" sz="1200" i="1" dirty="0" err="1" smtClean="0"/>
              <a:t>походження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Всесвіту</a:t>
            </a:r>
            <a:r>
              <a:rPr lang="ru-RU" sz="1200" i="1" dirty="0" smtClean="0"/>
              <a:t>).</a:t>
            </a:r>
          </a:p>
        </p:txBody>
      </p:sp>
      <p:pic>
        <p:nvPicPr>
          <p:cNvPr id="7" name="Рисунок 6" descr="180px-Nicholas_Holonyak,_J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4214818"/>
            <a:ext cx="1714500" cy="24384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43438" y="4643446"/>
            <a:ext cx="23574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err="1" smtClean="0"/>
              <a:t>Микола</a:t>
            </a:r>
            <a:r>
              <a:rPr lang="ru-RU" sz="1200" b="1" i="1" dirty="0" smtClean="0"/>
              <a:t> (</a:t>
            </a:r>
            <a:r>
              <a:rPr lang="ru-RU" sz="1200" b="1" i="1" dirty="0" err="1" smtClean="0"/>
              <a:t>Нік</a:t>
            </a:r>
            <a:r>
              <a:rPr lang="ru-RU" sz="1200" b="1" i="1" dirty="0" smtClean="0"/>
              <a:t>) </a:t>
            </a:r>
            <a:r>
              <a:rPr lang="ru-RU" sz="1200" b="1" i="1" dirty="0" err="1" smtClean="0"/>
              <a:t>Голоняк</a:t>
            </a:r>
            <a:r>
              <a:rPr lang="ru-RU" sz="1200" i="1" dirty="0" smtClean="0"/>
              <a:t> (</a:t>
            </a:r>
            <a:r>
              <a:rPr lang="ru-RU" sz="1200" i="1" dirty="0" err="1" smtClean="0"/>
              <a:t>народився</a:t>
            </a:r>
            <a:r>
              <a:rPr lang="ru-RU" sz="1200" i="1" dirty="0" smtClean="0"/>
              <a:t> в 1928 р., </a:t>
            </a:r>
            <a:r>
              <a:rPr lang="ru-RU" sz="1200" i="1" dirty="0" err="1" smtClean="0"/>
              <a:t>син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іммігрантів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словацької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Лемківщини</a:t>
            </a:r>
            <a:r>
              <a:rPr lang="ru-RU" sz="1200" i="1" dirty="0" smtClean="0"/>
              <a:t>) – </a:t>
            </a:r>
            <a:r>
              <a:rPr lang="ru-RU" sz="1200" i="1" dirty="0" err="1" smtClean="0"/>
              <a:t>пошанований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різноманітними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державними</a:t>
            </a:r>
            <a:r>
              <a:rPr lang="ru-RU" sz="1200" i="1" dirty="0" smtClean="0"/>
              <a:t> та </a:t>
            </a:r>
            <a:r>
              <a:rPr lang="ru-RU" sz="1200" i="1" dirty="0" err="1" smtClean="0"/>
              <a:t>академічними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нагородами</a:t>
            </a:r>
            <a:r>
              <a:rPr lang="ru-RU" sz="1200" i="1" dirty="0" smtClean="0"/>
              <a:t> за </a:t>
            </a:r>
            <a:r>
              <a:rPr lang="ru-RU" sz="1200" i="1" dirty="0" err="1" smtClean="0"/>
              <a:t>досягнення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промисловому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розвитку</a:t>
            </a:r>
            <a:r>
              <a:rPr lang="ru-RU" sz="1200" i="1" dirty="0" smtClean="0"/>
              <a:t> США.</a:t>
            </a:r>
            <a:endParaRPr lang="ru-RU" sz="1200" i="1" dirty="0"/>
          </a:p>
        </p:txBody>
      </p:sp>
      <p:pic>
        <p:nvPicPr>
          <p:cNvPr id="9" name="Рисунок 8" descr="stefanshyn-pip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578" y="142852"/>
            <a:ext cx="2000264" cy="250960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572264" y="2714620"/>
            <a:ext cx="2286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200" b="1" i="1" dirty="0" smtClean="0"/>
              <a:t>Гайді-Марія (Гайдема́рі) Стефанишин-Пайпер</a:t>
            </a:r>
            <a:r>
              <a:rPr lang="vi-VN" sz="1200" i="1" dirty="0" smtClean="0"/>
              <a:t> (народилася в 1963 р., дочка іммігрантів з Галичини) – перша українська жінка-космонавт НАСА, яка побувала у космосі в 2006 р.</a:t>
            </a:r>
            <a:endParaRPr lang="ru-RU" sz="1200" i="1" dirty="0"/>
          </a:p>
        </p:txBody>
      </p:sp>
      <p:pic>
        <p:nvPicPr>
          <p:cNvPr id="11" name="Рисунок 10" descr="f2cd548a-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44" y="142852"/>
            <a:ext cx="1928826" cy="257176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071670" y="142852"/>
            <a:ext cx="32861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Михайло </a:t>
            </a:r>
            <a:r>
              <a:rPr lang="ru-RU" sz="1200" b="1" i="1" dirty="0" err="1" smtClean="0"/>
              <a:t>Яримович</a:t>
            </a:r>
            <a:r>
              <a:rPr lang="ru-RU" sz="1200" i="1" dirty="0" smtClean="0"/>
              <a:t> (1933 року </a:t>
            </a:r>
            <a:r>
              <a:rPr lang="ru-RU" sz="1200" i="1" dirty="0" err="1" smtClean="0"/>
              <a:t>народежння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вихідець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українського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Підляшшя</a:t>
            </a:r>
            <a:r>
              <a:rPr lang="ru-RU" sz="1200" i="1" dirty="0" smtClean="0"/>
              <a:t>) – астронавт, один </a:t>
            </a:r>
            <a:r>
              <a:rPr lang="ru-RU" sz="1200" i="1" dirty="0" err="1" smtClean="0"/>
              <a:t>із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керівників</a:t>
            </a:r>
            <a:r>
              <a:rPr lang="ru-RU" sz="1200" i="1" dirty="0" smtClean="0"/>
              <a:t> НАСА, президент </a:t>
            </a:r>
            <a:r>
              <a:rPr lang="ru-RU" sz="1200" i="1" dirty="0" err="1" smtClean="0"/>
              <a:t>Міжнародної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Академії</a:t>
            </a:r>
            <a:r>
              <a:rPr lang="ru-RU" sz="1200" i="1" dirty="0" smtClean="0"/>
              <a:t> Астронавтики (яка </a:t>
            </a:r>
            <a:r>
              <a:rPr lang="ru-RU" sz="1200" i="1" dirty="0" err="1" smtClean="0"/>
              <a:t>об´єднує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більше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тисячі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видатних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наукових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співробітників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усіх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куточків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світу</a:t>
            </a:r>
            <a:r>
              <a:rPr lang="ru-RU" sz="1200" i="1" dirty="0" smtClean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00232" y="164305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Президент </a:t>
            </a:r>
            <a:r>
              <a:rPr lang="ru-RU" sz="1200" i="1" dirty="0" err="1" smtClean="0"/>
              <a:t>підрозділу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наукових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досліджень</a:t>
            </a:r>
            <a:r>
              <a:rPr lang="ru-RU" sz="1200" i="1" dirty="0" smtClean="0"/>
              <a:t> НАТО, </a:t>
            </a:r>
            <a:r>
              <a:rPr lang="ru-RU" sz="1200" i="1" dirty="0" err="1" smtClean="0"/>
              <a:t>іноземний</a:t>
            </a:r>
            <a:r>
              <a:rPr lang="ru-RU" sz="1200" i="1" dirty="0" smtClean="0"/>
              <a:t> член </a:t>
            </a:r>
            <a:r>
              <a:rPr lang="ru-RU" sz="1200" i="1" dirty="0" err="1" smtClean="0"/>
              <a:t>Національної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Академії</a:t>
            </a:r>
            <a:r>
              <a:rPr lang="ru-RU" sz="1200" i="1" dirty="0" smtClean="0"/>
              <a:t> наук </a:t>
            </a:r>
            <a:r>
              <a:rPr lang="ru-RU" sz="1200" i="1" dirty="0" err="1" smtClean="0"/>
              <a:t>України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активний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учасник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українського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громадського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життя</a:t>
            </a:r>
            <a:r>
              <a:rPr lang="ru-RU" sz="1200" i="1" dirty="0" smtClean="0"/>
              <a:t> в США, </a:t>
            </a:r>
            <a:r>
              <a:rPr lang="ru-RU" sz="1200" i="1" dirty="0" err="1" smtClean="0"/>
              <a:t>зокрема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керівник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студентської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секції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Товариства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Українських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Інженерів</a:t>
            </a:r>
            <a:r>
              <a:rPr lang="ru-RU" sz="1200" i="1" dirty="0" smtClean="0"/>
              <a:t> Америки.</a:t>
            </a: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14612" y="142852"/>
            <a:ext cx="340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4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сфері</a:t>
            </a:r>
            <a:r>
              <a:rPr lang="ru-RU" sz="24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мистецтва</a:t>
            </a:r>
            <a:r>
              <a:rPr lang="ru-RU" sz="24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768848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1480"/>
            <a:ext cx="2952750" cy="22193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2857496"/>
            <a:ext cx="335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Яків</a:t>
            </a:r>
            <a:r>
              <a:rPr lang="ru-RU" sz="12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Гніздовський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 (1915-1985;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вихідець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Тернопіля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 –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відомий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художник,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графік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кераміст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мистецтвознавець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Arhipenko_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571480"/>
            <a:ext cx="1931318" cy="221457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071802" y="2857496"/>
            <a:ext cx="27146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Олександр</a:t>
            </a:r>
            <a:r>
              <a:rPr lang="ru-RU" sz="12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Архипенко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 (1887-1964;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народився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Києві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 –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світової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слави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художник, скульптор,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винахідник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експериментатор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сконструював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зокрема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 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особливий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механізм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архипентуру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1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571480"/>
            <a:ext cx="2286000" cy="2286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929322" y="2928934"/>
            <a:ext cx="2571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Василь </a:t>
            </a:r>
            <a:r>
              <a:rPr lang="ru-RU" sz="12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Авраменко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 (1895-1981; село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Стеблів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Черкаської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області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 – хореограф,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актор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. У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Північній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Америці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називають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батьком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танцю</a:t>
            </a:r>
            <a:r>
              <a:rPr lang="ru-RU" sz="12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user-7316304_116338392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4572008"/>
            <a:ext cx="3391120" cy="178975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929058" y="507207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Володимир</a:t>
            </a:r>
            <a:r>
              <a:rPr lang="ru-RU" sz="1400" b="1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Палагнюк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 (знаний в США як Джек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Паланс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 (1919-2006;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син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українських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емігрантів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) –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кіноактор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i="1" dirty="0" err="1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володар</a:t>
            </a:r>
            <a:r>
              <a:rPr lang="ru-RU" sz="1400" i="1" dirty="0" smtClean="0">
                <a:solidFill>
                  <a:srgbClr val="6A6A6A"/>
                </a:solidFill>
                <a:latin typeface="Arial" pitchFamily="34" charset="0"/>
                <a:cs typeface="Arial" pitchFamily="34" charset="0"/>
              </a:rPr>
              <a:t> «Оскару» (1991).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508</Words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Українська діаспора в  США та Канаді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діаспора в  США та Канаді</dc:title>
  <dc:creator>Komp</dc:creator>
  <cp:lastModifiedBy>Komp</cp:lastModifiedBy>
  <cp:revision>24</cp:revision>
  <dcterms:created xsi:type="dcterms:W3CDTF">2013-03-21T08:57:24Z</dcterms:created>
  <dcterms:modified xsi:type="dcterms:W3CDTF">2013-03-25T13:51:18Z</dcterms:modified>
</cp:coreProperties>
</file>