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4" r:id="rId1"/>
  </p:sldMasterIdLst>
  <p:notesMasterIdLst>
    <p:notesMasterId r:id="rId27"/>
  </p:notesMasterIdLst>
  <p:sldIdLst>
    <p:sldId id="256" r:id="rId2"/>
    <p:sldId id="275" r:id="rId3"/>
    <p:sldId id="276" r:id="rId4"/>
    <p:sldId id="277" r:id="rId5"/>
    <p:sldId id="270" r:id="rId6"/>
    <p:sldId id="260" r:id="rId7"/>
    <p:sldId id="261" r:id="rId8"/>
    <p:sldId id="271" r:id="rId9"/>
    <p:sldId id="273" r:id="rId10"/>
    <p:sldId id="274" r:id="rId11"/>
    <p:sldId id="262" r:id="rId12"/>
    <p:sldId id="263" r:id="rId13"/>
    <p:sldId id="264" r:id="rId14"/>
    <p:sldId id="278" r:id="rId15"/>
    <p:sldId id="269" r:id="rId16"/>
    <p:sldId id="279" r:id="rId17"/>
    <p:sldId id="265" r:id="rId18"/>
    <p:sldId id="266" r:id="rId19"/>
    <p:sldId id="267" r:id="rId20"/>
    <p:sldId id="268" r:id="rId21"/>
    <p:sldId id="280" r:id="rId22"/>
    <p:sldId id="257" r:id="rId23"/>
    <p:sldId id="258" r:id="rId24"/>
    <p:sldId id="259" r:id="rId25"/>
    <p:sldId id="282" r:id="rId2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C2D9DE"/>
    <a:srgbClr val="CCFFFF"/>
    <a:srgbClr val="C5D3DB"/>
  </p:clrMru>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38" autoAdjust="0"/>
    <p:restoredTop sz="94660"/>
  </p:normalViewPr>
  <p:slideViewPr>
    <p:cSldViewPr>
      <p:cViewPr varScale="1">
        <p:scale>
          <a:sx n="110" d="100"/>
          <a:sy n="110" d="100"/>
        </p:scale>
        <p:origin x="-165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ctr" anchorCtr="0">
            <a:noAutofit/>
          </a:bodyPr>
          <a:lstStyle/>
          <a:p>
            <a:pPr lvl="0">
              <a:spcBef>
                <a:spcPts val="0"/>
              </a:spcBef>
              <a:buClr>
                <a:srgbClr val="000000"/>
              </a:buClr>
              <a:buFont typeface="Arial"/>
              <a:buChar char="●"/>
            </a:pPr>
            <a:endParaRPr/>
          </a:p>
          <a:p>
            <a:pPr lvl="1">
              <a:spcBef>
                <a:spcPts val="0"/>
              </a:spcBef>
              <a:buClr>
                <a:srgbClr val="000000"/>
              </a:buClr>
              <a:buFont typeface="Courier New"/>
              <a:buChar char="o"/>
            </a:pPr>
            <a:endParaRPr/>
          </a:p>
          <a:p>
            <a:pPr lvl="2">
              <a:spcBef>
                <a:spcPts val="0"/>
              </a:spcBef>
              <a:buClr>
                <a:srgbClr val="000000"/>
              </a:buClr>
              <a:buFont typeface="Wingdings"/>
              <a:buChar char="§"/>
            </a:pPr>
            <a:endParaRPr/>
          </a:p>
          <a:p>
            <a:pPr lvl="3">
              <a:spcBef>
                <a:spcPts val="0"/>
              </a:spcBef>
              <a:buClr>
                <a:srgbClr val="000000"/>
              </a:buClr>
              <a:buFont typeface="Arial"/>
              <a:buChar char="●"/>
            </a:pPr>
            <a:endParaRPr/>
          </a:p>
          <a:p>
            <a:pPr lvl="4">
              <a:spcBef>
                <a:spcPts val="0"/>
              </a:spcBef>
              <a:buClr>
                <a:srgbClr val="000000"/>
              </a:buClr>
              <a:buFont typeface="Courier New"/>
              <a:buChar char="o"/>
            </a:pPr>
            <a:endParaRPr/>
          </a:p>
          <a:p>
            <a:pPr lvl="5">
              <a:spcBef>
                <a:spcPts val="0"/>
              </a:spcBef>
              <a:buClr>
                <a:srgbClr val="000000"/>
              </a:buClr>
              <a:buFont typeface="Wingdings"/>
              <a:buChar char="§"/>
            </a:pPr>
            <a:endParaRPr/>
          </a:p>
          <a:p>
            <a:pPr lvl="6">
              <a:spcBef>
                <a:spcPts val="0"/>
              </a:spcBef>
              <a:buClr>
                <a:srgbClr val="000000"/>
              </a:buClr>
              <a:buFont typeface="Arial"/>
              <a:buChar char="●"/>
            </a:pPr>
            <a:endParaRPr/>
          </a:p>
          <a:p>
            <a:pPr lvl="7">
              <a:spcBef>
                <a:spcPts val="0"/>
              </a:spcBef>
              <a:buClr>
                <a:srgbClr val="000000"/>
              </a:buClr>
              <a:buFont typeface="Courier New"/>
              <a:buChar char="o"/>
            </a:pPr>
            <a:endParaRPr/>
          </a:p>
          <a:p>
            <a:pPr lvl="8">
              <a:spcBef>
                <a:spcPts val="0"/>
              </a:spcBef>
              <a:buClr>
                <a:srgbClr val="000000"/>
              </a:buClr>
              <a:buFont typeface="Wingdings"/>
              <a:buChar char="§"/>
            </a:pPr>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8" name="Shape 68"/>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a:spcBef>
                <a:spcPts val="0"/>
              </a:spcBef>
              <a:buNone/>
            </a:pPr>
            <a:r>
              <a:rPr lang="ru-RU"/>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idx="10"/>
          </p:nvPr>
        </p:nvSpPr>
        <p:spPr/>
        <p:txBody>
          <a:bodyPr/>
          <a:lstStyle/>
          <a:p>
            <a:pPr lvl="0">
              <a:spcBef>
                <a:spcPts val="0"/>
              </a:spcBef>
              <a:buClr>
                <a:srgbClr val="000000"/>
              </a:buClr>
              <a:buFont typeface="Arial"/>
              <a:buChar char="●"/>
            </a:pPr>
            <a:endParaRPr lang="ru-RU" smtClean="0"/>
          </a:p>
          <a:p>
            <a:pPr lvl="1">
              <a:spcBef>
                <a:spcPts val="0"/>
              </a:spcBef>
              <a:buClr>
                <a:srgbClr val="000000"/>
              </a:buClr>
              <a:buFont typeface="Courier New"/>
              <a:buChar char="o"/>
            </a:pPr>
            <a:endParaRPr lang="ru-RU" smtClean="0"/>
          </a:p>
          <a:p>
            <a:pPr lvl="2">
              <a:spcBef>
                <a:spcPts val="0"/>
              </a:spcBef>
              <a:buClr>
                <a:srgbClr val="000000"/>
              </a:buClr>
              <a:buFont typeface="Wingdings"/>
              <a:buChar char="§"/>
            </a:pPr>
            <a:endParaRPr lang="ru-RU" smtClean="0"/>
          </a:p>
          <a:p>
            <a:pPr lvl="3">
              <a:spcBef>
                <a:spcPts val="0"/>
              </a:spcBef>
              <a:buClr>
                <a:srgbClr val="000000"/>
              </a:buClr>
              <a:buFont typeface="Arial"/>
              <a:buChar char="●"/>
            </a:pPr>
            <a:endParaRPr lang="ru-RU" smtClean="0"/>
          </a:p>
          <a:p>
            <a:pPr lvl="4">
              <a:spcBef>
                <a:spcPts val="0"/>
              </a:spcBef>
              <a:buClr>
                <a:srgbClr val="000000"/>
              </a:buClr>
              <a:buFont typeface="Courier New"/>
              <a:buChar char="o"/>
            </a:pPr>
            <a:endParaRPr lang="ru-RU" smtClean="0"/>
          </a:p>
          <a:p>
            <a:pPr lvl="5">
              <a:spcBef>
                <a:spcPts val="0"/>
              </a:spcBef>
              <a:buClr>
                <a:srgbClr val="000000"/>
              </a:buClr>
              <a:buFont typeface="Wingdings"/>
              <a:buChar char="§"/>
            </a:pPr>
            <a:endParaRPr lang="ru-RU" smtClean="0"/>
          </a:p>
          <a:p>
            <a:pPr lvl="6">
              <a:spcBef>
                <a:spcPts val="0"/>
              </a:spcBef>
              <a:buClr>
                <a:srgbClr val="000000"/>
              </a:buClr>
              <a:buFont typeface="Arial"/>
              <a:buChar char="●"/>
            </a:pPr>
            <a:endParaRPr lang="ru-RU" smtClean="0"/>
          </a:p>
          <a:p>
            <a:pPr lvl="7">
              <a:spcBef>
                <a:spcPts val="0"/>
              </a:spcBef>
              <a:buClr>
                <a:srgbClr val="000000"/>
              </a:buClr>
              <a:buFont typeface="Courier New"/>
              <a:buChar char="o"/>
            </a:pPr>
            <a:endParaRPr lang="ru-RU" smtClean="0"/>
          </a:p>
          <a:p>
            <a:pPr lvl="8">
              <a:spcBef>
                <a:spcPts val="0"/>
              </a:spcBef>
              <a:buClr>
                <a:srgbClr val="000000"/>
              </a:buClr>
              <a:buFont typeface="Wingdings"/>
              <a:buChar char="§"/>
            </a:pPr>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0" name="Shape 1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Заголовок и текст">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65100" rtl="0">
              <a:spcBef>
                <a:spcPts val="0"/>
              </a:spcBef>
              <a:buFont typeface="Cantarell"/>
              <a:buChar char="•"/>
              <a:defRPr sz="2800">
                <a:latin typeface="Cantarell"/>
                <a:ea typeface="Cantarell"/>
                <a:cs typeface="Cantarell"/>
                <a:sym typeface="Cantarell"/>
              </a:defRPr>
            </a:lvl1pPr>
            <a:lvl2pPr marL="742950" indent="-133350" rtl="0">
              <a:spcBef>
                <a:spcPts val="0"/>
              </a:spcBef>
              <a:buFont typeface="Cantarell"/>
              <a:buChar char="–"/>
              <a:defRPr sz="2400">
                <a:latin typeface="Cantarell"/>
                <a:ea typeface="Cantarell"/>
                <a:cs typeface="Cantarell"/>
                <a:sym typeface="Cantarell"/>
              </a:defRPr>
            </a:lvl2pPr>
            <a:lvl3pPr marL="1143000" indent="-76200" rtl="0">
              <a:spcBef>
                <a:spcPts val="0"/>
              </a:spcBef>
              <a:buFont typeface="Cantarell"/>
              <a:buChar char="•"/>
              <a:defRPr sz="2400">
                <a:latin typeface="Cantarell"/>
                <a:ea typeface="Cantarell"/>
                <a:cs typeface="Cantarell"/>
                <a:sym typeface="Cantarell"/>
              </a:defRPr>
            </a:lvl3pPr>
            <a:lvl4pPr marL="1600200" indent="-101600" rtl="0">
              <a:spcBef>
                <a:spcPts val="0"/>
              </a:spcBef>
              <a:buFont typeface="Cantarell"/>
              <a:buChar char="–"/>
              <a:defRPr sz="2000">
                <a:latin typeface="Cantarell"/>
                <a:ea typeface="Cantarell"/>
                <a:cs typeface="Cantarell"/>
                <a:sym typeface="Cantarell"/>
              </a:defRPr>
            </a:lvl4pPr>
            <a:lvl5pPr marL="2057400" indent="-101600" rtl="0">
              <a:spcBef>
                <a:spcPts val="0"/>
              </a:spcBef>
              <a:buFont typeface="Cantarell"/>
              <a:buChar char="»"/>
              <a:defRPr sz="2000">
                <a:latin typeface="Cantarell"/>
                <a:ea typeface="Cantarell"/>
                <a:cs typeface="Cantarell"/>
                <a:sym typeface="Cantarell"/>
              </a:defRPr>
            </a:lvl5pPr>
            <a:lvl6pPr marL="2514600" indent="-101600" rtl="0">
              <a:spcBef>
                <a:spcPts val="0"/>
              </a:spcBef>
              <a:buChar char="•"/>
              <a:defRPr sz="2000"/>
            </a:lvl6pPr>
            <a:lvl7pPr marL="2971800" indent="-101600" rtl="0">
              <a:spcBef>
                <a:spcPts val="0"/>
              </a:spcBef>
              <a:buChar char="•"/>
              <a:defRPr sz="2000"/>
            </a:lvl7pPr>
            <a:lvl8pPr marL="3429000" indent="-101600" rtl="0">
              <a:spcBef>
                <a:spcPts val="0"/>
              </a:spcBef>
              <a:buChar char="•"/>
              <a:defRPr sz="2000"/>
            </a:lvl8pPr>
            <a:lvl9pPr marL="3886200" indent="-101600" rtl="0">
              <a:spcBef>
                <a:spcPts val="0"/>
              </a:spcBef>
              <a:buChar char="•"/>
              <a:defRPr sz="2000"/>
            </a:lvl9pPr>
          </a:lstStyle>
          <a:p>
            <a:endParaRPr/>
          </a:p>
        </p:txBody>
      </p:sp>
      <p:sp>
        <p:nvSpPr>
          <p:cNvPr id="28" name="Shape 28"/>
          <p:cNvSpPr txBox="1">
            <a:spLocks noGrp="1"/>
          </p:cNvSpPr>
          <p:nvPr>
            <p:ph type="title"/>
          </p:nvPr>
        </p:nvSpPr>
        <p:spPr>
          <a:xfrm>
            <a:off x="457200" y="359464"/>
            <a:ext cx="8229600" cy="1143000"/>
          </a:xfrm>
          <a:prstGeom prst="rect">
            <a:avLst/>
          </a:prstGeom>
          <a:noFill/>
          <a:ln>
            <a:noFill/>
          </a:ln>
        </p:spPr>
        <p:txBody>
          <a:bodyPr lIns="91425" tIns="91425" rIns="91425" bIns="91425" anchor="b" anchorCtr="0"/>
          <a:lstStyle>
            <a:lvl1pPr algn="l" rtl="0">
              <a:spcBef>
                <a:spcPts val="0"/>
              </a:spcBef>
              <a:buClr>
                <a:schemeClr val="dk1"/>
              </a:buClr>
              <a:buFont typeface="Cantarell"/>
              <a:buNone/>
              <a:defRPr sz="3600">
                <a:solidFill>
                  <a:schemeClr val="dk1"/>
                </a:solidFill>
                <a:latin typeface="Cantarell"/>
                <a:ea typeface="Cantarell"/>
                <a:cs typeface="Cantarell"/>
                <a:sym typeface="Cantarell"/>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sz="1000" b="0" i="0" u="none" strike="noStrike" cap="none" baseline="0">
                <a:latin typeface="Cantarell"/>
                <a:ea typeface="Cantarell"/>
                <a:cs typeface="Cantarell"/>
                <a:sym typeface="Cantarell"/>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sldNum" idx="12"/>
          </p:nvPr>
        </p:nvSpPr>
        <p:spPr>
          <a:xfrm>
            <a:off x="6553200" y="6245225"/>
            <a:ext cx="2133599" cy="476249"/>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sz="1000" b="0" i="0" u="none" strike="noStrike" cap="none" baseline="0">
              <a:latin typeface="Cantarell"/>
              <a:ea typeface="Cantarell"/>
              <a:cs typeface="Cantarell"/>
              <a:sym typeface="Cantarell"/>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
        <p:nvSpPr>
          <p:cNvPr id="31" name="Shape 3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sz="1000" b="0" i="0" u="none" strike="noStrike" cap="none" baseline="0">
                <a:latin typeface="Cantarell"/>
                <a:ea typeface="Cantarell"/>
                <a:cs typeface="Cantarell"/>
                <a:sym typeface="Cantarell"/>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marL="0" lvl="0" indent="-88900">
              <a:spcBef>
                <a:spcPts val="0"/>
              </a:spcBef>
              <a:buClr>
                <a:srgbClr val="000000"/>
              </a:buClr>
              <a:buFont typeface="Arial"/>
              <a:buChar char="●"/>
            </a:pPr>
            <a:endParaRPr lang="ru-RU" sz="1000" b="0" i="0" u="none" strike="noStrike" cap="none" baseline="0" smtClean="0">
              <a:latin typeface="Cantarell"/>
              <a:ea typeface="Cantarell"/>
              <a:cs typeface="Cantarell"/>
              <a:sym typeface="Cantarell"/>
            </a:endParaRPr>
          </a:p>
          <a:p>
            <a:pPr marL="457200" lvl="1" indent="-88900">
              <a:spcBef>
                <a:spcPts val="0"/>
              </a:spcBef>
              <a:buClr>
                <a:srgbClr val="000000"/>
              </a:buClr>
              <a:buFont typeface="Courier New"/>
              <a:buChar char="o"/>
            </a:pPr>
            <a:endParaRPr lang="ru-RU" smtClean="0"/>
          </a:p>
          <a:p>
            <a:pPr marL="914400" lvl="2" indent="-88900">
              <a:spcBef>
                <a:spcPts val="0"/>
              </a:spcBef>
              <a:buClr>
                <a:srgbClr val="000000"/>
              </a:buClr>
              <a:buFont typeface="Wingdings"/>
              <a:buChar char="§"/>
            </a:pPr>
            <a:endParaRPr lang="ru-RU" smtClean="0"/>
          </a:p>
          <a:p>
            <a:pPr marL="1371600" lvl="3" indent="-88900">
              <a:spcBef>
                <a:spcPts val="0"/>
              </a:spcBef>
              <a:buClr>
                <a:srgbClr val="000000"/>
              </a:buClr>
              <a:buFont typeface="Arial"/>
              <a:buChar char="●"/>
            </a:pPr>
            <a:endParaRPr lang="ru-RU" smtClean="0"/>
          </a:p>
          <a:p>
            <a:pPr marL="1828800" lvl="4" indent="-88900">
              <a:spcBef>
                <a:spcPts val="0"/>
              </a:spcBef>
              <a:buClr>
                <a:srgbClr val="000000"/>
              </a:buClr>
              <a:buFont typeface="Courier New"/>
              <a:buChar char="o"/>
            </a:pPr>
            <a:endParaRPr lang="ru-RU" smtClean="0"/>
          </a:p>
          <a:p>
            <a:pPr marL="2286000" lvl="5" indent="-88900">
              <a:spcBef>
                <a:spcPts val="0"/>
              </a:spcBef>
              <a:buClr>
                <a:srgbClr val="000000"/>
              </a:buClr>
              <a:buFont typeface="Wingdings"/>
              <a:buChar char="§"/>
            </a:pPr>
            <a:endParaRPr lang="ru-RU" smtClean="0"/>
          </a:p>
          <a:p>
            <a:pPr marL="2743200" lvl="6" indent="-88900">
              <a:spcBef>
                <a:spcPts val="0"/>
              </a:spcBef>
              <a:buClr>
                <a:srgbClr val="000000"/>
              </a:buClr>
              <a:buFont typeface="Arial"/>
              <a:buChar char="●"/>
            </a:pPr>
            <a:endParaRPr lang="ru-RU" smtClean="0"/>
          </a:p>
          <a:p>
            <a:pPr marL="3200400" lvl="7" indent="-88900">
              <a:spcBef>
                <a:spcPts val="0"/>
              </a:spcBef>
              <a:buClr>
                <a:srgbClr val="000000"/>
              </a:buClr>
              <a:buFont typeface="Courier New"/>
              <a:buChar char="o"/>
            </a:pPr>
            <a:endParaRPr lang="ru-RU" smtClean="0"/>
          </a:p>
          <a:p>
            <a:pPr marL="3657600" lvl="8" indent="-88900">
              <a:spcBef>
                <a:spcPts val="0"/>
              </a:spcBef>
              <a:buClr>
                <a:srgbClr val="000000"/>
              </a:buClr>
              <a:buFont typeface="Wingdings"/>
              <a:buChar char="§"/>
            </a:pPr>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sldNum="0"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7" name="Picture 4" descr="0018-025-Vladimir-Kusch"/>
          <p:cNvPicPr>
            <a:picLocks noChangeAspect="1" noChangeArrowheads="1"/>
          </p:cNvPicPr>
          <p:nvPr/>
        </p:nvPicPr>
        <p:blipFill>
          <a:blip r:embed="rId3"/>
          <a:srcRect/>
          <a:stretch>
            <a:fillRect/>
          </a:stretch>
        </p:blipFill>
        <p:spPr bwMode="auto">
          <a:xfrm>
            <a:off x="0" y="0"/>
            <a:ext cx="9144000" cy="6858000"/>
          </a:xfrm>
          <a:prstGeom prst="rect">
            <a:avLst/>
          </a:prstGeom>
          <a:noFill/>
          <a:effectLst>
            <a:outerShdw dist="35921" dir="2700000" algn="ctr" rotWithShape="0">
              <a:srgbClr val="FF9933"/>
            </a:outerShdw>
          </a:effectLst>
        </p:spPr>
      </p:pic>
      <p:sp>
        <p:nvSpPr>
          <p:cNvPr id="63" name="Shape 63"/>
          <p:cNvSpPr txBox="1">
            <a:spLocks noGrp="1"/>
          </p:cNvSpPr>
          <p:nvPr>
            <p:ph type="ctrTitle"/>
          </p:nvPr>
        </p:nvSpPr>
        <p:spPr>
          <a:xfrm>
            <a:off x="1000100" y="857232"/>
            <a:ext cx="7577814"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ntarell"/>
              <a:buNone/>
            </a:pPr>
            <a:r>
              <a:rPr lang="uk-UA" sz="4000" b="1" i="1" u="none" strike="noStrike" cap="none" baseline="0" dirty="0" smtClean="0">
                <a:solidFill>
                  <a:schemeClr val="dk1"/>
                </a:solidFill>
                <a:latin typeface="Cantarell"/>
                <a:ea typeface="Cantarell"/>
                <a:cs typeface="Cantarell"/>
                <a:sym typeface="Cantarell"/>
              </a:rPr>
              <a:t>В'язання  гачком - вид рукоділля</a:t>
            </a:r>
            <a:endParaRPr lang="uk-UA" sz="4000" b="1" i="1" u="none" strike="noStrike" cap="none" baseline="0" dirty="0">
              <a:solidFill>
                <a:schemeClr val="dk1"/>
              </a:solidFill>
              <a:latin typeface="Cantarell"/>
              <a:ea typeface="Cantarell"/>
              <a:cs typeface="Cantarell"/>
              <a:sym typeface="Cantarell"/>
            </a:endParaRPr>
          </a:p>
        </p:txBody>
      </p:sp>
      <p:sp>
        <p:nvSpPr>
          <p:cNvPr id="62" name="Shape 62"/>
          <p:cNvSpPr txBox="1">
            <a:spLocks noGrp="1"/>
          </p:cNvSpPr>
          <p:nvPr>
            <p:ph type="subTitle" idx="1"/>
          </p:nvPr>
        </p:nvSpPr>
        <p:spPr>
          <a:xfrm>
            <a:off x="928662" y="2857496"/>
            <a:ext cx="7286676" cy="1785950"/>
          </a:xfrm>
          <a:prstGeom prst="rect">
            <a:avLst/>
          </a:prstGeom>
          <a:noFill/>
          <a:ln>
            <a:noFill/>
          </a:ln>
        </p:spPr>
        <p:txBody>
          <a:bodyPr lIns="91425" tIns="45700" rIns="91425" bIns="45700" anchor="t" anchorCtr="0">
            <a:noAutofit/>
          </a:bodyPr>
          <a:lstStyle/>
          <a:p>
            <a:pPr marL="0" marR="0" lvl="0" indent="0" algn="just" rtl="0">
              <a:spcBef>
                <a:spcPts val="0"/>
              </a:spcBef>
              <a:buSzPct val="25000"/>
              <a:buFont typeface="Cantarell"/>
              <a:buNone/>
            </a:pPr>
            <a:r>
              <a:rPr lang="ru-RU" sz="2800" b="0" i="0" u="none" strike="noStrike" cap="none" baseline="0" dirty="0">
                <a:solidFill>
                  <a:schemeClr val="tx2"/>
                </a:solidFill>
                <a:latin typeface="Cantarell"/>
                <a:ea typeface="Cantarell"/>
                <a:cs typeface="Cantarell"/>
                <a:sym typeface="Cantarell"/>
              </a:rPr>
              <a:t> </a:t>
            </a:r>
            <a:r>
              <a:rPr lang="uk-UA" sz="2400" b="0" i="1" u="none" strike="noStrike" cap="none" baseline="0" dirty="0" smtClean="0">
                <a:solidFill>
                  <a:schemeClr val="tx2"/>
                </a:solidFill>
                <a:latin typeface="Cantarell"/>
                <a:ea typeface="Cantarell"/>
                <a:cs typeface="Cantarell"/>
                <a:sym typeface="Cantarell"/>
              </a:rPr>
              <a:t>"В'язання гачком стимулює розумову діяльність, бо при цьому масуються нервові рецептори на пальцях, котрі відповідають за розумову діяльність".</a:t>
            </a:r>
            <a:endParaRPr lang="uk-UA" sz="2400" b="0" i="1" u="none" strike="noStrike" cap="none" baseline="0" dirty="0">
              <a:solidFill>
                <a:schemeClr val="tx2"/>
              </a:solidFill>
              <a:latin typeface="Cantarell"/>
              <a:ea typeface="Cantarell"/>
              <a:cs typeface="Cantarell"/>
              <a:sym typeface="Cantarell"/>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AOP3XgnMTNc"/>
          <p:cNvPicPr>
            <a:picLocks noChangeAspect="1" noChangeArrowheads="1"/>
          </p:cNvPicPr>
          <p:nvPr/>
        </p:nvPicPr>
        <p:blipFill>
          <a:blip r:embed="rId2"/>
          <a:srcRect/>
          <a:stretch>
            <a:fillRect/>
          </a:stretch>
        </p:blipFill>
        <p:spPr bwMode="auto">
          <a:xfrm>
            <a:off x="2285984" y="1643050"/>
            <a:ext cx="1431925" cy="1447800"/>
          </a:xfrm>
          <a:prstGeom prst="rect">
            <a:avLst/>
          </a:prstGeom>
          <a:noFill/>
          <a:ln w="28575">
            <a:solidFill>
              <a:srgbClr val="800000"/>
            </a:solidFill>
            <a:miter lim="800000"/>
            <a:headEnd/>
            <a:tailEnd/>
          </a:ln>
        </p:spPr>
      </p:pic>
      <p:pic>
        <p:nvPicPr>
          <p:cNvPr id="5" name="Picture 13" descr="hooks-02"/>
          <p:cNvPicPr>
            <a:picLocks noChangeAspect="1" noChangeArrowheads="1"/>
          </p:cNvPicPr>
          <p:nvPr/>
        </p:nvPicPr>
        <p:blipFill>
          <a:blip r:embed="rId3"/>
          <a:srcRect/>
          <a:stretch>
            <a:fillRect/>
          </a:stretch>
        </p:blipFill>
        <p:spPr bwMode="auto">
          <a:xfrm>
            <a:off x="5500694" y="1643050"/>
            <a:ext cx="1524000" cy="1447800"/>
          </a:xfrm>
          <a:prstGeom prst="rect">
            <a:avLst/>
          </a:prstGeom>
          <a:noFill/>
          <a:ln w="28575">
            <a:solidFill>
              <a:srgbClr val="800000"/>
            </a:solidFill>
            <a:miter lim="800000"/>
            <a:headEnd/>
            <a:tailEnd/>
          </a:ln>
        </p:spPr>
      </p:pic>
      <p:pic>
        <p:nvPicPr>
          <p:cNvPr id="6" name="Picture 7" descr="70f2701f13923e4f547d95ddf2dd0907"/>
          <p:cNvPicPr>
            <a:picLocks noChangeAspect="1" noChangeArrowheads="1"/>
          </p:cNvPicPr>
          <p:nvPr/>
        </p:nvPicPr>
        <p:blipFill>
          <a:blip r:embed="rId4"/>
          <a:srcRect/>
          <a:stretch>
            <a:fillRect/>
          </a:stretch>
        </p:blipFill>
        <p:spPr bwMode="auto">
          <a:xfrm rot="562218">
            <a:off x="7214346" y="956195"/>
            <a:ext cx="1295400" cy="973138"/>
          </a:xfrm>
          <a:prstGeom prst="rect">
            <a:avLst/>
          </a:prstGeom>
          <a:noFill/>
        </p:spPr>
      </p:pic>
      <p:sp>
        <p:nvSpPr>
          <p:cNvPr id="7" name="Rectangle 12"/>
          <p:cNvSpPr>
            <a:spLocks noChangeArrowheads="1"/>
          </p:cNvSpPr>
          <p:nvPr/>
        </p:nvSpPr>
        <p:spPr bwMode="auto">
          <a:xfrm>
            <a:off x="1714480" y="3357562"/>
            <a:ext cx="2667000" cy="304800"/>
          </a:xfrm>
          <a:prstGeom prst="rect">
            <a:avLst/>
          </a:prstGeom>
          <a:noFill/>
          <a:ln w="9525">
            <a:noFill/>
            <a:miter lim="800000"/>
            <a:headEnd/>
            <a:tailEnd/>
          </a:ln>
          <a:effectLst/>
        </p:spPr>
        <p:txBody>
          <a:bodyPr wrap="none" anchor="ctr"/>
          <a:lstStyle/>
          <a:p>
            <a:pPr algn="ctr"/>
            <a:r>
              <a:rPr lang="uk-UA" sz="1800" b="1" i="1" dirty="0">
                <a:solidFill>
                  <a:schemeClr val="tx2"/>
                </a:solidFill>
              </a:rPr>
              <a:t>Гачок діаметром 3-6 мм</a:t>
            </a:r>
            <a:endParaRPr lang="ru-RU" sz="1800" b="1" i="1" dirty="0">
              <a:solidFill>
                <a:schemeClr val="tx2"/>
              </a:solidFill>
            </a:endParaRPr>
          </a:p>
        </p:txBody>
      </p:sp>
      <p:sp>
        <p:nvSpPr>
          <p:cNvPr id="8" name="Rectangle 14"/>
          <p:cNvSpPr>
            <a:spLocks noChangeArrowheads="1"/>
          </p:cNvSpPr>
          <p:nvPr/>
        </p:nvSpPr>
        <p:spPr bwMode="auto">
          <a:xfrm>
            <a:off x="5000628" y="3357562"/>
            <a:ext cx="2667000" cy="304800"/>
          </a:xfrm>
          <a:prstGeom prst="rect">
            <a:avLst/>
          </a:prstGeom>
          <a:noFill/>
          <a:ln w="9525">
            <a:noFill/>
            <a:miter lim="800000"/>
            <a:headEnd/>
            <a:tailEnd/>
          </a:ln>
          <a:effectLst/>
        </p:spPr>
        <p:txBody>
          <a:bodyPr wrap="none" anchor="ctr"/>
          <a:lstStyle/>
          <a:p>
            <a:pPr algn="ctr"/>
            <a:r>
              <a:rPr lang="uk-UA" sz="1800" b="1" i="1" dirty="0">
                <a:solidFill>
                  <a:schemeClr val="tx2"/>
                </a:solidFill>
              </a:rPr>
              <a:t>Гачок діаметром 1-2 мм</a:t>
            </a:r>
            <a:endParaRPr lang="ru-RU" sz="1800" b="1" i="1" dirty="0">
              <a:solidFill>
                <a:schemeClr val="tx2"/>
              </a:solidFill>
            </a:endParaRPr>
          </a:p>
        </p:txBody>
      </p:sp>
      <p:sp>
        <p:nvSpPr>
          <p:cNvPr id="9" name="AutoShape 8"/>
          <p:cNvSpPr>
            <a:spLocks noChangeArrowheads="1"/>
          </p:cNvSpPr>
          <p:nvPr/>
        </p:nvSpPr>
        <p:spPr bwMode="auto">
          <a:xfrm>
            <a:off x="1428728" y="3929066"/>
            <a:ext cx="6477000" cy="762000"/>
          </a:xfrm>
          <a:prstGeom prst="roundRect">
            <a:avLst>
              <a:gd name="adj" fmla="val 16667"/>
            </a:avLst>
          </a:prstGeom>
          <a:solidFill>
            <a:srgbClr val="CCECFF"/>
          </a:solidFill>
          <a:ln w="38100">
            <a:solidFill>
              <a:srgbClr val="800000"/>
            </a:solidFill>
            <a:round/>
            <a:headEnd/>
            <a:tailEnd/>
          </a:ln>
          <a:effectLst/>
        </p:spPr>
        <p:txBody>
          <a:bodyPr wrap="none" anchor="ctr"/>
          <a:lstStyle/>
          <a:p>
            <a:pPr algn="ctr"/>
            <a:r>
              <a:rPr lang="uk-UA" sz="2000" b="1" dirty="0">
                <a:latin typeface="Times New Roman" pitchFamily="18" charset="0"/>
              </a:rPr>
              <a:t>Нитка повинна бути у півтори рази товща від товщини</a:t>
            </a:r>
          </a:p>
          <a:p>
            <a:pPr algn="ctr"/>
            <a:r>
              <a:rPr lang="uk-UA" sz="2000" b="1" dirty="0">
                <a:latin typeface="Times New Roman" pitchFamily="18" charset="0"/>
              </a:rPr>
              <a:t>гачка у місці заглиблення біля борідки гачка</a:t>
            </a:r>
            <a:endParaRPr lang="ru-RU" sz="2000" b="1" dirty="0">
              <a:latin typeface="Times New Roman" pitchFamily="18" charset="0"/>
            </a:endParaRPr>
          </a:p>
        </p:txBody>
      </p:sp>
      <p:sp>
        <p:nvSpPr>
          <p:cNvPr id="10" name="Прямоугольник 9"/>
          <p:cNvSpPr/>
          <p:nvPr/>
        </p:nvSpPr>
        <p:spPr>
          <a:xfrm>
            <a:off x="1714480" y="357166"/>
            <a:ext cx="5857916" cy="769441"/>
          </a:xfrm>
          <a:prstGeom prst="rect">
            <a:avLst/>
          </a:prstGeom>
        </p:spPr>
        <p:txBody>
          <a:bodyPr wrap="square">
            <a:spAutoFit/>
          </a:bodyPr>
          <a:lstStyle/>
          <a:p>
            <a:pPr algn="ctr"/>
            <a:r>
              <a:rPr lang="uk-UA" sz="4400" b="1" i="1" dirty="0" smtClean="0">
                <a:solidFill>
                  <a:schemeClr val="tx1"/>
                </a:solidFill>
                <a:latin typeface="Times New Roman" pitchFamily="18" charset="0"/>
              </a:rPr>
              <a:t>Добір гачка до нитки</a:t>
            </a:r>
            <a:endParaRPr lang="ru-RU" sz="4400" b="1" i="1" dirty="0">
              <a:solidFill>
                <a:schemeClr val="tx1"/>
              </a:solidFill>
              <a:latin typeface="Times New Roman" pitchFamily="18" charset="0"/>
            </a:endParaRPr>
          </a:p>
        </p:txBody>
      </p:sp>
      <p:pic>
        <p:nvPicPr>
          <p:cNvPr id="11" name="Picture 9" descr="1358757006517"/>
          <p:cNvPicPr>
            <a:picLocks noChangeAspect="1" noChangeArrowheads="1"/>
          </p:cNvPicPr>
          <p:nvPr/>
        </p:nvPicPr>
        <p:blipFill>
          <a:blip r:embed="rId5"/>
          <a:srcRect/>
          <a:stretch>
            <a:fillRect/>
          </a:stretch>
        </p:blipFill>
        <p:spPr bwMode="auto">
          <a:xfrm>
            <a:off x="1714480" y="3929066"/>
            <a:ext cx="5029200" cy="2689225"/>
          </a:xfrm>
          <a:prstGeom prst="rect">
            <a:avLst/>
          </a:prstGeom>
          <a:noFill/>
        </p:spPr>
      </p:pic>
      <p:cxnSp>
        <p:nvCxnSpPr>
          <p:cNvPr id="13" name="Прямая со стрелкой 12"/>
          <p:cNvCxnSpPr/>
          <p:nvPr/>
        </p:nvCxnSpPr>
        <p:spPr>
          <a:xfrm rot="5400000">
            <a:off x="4179091" y="4893479"/>
            <a:ext cx="428628" cy="7143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20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2000" fill="hold"/>
                                        <p:tgtEl>
                                          <p:spTgt spid="9"/>
                                        </p:tgtEl>
                                        <p:attrNameLst>
                                          <p:attrName>ppt_w</p:attrName>
                                        </p:attrNameLst>
                                      </p:cBhvr>
                                      <p:tavLst>
                                        <p:tav tm="0">
                                          <p:val>
                                            <p:fltVal val="0"/>
                                          </p:val>
                                        </p:tav>
                                        <p:tav tm="100000">
                                          <p:val>
                                            <p:strVal val="#ppt_w"/>
                                          </p:val>
                                        </p:tav>
                                      </p:tavLst>
                                    </p:anim>
                                    <p:anim calcmode="lin" valueType="num">
                                      <p:cBhvr>
                                        <p:cTn id="27" dur="2000" fill="hold"/>
                                        <p:tgtEl>
                                          <p:spTgt spid="9"/>
                                        </p:tgtEl>
                                        <p:attrNameLst>
                                          <p:attrName>ppt_h</p:attrName>
                                        </p:attrNameLst>
                                      </p:cBhvr>
                                      <p:tavLst>
                                        <p:tav tm="0">
                                          <p:val>
                                            <p:fltVal val="0"/>
                                          </p:val>
                                        </p:tav>
                                        <p:tav tm="100000">
                                          <p:val>
                                            <p:strVal val="#ppt_h"/>
                                          </p:val>
                                        </p:tav>
                                      </p:tavLst>
                                    </p:anim>
                                    <p:animEffect transition="in" filter="fade">
                                      <p:cBhvr>
                                        <p:cTn id="28" dur="2000"/>
                                        <p:tgtEl>
                                          <p:spTgt spid="9"/>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428596" y="1571588"/>
            <a:ext cx="8229600" cy="4572056"/>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rgbClr val="000000"/>
              </a:buClr>
              <a:buSzPct val="100000"/>
              <a:buFont typeface="Cantarell"/>
              <a:buChar char="➢"/>
            </a:pPr>
            <a:r>
              <a:rPr lang="uk-UA" sz="2600" b="0" i="0" u="none" strike="noStrike" cap="none" baseline="0" dirty="0" smtClean="0">
                <a:latin typeface="Cantarell"/>
                <a:ea typeface="Cantarell"/>
                <a:cs typeface="Cantarell"/>
                <a:sym typeface="Cantarell"/>
              </a:rPr>
              <a:t>В’язати слід, сидячи на стільці із спинкою.</a:t>
            </a:r>
          </a:p>
          <a:p>
            <a:pPr marL="342900" marR="0" lvl="0" indent="-342900" algn="l" rtl="0">
              <a:lnSpc>
                <a:spcPct val="90000"/>
              </a:lnSpc>
              <a:spcBef>
                <a:spcPts val="0"/>
              </a:spcBef>
              <a:buClr>
                <a:srgbClr val="000000"/>
              </a:buClr>
              <a:buSzPct val="100000"/>
              <a:buFont typeface="Cantarell"/>
              <a:buChar char="➢"/>
            </a:pPr>
            <a:r>
              <a:rPr lang="uk-UA" sz="2600" b="0" i="0" u="none" strike="noStrike" cap="none" baseline="0" dirty="0" smtClean="0">
                <a:latin typeface="Cantarell"/>
                <a:ea typeface="Cantarell"/>
                <a:cs typeface="Cantarell"/>
                <a:sym typeface="Cantarell"/>
              </a:rPr>
              <a:t>Не нахилятися низько над в’язанням і не сутулитися.</a:t>
            </a:r>
          </a:p>
          <a:p>
            <a:pPr marL="342900" marR="0" lvl="0" indent="-342900" algn="l" rtl="0">
              <a:lnSpc>
                <a:spcPct val="90000"/>
              </a:lnSpc>
              <a:spcBef>
                <a:spcPts val="0"/>
              </a:spcBef>
              <a:buClr>
                <a:srgbClr val="000000"/>
              </a:buClr>
              <a:buSzPct val="100000"/>
              <a:buFont typeface="Cantarell"/>
              <a:buChar char="➢"/>
            </a:pPr>
            <a:r>
              <a:rPr lang="uk-UA" sz="2600" b="0" i="0" u="none" strike="noStrike" cap="none" baseline="0" dirty="0" smtClean="0">
                <a:latin typeface="Cantarell"/>
                <a:ea typeface="Cantarell"/>
                <a:cs typeface="Cantarell"/>
                <a:sym typeface="Cantarell"/>
              </a:rPr>
              <a:t>Не слід забувати, що гачок досить гострий і може поранити вас і тих, хто знаходиться поряд.</a:t>
            </a:r>
          </a:p>
          <a:p>
            <a:pPr marL="342900" marR="0" lvl="0" indent="-342900" algn="l" rtl="0">
              <a:lnSpc>
                <a:spcPct val="90000"/>
              </a:lnSpc>
              <a:spcBef>
                <a:spcPts val="0"/>
              </a:spcBef>
              <a:buClr>
                <a:srgbClr val="000000"/>
              </a:buClr>
              <a:buSzPct val="100000"/>
              <a:buFont typeface="Cantarell"/>
              <a:buChar char="➢"/>
            </a:pPr>
            <a:r>
              <a:rPr lang="uk-UA" sz="2600" b="0" i="0" u="none" strike="noStrike" cap="none" baseline="0" dirty="0" smtClean="0">
                <a:latin typeface="Cantarell"/>
                <a:ea typeface="Cantarell"/>
                <a:cs typeface="Cantarell"/>
                <a:sym typeface="Cantarell"/>
              </a:rPr>
              <a:t>Не можна сидіти близько один біля одного під час в’язання.</a:t>
            </a:r>
          </a:p>
          <a:p>
            <a:pPr marL="342900" marR="0" lvl="0" indent="-342900" algn="l" rtl="0">
              <a:lnSpc>
                <a:spcPct val="90000"/>
              </a:lnSpc>
              <a:spcBef>
                <a:spcPts val="0"/>
              </a:spcBef>
              <a:buClr>
                <a:srgbClr val="000000"/>
              </a:buClr>
              <a:buSzPct val="100000"/>
              <a:buFont typeface="Cantarell"/>
              <a:buChar char="➢"/>
            </a:pPr>
            <a:r>
              <a:rPr lang="uk-UA" sz="2600" b="0" i="0" u="none" strike="noStrike" cap="none" baseline="0" dirty="0" smtClean="0">
                <a:latin typeface="Cantarell"/>
                <a:ea typeface="Cantarell"/>
                <a:cs typeface="Cantarell"/>
                <a:sym typeface="Cantarell"/>
              </a:rPr>
              <a:t>Не можна носити гачок у пластикових пакетах, а в сумці їх слід розміщувати на дні горизонтально.</a:t>
            </a:r>
          </a:p>
          <a:p>
            <a:pPr marL="342900" marR="0" lvl="0" indent="-342900" algn="l" rtl="0">
              <a:lnSpc>
                <a:spcPct val="90000"/>
              </a:lnSpc>
              <a:spcBef>
                <a:spcPts val="0"/>
              </a:spcBef>
              <a:buClr>
                <a:srgbClr val="000000"/>
              </a:buClr>
              <a:buSzPct val="100000"/>
              <a:buFont typeface="Cantarell"/>
              <a:buChar char="➢"/>
            </a:pPr>
            <a:r>
              <a:rPr lang="uk-UA" sz="2600" b="0" i="0" u="none" strike="noStrike" cap="none" baseline="0" dirty="0" smtClean="0">
                <a:latin typeface="Cantarell"/>
                <a:ea typeface="Cantarell"/>
                <a:cs typeface="Cantarell"/>
                <a:sym typeface="Cantarell"/>
              </a:rPr>
              <a:t>Клубки з нитками розміщувати у спеціальних пластмасових ємностях  або у коробці чи кошику</a:t>
            </a:r>
            <a:r>
              <a:rPr lang="ru-RU" sz="2600" b="0" i="0" u="none" strike="noStrike" cap="none" baseline="0" dirty="0" smtClean="0">
                <a:latin typeface="Cantarell"/>
                <a:ea typeface="Cantarell"/>
                <a:cs typeface="Cantarell"/>
                <a:sym typeface="Cantarell"/>
              </a:rPr>
              <a:t>.</a:t>
            </a:r>
            <a:endParaRPr lang="ru-RU" sz="2600" b="0" i="0" u="none" strike="noStrike" cap="none" baseline="0" dirty="0">
              <a:latin typeface="Cantarell"/>
              <a:ea typeface="Cantarell"/>
              <a:cs typeface="Cantarell"/>
              <a:sym typeface="Cantarell"/>
            </a:endParaRPr>
          </a:p>
          <a:p>
            <a:pPr marL="342900" marR="0" lvl="0" indent="-165100" algn="l" rtl="0">
              <a:lnSpc>
                <a:spcPct val="90000"/>
              </a:lnSpc>
              <a:spcBef>
                <a:spcPts val="0"/>
              </a:spcBef>
              <a:buFont typeface="Cantarell"/>
              <a:buNone/>
            </a:pPr>
            <a:endParaRPr sz="1800" b="0" i="0" u="none" strike="noStrike" cap="none" baseline="0">
              <a:latin typeface="Cantarell"/>
              <a:ea typeface="Cantarell"/>
              <a:cs typeface="Cantarell"/>
              <a:sym typeface="Cantarell"/>
            </a:endParaRPr>
          </a:p>
        </p:txBody>
      </p:sp>
      <p:sp>
        <p:nvSpPr>
          <p:cNvPr id="129" name="Shape 12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ru-RU" sz="3600" b="0" i="0" u="none" strike="noStrike" cap="none" baseline="0">
                <a:solidFill>
                  <a:schemeClr val="dk1"/>
                </a:solidFill>
                <a:latin typeface="Cantarell"/>
                <a:ea typeface="Cantarell"/>
                <a:cs typeface="Cantarell"/>
                <a:sym typeface="Cantarell"/>
              </a:rPr>
              <a:t>Правила безпечної праці</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500034" y="1428736"/>
            <a:ext cx="8229600" cy="5000660"/>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buClr>
                <a:srgbClr val="366092"/>
              </a:buClr>
              <a:buSzPct val="100000"/>
              <a:buNone/>
            </a:pPr>
            <a:r>
              <a:rPr lang="ru-RU" sz="2400" i="1" u="none" strike="noStrike" cap="none" baseline="0" dirty="0" smtClean="0">
                <a:latin typeface="Cantarell"/>
                <a:ea typeface="Cantarell"/>
                <a:cs typeface="Cantarell"/>
                <a:sym typeface="Cantarell"/>
              </a:rPr>
              <a:t>1.  </a:t>
            </a:r>
            <a:r>
              <a:rPr lang="uk-UA" sz="2400" i="1" u="none" strike="noStrike" cap="none" baseline="0" dirty="0" smtClean="0">
                <a:latin typeface="Cantarell"/>
                <a:ea typeface="Cantarell"/>
                <a:cs typeface="Cantarell"/>
                <a:sym typeface="Cantarell"/>
              </a:rPr>
              <a:t> Визначитися </a:t>
            </a:r>
            <a:r>
              <a:rPr lang="uk-UA" sz="2400" b="0" i="1" u="none" strike="noStrike" cap="none" baseline="0" dirty="0" smtClean="0">
                <a:latin typeface="Cantarell"/>
                <a:ea typeface="Cantarell"/>
                <a:cs typeface="Cantarell"/>
                <a:sym typeface="Cantarell"/>
              </a:rPr>
              <a:t>з самим виробом - що будемо плести. </a:t>
            </a:r>
          </a:p>
          <a:p>
            <a:pPr marL="514350" marR="0" lvl="0" indent="-514350" algn="l" rtl="0">
              <a:lnSpc>
                <a:spcPct val="90000"/>
              </a:lnSpc>
              <a:spcBef>
                <a:spcPts val="0"/>
              </a:spcBef>
              <a:buClr>
                <a:srgbClr val="000000"/>
              </a:buClr>
              <a:buSzPct val="100000"/>
              <a:buNone/>
            </a:pPr>
            <a:r>
              <a:rPr lang="uk-UA" sz="2400" i="1" dirty="0" smtClean="0"/>
              <a:t> </a:t>
            </a:r>
          </a:p>
          <a:p>
            <a:pPr marL="514350" marR="0" lvl="0" indent="-514350" algn="l" rtl="0">
              <a:lnSpc>
                <a:spcPct val="90000"/>
              </a:lnSpc>
              <a:spcBef>
                <a:spcPts val="0"/>
              </a:spcBef>
              <a:buClr>
                <a:srgbClr val="000000"/>
              </a:buClr>
              <a:buSzPct val="100000"/>
              <a:buNone/>
            </a:pPr>
            <a:r>
              <a:rPr lang="uk-UA" sz="2400" b="0" i="1" u="none" strike="noStrike" cap="none" baseline="0" dirty="0" smtClean="0">
                <a:latin typeface="Cantarell"/>
                <a:ea typeface="Cantarell"/>
                <a:cs typeface="Cantarell"/>
                <a:sym typeface="Cantarell"/>
              </a:rPr>
              <a:t>2.</a:t>
            </a:r>
            <a:r>
              <a:rPr lang="uk-UA" sz="2400" b="0" i="1" u="none" strike="noStrike" cap="none" dirty="0" smtClean="0">
                <a:latin typeface="Cantarell"/>
                <a:ea typeface="Cantarell"/>
                <a:cs typeface="Cantarell"/>
                <a:sym typeface="Cantarell"/>
              </a:rPr>
              <a:t>   </a:t>
            </a:r>
            <a:r>
              <a:rPr lang="uk-UA" sz="2400" b="0" i="1" u="none" strike="noStrike" cap="none" baseline="0" dirty="0" smtClean="0">
                <a:latin typeface="Cantarell"/>
                <a:ea typeface="Cantarell"/>
                <a:cs typeface="Cantarell"/>
                <a:sym typeface="Cantarell"/>
              </a:rPr>
              <a:t>Необхідно </a:t>
            </a:r>
            <a:r>
              <a:rPr lang="uk-UA" sz="2400" i="1" u="none" strike="noStrike" cap="none" baseline="0" dirty="0" smtClean="0">
                <a:latin typeface="Cantarell"/>
                <a:ea typeface="Cantarell"/>
                <a:cs typeface="Cantarell"/>
                <a:sym typeface="Cantarell"/>
              </a:rPr>
              <a:t>правильно</a:t>
            </a:r>
            <a:r>
              <a:rPr lang="uk-UA" sz="2400" b="0" i="1" u="none" strike="noStrike" cap="none" baseline="0" dirty="0" smtClean="0">
                <a:latin typeface="Cantarell"/>
                <a:ea typeface="Cantarell"/>
                <a:cs typeface="Cantarell"/>
                <a:sym typeface="Cantarell"/>
              </a:rPr>
              <a:t> підібрати нитку або нитки і гачок.</a:t>
            </a:r>
          </a:p>
          <a:p>
            <a:pPr marL="514350" marR="0" lvl="0" indent="-514350" algn="l" rtl="0">
              <a:lnSpc>
                <a:spcPct val="90000"/>
              </a:lnSpc>
              <a:spcBef>
                <a:spcPts val="0"/>
              </a:spcBef>
              <a:buClr>
                <a:srgbClr val="000000"/>
              </a:buClr>
              <a:buSzPct val="100000"/>
              <a:buNone/>
            </a:pPr>
            <a:endParaRPr lang="uk-UA" sz="2400" i="1" dirty="0" smtClean="0"/>
          </a:p>
          <a:p>
            <a:pPr marL="514350" marR="0" lvl="0" indent="-514350" algn="l" rtl="0">
              <a:lnSpc>
                <a:spcPct val="90000"/>
              </a:lnSpc>
              <a:spcBef>
                <a:spcPts val="0"/>
              </a:spcBef>
              <a:buClr>
                <a:srgbClr val="000000"/>
              </a:buClr>
              <a:buSzPct val="100000"/>
              <a:buNone/>
            </a:pPr>
            <a:r>
              <a:rPr lang="uk-UA" sz="2400" b="0" i="1" u="none" strike="noStrike" cap="none" baseline="0" dirty="0" smtClean="0">
                <a:latin typeface="Cantarell"/>
                <a:ea typeface="Cantarell"/>
                <a:cs typeface="Cantarell"/>
                <a:sym typeface="Cantarell"/>
              </a:rPr>
              <a:t>3</a:t>
            </a:r>
            <a:r>
              <a:rPr lang="uk-UA" sz="2400" i="1" baseline="0" dirty="0" smtClean="0"/>
              <a:t>.</a:t>
            </a:r>
            <a:r>
              <a:rPr lang="uk-UA" sz="2400" i="1" dirty="0" smtClean="0"/>
              <a:t>   </a:t>
            </a:r>
            <a:r>
              <a:rPr lang="uk-UA" sz="2400" b="0" i="1" u="none" strike="noStrike" cap="none" baseline="0" dirty="0" smtClean="0">
                <a:latin typeface="Cantarell"/>
                <a:ea typeface="Cantarell"/>
                <a:cs typeface="Cantarell"/>
                <a:sym typeface="Cantarell"/>
              </a:rPr>
              <a:t>Гачок </a:t>
            </a:r>
            <a:r>
              <a:rPr lang="uk-UA" sz="2400" i="1" u="none" strike="noStrike" cap="none" baseline="0" dirty="0" smtClean="0">
                <a:latin typeface="Cantarell"/>
                <a:ea typeface="Cantarell"/>
                <a:cs typeface="Cantarell"/>
                <a:sym typeface="Cantarell"/>
              </a:rPr>
              <a:t>підберіть</a:t>
            </a:r>
            <a:r>
              <a:rPr lang="uk-UA" sz="2400" b="0" i="1" u="none" strike="noStrike" cap="none" baseline="0" dirty="0" smtClean="0">
                <a:latin typeface="Cantarell"/>
                <a:ea typeface="Cantarell"/>
                <a:cs typeface="Cantarell"/>
                <a:sym typeface="Cantarell"/>
              </a:rPr>
              <a:t> залежно від узору, який будете в'язати і від товщини пряжі. Занадто товстий гачок буде в'язати "рідке" і пухке полотно, занадто тонкий - дуже щільне полотно, та й в'язати ним буде дуже незручно.</a:t>
            </a:r>
          </a:p>
          <a:p>
            <a:pPr marL="514350" marR="0" lvl="0" indent="-514350" algn="l" rtl="0">
              <a:lnSpc>
                <a:spcPct val="90000"/>
              </a:lnSpc>
              <a:spcBef>
                <a:spcPts val="0"/>
              </a:spcBef>
              <a:buClr>
                <a:srgbClr val="000000"/>
              </a:buClr>
              <a:buSzPct val="116666"/>
              <a:buNone/>
            </a:pPr>
            <a:endParaRPr lang="uk-UA" sz="2400" i="1" dirty="0" smtClean="0"/>
          </a:p>
          <a:p>
            <a:pPr marL="514350" marR="0" lvl="0" indent="-514350" algn="l" rtl="0">
              <a:lnSpc>
                <a:spcPct val="90000"/>
              </a:lnSpc>
              <a:spcBef>
                <a:spcPts val="0"/>
              </a:spcBef>
              <a:buClr>
                <a:srgbClr val="000000"/>
              </a:buClr>
              <a:buSzPct val="116666"/>
              <a:buNone/>
            </a:pPr>
            <a:r>
              <a:rPr lang="uk-UA" sz="2400" b="0" i="1" u="none" strike="noStrike" cap="none" baseline="0" dirty="0" smtClean="0">
                <a:latin typeface="Cantarell"/>
                <a:ea typeface="Cantarell"/>
                <a:cs typeface="Cantarell"/>
                <a:sym typeface="Cantarell"/>
              </a:rPr>
              <a:t>4.</a:t>
            </a:r>
            <a:r>
              <a:rPr lang="uk-UA" sz="2400" b="0" i="1" u="none" strike="noStrike" cap="none" dirty="0" smtClean="0">
                <a:latin typeface="Cantarell"/>
                <a:ea typeface="Cantarell"/>
                <a:cs typeface="Cantarell"/>
                <a:sym typeface="Cantarell"/>
              </a:rPr>
              <a:t>   </a:t>
            </a:r>
            <a:r>
              <a:rPr lang="uk-UA" sz="2400" b="0" i="1" u="none" strike="noStrike" cap="none" baseline="0" dirty="0" smtClean="0">
                <a:latin typeface="Cantarell"/>
                <a:ea typeface="Cantarell"/>
                <a:cs typeface="Cantarell"/>
                <a:sym typeface="Cantarell"/>
              </a:rPr>
              <a:t>При виборі гачка, </a:t>
            </a:r>
            <a:r>
              <a:rPr lang="uk-UA" sz="2400" i="1" u="none" strike="noStrike" cap="none" baseline="0" dirty="0" smtClean="0">
                <a:latin typeface="Cantarell"/>
                <a:ea typeface="Cantarell"/>
                <a:cs typeface="Cantarell"/>
                <a:sym typeface="Cantarell"/>
              </a:rPr>
              <a:t>врахуйте</a:t>
            </a:r>
            <a:r>
              <a:rPr lang="uk-UA" sz="2400" b="0" i="1" u="none" strike="noStrike" cap="none" baseline="0" dirty="0" smtClean="0">
                <a:latin typeface="Cantarell"/>
                <a:ea typeface="Cantarell"/>
                <a:cs typeface="Cantarell"/>
                <a:sym typeface="Cantarell"/>
              </a:rPr>
              <a:t>, що робоче заглиблення гачка - напрямлювач нитки - повинен бути в 1,5-2 рази менше товщини нитки.</a:t>
            </a:r>
            <a:endParaRPr lang="uk-UA" sz="2400" b="0" i="1" u="none" strike="noStrike" cap="none" baseline="0" dirty="0">
              <a:latin typeface="Cantarell"/>
              <a:ea typeface="Cantarell"/>
              <a:cs typeface="Cantarell"/>
              <a:sym typeface="Cantarell"/>
            </a:endParaRPr>
          </a:p>
        </p:txBody>
      </p:sp>
      <p:sp>
        <p:nvSpPr>
          <p:cNvPr id="136" name="Shape 136"/>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250" b="0" i="0" u="none" strike="noStrike" cap="none" baseline="0" dirty="0" smtClean="0">
                <a:solidFill>
                  <a:schemeClr val="dk1"/>
                </a:solidFill>
                <a:latin typeface="Cantarell"/>
                <a:ea typeface="Cantarell"/>
                <a:cs typeface="Cantarell"/>
                <a:sym typeface="Cantarell"/>
              </a:rPr>
              <a:t>Заповіді в'язальниці</a:t>
            </a:r>
            <a:r>
              <a:rPr lang="ru-RU" sz="3250" b="0" i="0" u="none" strike="noStrike" cap="none" baseline="0" dirty="0">
                <a:solidFill>
                  <a:schemeClr val="dk1"/>
                </a:solidFill>
                <a:latin typeface="Cantarell"/>
                <a:ea typeface="Cantarell"/>
                <a:cs typeface="Cantarell"/>
                <a:sym typeface="Cantarell"/>
              </a:rPr>
              <a:t/>
            </a:r>
            <a:br>
              <a:rPr lang="ru-RU" sz="3250" b="0" i="0" u="none" strike="noStrike" cap="none" baseline="0" dirty="0">
                <a:solidFill>
                  <a:schemeClr val="dk1"/>
                </a:solidFill>
                <a:latin typeface="Cantarell"/>
                <a:ea typeface="Cantarell"/>
                <a:cs typeface="Cantarell"/>
                <a:sym typeface="Cantarell"/>
              </a:rPr>
            </a:br>
            <a:endParaRPr lang="ru-RU" sz="3250" b="0" i="0" u="none" strike="noStrike" cap="none" baseline="0" dirty="0">
              <a:solidFill>
                <a:schemeClr val="dk1"/>
              </a:solidFill>
              <a:latin typeface="Cantarell"/>
              <a:ea typeface="Cantarell"/>
              <a:cs typeface="Cantarell"/>
              <a:sym typeface="Cantarell"/>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457200" y="1196751"/>
            <a:ext cx="8229600" cy="492941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0000"/>
              </a:buClr>
              <a:buSzPct val="100000"/>
              <a:buFont typeface="Cantarell"/>
              <a:buChar char="➢"/>
            </a:pPr>
            <a:endParaRPr lang="ru-RU" sz="2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В'язальний гачок, можна</a:t>
            </a:r>
          </a:p>
          <a:p>
            <a:pPr marL="0" marR="0" lvl="0" indent="0" algn="l" rtl="0">
              <a:spcBef>
                <a:spcPts val="0"/>
              </a:spcBef>
              <a:buSzPct val="25000"/>
              <a:buFont typeface="Cantarell"/>
              <a:buNone/>
            </a:pPr>
            <a:r>
              <a:rPr lang="uk-UA" sz="2800" b="0" i="0" u="none" strike="noStrike" cap="none" baseline="0" dirty="0" smtClean="0">
                <a:latin typeface="Cantarell"/>
                <a:ea typeface="Cantarell"/>
                <a:cs typeface="Cantarell"/>
                <a:sym typeface="Cantarell"/>
              </a:rPr>
              <a:t> взяти як олівець </a:t>
            </a:r>
          </a:p>
          <a:p>
            <a:pPr marL="0" marR="0" lvl="0" indent="0" algn="l" rtl="0">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або як в'язальну спицю.</a:t>
            </a:r>
          </a:p>
          <a:p>
            <a:pPr marL="342900" marR="0" lvl="0" indent="-165100" algn="l" rtl="0">
              <a:spcBef>
                <a:spcPts val="0"/>
              </a:spcBef>
              <a:buFont typeface="Cantarell"/>
              <a:buNone/>
            </a:pPr>
            <a:endParaRPr sz="1800" b="0" i="0" u="none" strike="noStrike" cap="none" baseline="0">
              <a:latin typeface="Cantarell"/>
              <a:ea typeface="Cantarell"/>
              <a:cs typeface="Cantarell"/>
              <a:sym typeface="Cantarell"/>
            </a:endParaRPr>
          </a:p>
          <a:p>
            <a:pPr marL="342900" marR="0" lvl="0" indent="-165100" algn="l" rtl="0">
              <a:spcBef>
                <a:spcPts val="0"/>
              </a:spcBef>
              <a:buFont typeface="Cantarell"/>
              <a:buNone/>
            </a:pPr>
            <a:endParaRPr sz="1800" b="0" i="0" u="none" strike="noStrike" cap="none" baseline="0">
              <a:latin typeface="Cantarell"/>
              <a:ea typeface="Cantarell"/>
              <a:cs typeface="Cantarell"/>
              <a:sym typeface="Cantarell"/>
            </a:endParaRPr>
          </a:p>
          <a:p>
            <a:pPr marL="342900" marR="0" lvl="0" indent="-165100" algn="l" rtl="0">
              <a:spcBef>
                <a:spcPts val="0"/>
              </a:spcBef>
              <a:buFont typeface="Cantarell"/>
              <a:buNone/>
            </a:pPr>
            <a:endParaRPr sz="1800" b="0" i="0" u="none" strike="noStrike" cap="none" baseline="0">
              <a:latin typeface="Cantarell"/>
              <a:ea typeface="Cantarell"/>
              <a:cs typeface="Cantarell"/>
              <a:sym typeface="Cantarell"/>
            </a:endParaRPr>
          </a:p>
          <a:p>
            <a:pPr marL="342900" marR="0" lvl="0" indent="-165100" algn="l" rtl="0">
              <a:spcBef>
                <a:spcPts val="0"/>
              </a:spcBef>
              <a:buFont typeface="Cantarell"/>
              <a:buNone/>
            </a:pPr>
            <a:endParaRPr sz="1800" b="0" i="0" u="none" strike="noStrike" cap="none" baseline="0">
              <a:latin typeface="Cantarell"/>
              <a:ea typeface="Cantarell"/>
              <a:cs typeface="Cantarell"/>
              <a:sym typeface="Cantarell"/>
            </a:endParaRPr>
          </a:p>
          <a:p>
            <a:pPr marL="3429000" marR="0" lvl="7" indent="-228600" algn="l" rtl="0">
              <a:spcBef>
                <a:spcPts val="0"/>
              </a:spcBef>
              <a:buClr>
                <a:srgbClr val="000000"/>
              </a:buClr>
              <a:buSzPct val="116666"/>
              <a:buNone/>
            </a:pPr>
            <a:r>
              <a:rPr lang="uk-UA" sz="2400" dirty="0" smtClean="0"/>
              <a:t>    </a:t>
            </a:r>
            <a:r>
              <a:rPr lang="uk-UA" sz="2800" b="0" i="1" u="none" strike="noStrike" cap="none" baseline="0" dirty="0" smtClean="0"/>
              <a:t>Зазвичай вибирають той спосіб, який здається більш зручним і легким.</a:t>
            </a:r>
            <a:endParaRPr lang="uk-UA" sz="2800" b="0" i="1" u="none" strike="noStrike" cap="none" baseline="0" dirty="0"/>
          </a:p>
        </p:txBody>
      </p:sp>
      <p:sp>
        <p:nvSpPr>
          <p:cNvPr id="143" name="Shape 143"/>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dk1"/>
                </a:solidFill>
                <a:latin typeface="Cantarell"/>
                <a:ea typeface="Cantarell"/>
                <a:cs typeface="Cantarell"/>
                <a:sym typeface="Cantarell"/>
              </a:rPr>
              <a:t>Способи тримання гачка</a:t>
            </a:r>
            <a:endParaRPr lang="uk-UA" sz="3600" b="0" i="0" u="none" strike="noStrike" cap="none" baseline="0" dirty="0">
              <a:solidFill>
                <a:schemeClr val="dk1"/>
              </a:solidFill>
              <a:latin typeface="Cantarell"/>
              <a:ea typeface="Cantarell"/>
              <a:cs typeface="Cantarell"/>
              <a:sym typeface="Cantarell"/>
            </a:endParaRPr>
          </a:p>
        </p:txBody>
      </p:sp>
      <p:pic>
        <p:nvPicPr>
          <p:cNvPr id="144" name="Shape 144"/>
          <p:cNvPicPr preferRelativeResize="0"/>
          <p:nvPr/>
        </p:nvPicPr>
        <p:blipFill>
          <a:blip r:embed="rId3">
            <a:alphaModFix/>
          </a:blip>
          <a:stretch>
            <a:fillRect/>
          </a:stretch>
        </p:blipFill>
        <p:spPr>
          <a:xfrm>
            <a:off x="5286380" y="1571612"/>
            <a:ext cx="3267949" cy="2016626"/>
          </a:xfrm>
          <a:prstGeom prst="rect">
            <a:avLst/>
          </a:prstGeom>
          <a:noFill/>
          <a:ln>
            <a:noFill/>
          </a:ln>
        </p:spPr>
      </p:pic>
      <p:pic>
        <p:nvPicPr>
          <p:cNvPr id="145" name="Shape 145"/>
          <p:cNvPicPr preferRelativeResize="0"/>
          <p:nvPr/>
        </p:nvPicPr>
        <p:blipFill>
          <a:blip r:embed="rId4">
            <a:alphaModFix/>
          </a:blip>
          <a:stretch>
            <a:fillRect/>
          </a:stretch>
        </p:blipFill>
        <p:spPr>
          <a:xfrm>
            <a:off x="857224" y="4000504"/>
            <a:ext cx="2629350" cy="1918039"/>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lstStyle/>
          <a:p>
            <a:r>
              <a:rPr lang="uk-UA" dirty="0" smtClean="0"/>
              <a:t>1.Схема</a:t>
            </a:r>
            <a:endParaRPr lang="ru-RU" dirty="0"/>
          </a:p>
        </p:txBody>
      </p:sp>
      <p:sp>
        <p:nvSpPr>
          <p:cNvPr id="3" name="Заголовок 2"/>
          <p:cNvSpPr>
            <a:spLocks noGrp="1"/>
          </p:cNvSpPr>
          <p:nvPr>
            <p:ph type="title"/>
          </p:nvPr>
        </p:nvSpPr>
        <p:spPr>
          <a:xfrm>
            <a:off x="1214414" y="357166"/>
            <a:ext cx="6972320" cy="569206"/>
          </a:xfrm>
        </p:spPr>
        <p:txBody>
          <a:bodyPr>
            <a:normAutofit fontScale="90000"/>
          </a:bodyPr>
          <a:lstStyle/>
          <a:p>
            <a:r>
              <a:rPr lang="uk-UA" i="1" dirty="0" smtClean="0"/>
              <a:t>Виготовлення серветки</a:t>
            </a:r>
            <a:endParaRPr lang="ru-RU" i="1" dirty="0"/>
          </a:p>
        </p:txBody>
      </p:sp>
      <p:pic>
        <p:nvPicPr>
          <p:cNvPr id="4" name="Рисунок 3" descr="43-1_191212.jpg"/>
          <p:cNvPicPr>
            <a:picLocks noChangeAspect="1"/>
          </p:cNvPicPr>
          <p:nvPr/>
        </p:nvPicPr>
        <p:blipFill>
          <a:blip r:embed="rId2"/>
          <a:stretch>
            <a:fillRect/>
          </a:stretch>
        </p:blipFill>
        <p:spPr>
          <a:xfrm>
            <a:off x="2643174" y="1428736"/>
            <a:ext cx="5148978" cy="485776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428596" y="1214422"/>
            <a:ext cx="8219256" cy="5088629"/>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Повітряна петля    </a:t>
            </a:r>
          </a:p>
          <a:p>
            <a:pPr marL="342900" marR="0" lvl="0" indent="-342900" algn="l" rtl="0">
              <a:spcBef>
                <a:spcPts val="0"/>
              </a:spcBef>
              <a:buClr>
                <a:srgbClr val="000000"/>
              </a:buClr>
              <a:buSzPct val="100000"/>
              <a:buFont typeface="Cantarell"/>
              <a:buChar char="➢"/>
            </a:pPr>
            <a:endParaRPr lang="uk-UA" sz="2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Ланцюжок з повітряних петель  </a:t>
            </a:r>
          </a:p>
          <a:p>
            <a:pPr marL="0" marR="0" lvl="0" indent="0" algn="l" rtl="0">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None/>
            </a:pPr>
            <a:r>
              <a:rPr lang="uk-UA" sz="2800" b="0" i="0" u="none" strike="noStrike" cap="none" baseline="0" dirty="0" smtClean="0">
                <a:latin typeface="Cantarell"/>
                <a:ea typeface="Cantarell"/>
                <a:cs typeface="Cantarell"/>
                <a:sym typeface="Cantarell"/>
              </a:rPr>
              <a:t> </a:t>
            </a:r>
          </a:p>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Стовпчик без накиду</a:t>
            </a:r>
          </a:p>
          <a:p>
            <a:pPr marL="342900" marR="0" lvl="0" indent="-165100" algn="l" rtl="0">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endParaRPr lang="uk-UA" sz="2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Півстовпчик з накидом</a:t>
            </a:r>
          </a:p>
          <a:p>
            <a:pPr marL="342900" marR="0" lvl="0" indent="-165100" algn="l" rtl="0">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endParaRPr lang="uk-UA" sz="28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Стовпчик з накидом</a:t>
            </a:r>
            <a:endParaRPr lang="uk-UA" sz="2800" b="0" i="0" u="none" strike="noStrike" cap="none" baseline="0" dirty="0">
              <a:latin typeface="Cantarell"/>
              <a:ea typeface="Cantarell"/>
              <a:cs typeface="Cantarell"/>
              <a:sym typeface="Cantarell"/>
            </a:endParaRPr>
          </a:p>
        </p:txBody>
      </p:sp>
      <p:sp>
        <p:nvSpPr>
          <p:cNvPr id="193" name="Shape 193"/>
          <p:cNvSpPr/>
          <p:nvPr/>
        </p:nvSpPr>
        <p:spPr>
          <a:xfrm>
            <a:off x="4143372" y="1357298"/>
            <a:ext cx="683799" cy="346083"/>
          </a:xfrm>
          <a:prstGeom prst="ellipse">
            <a:avLst/>
          </a:prstGeom>
          <a:noFill/>
          <a:ln w="25400" cap="flat">
            <a:solidFill>
              <a:schemeClr val="tx1"/>
            </a:solidFill>
            <a:prstDash val="solid"/>
            <a:round/>
            <a:headEnd type="none" w="med" len="med"/>
            <a:tailEnd type="none" w="med" len="med"/>
          </a:ln>
        </p:spPr>
        <p:txBody>
          <a:bodyPr lIns="91425" tIns="45700" rIns="91425" bIns="45700" anchor="ctr" anchorCtr="0">
            <a:noAutofit/>
          </a:bodyPr>
          <a:lstStyle/>
          <a:p>
            <a:pPr>
              <a:spcBef>
                <a:spcPts val="0"/>
              </a:spcBef>
              <a:buNone/>
            </a:pPr>
            <a:endParaRPr>
              <a:solidFill>
                <a:schemeClr val="tx2"/>
              </a:solidFill>
            </a:endParaRPr>
          </a:p>
        </p:txBody>
      </p:sp>
      <p:grpSp>
        <p:nvGrpSpPr>
          <p:cNvPr id="194" name="Shape 194"/>
          <p:cNvGrpSpPr/>
          <p:nvPr/>
        </p:nvGrpSpPr>
        <p:grpSpPr>
          <a:xfrm>
            <a:off x="6072198" y="2143116"/>
            <a:ext cx="2733360" cy="363970"/>
            <a:chOff x="5868144" y="2564903"/>
            <a:chExt cx="2733360" cy="363970"/>
          </a:xfrm>
        </p:grpSpPr>
        <p:sp>
          <p:nvSpPr>
            <p:cNvPr id="195" name="Shape 195"/>
            <p:cNvSpPr/>
            <p:nvPr/>
          </p:nvSpPr>
          <p:spPr>
            <a:xfrm>
              <a:off x="5868144" y="2564903"/>
              <a:ext cx="683799" cy="346083"/>
            </a:xfrm>
            <a:prstGeom prst="ellipse">
              <a:avLst/>
            </a:prstGeom>
            <a:noFill/>
            <a:ln w="25400" cap="flat">
              <a:solidFill>
                <a:schemeClr val="tx1"/>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196" name="Shape 196"/>
            <p:cNvSpPr/>
            <p:nvPr/>
          </p:nvSpPr>
          <p:spPr>
            <a:xfrm>
              <a:off x="6550105" y="2582790"/>
              <a:ext cx="683799" cy="346083"/>
            </a:xfrm>
            <a:prstGeom prst="ellipse">
              <a:avLst/>
            </a:prstGeom>
            <a:noFill/>
            <a:ln w="25400" cap="flat">
              <a:solidFill>
                <a:schemeClr val="tx1"/>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197" name="Shape 197"/>
            <p:cNvSpPr/>
            <p:nvPr/>
          </p:nvSpPr>
          <p:spPr>
            <a:xfrm>
              <a:off x="7233904" y="2567800"/>
              <a:ext cx="683799" cy="346083"/>
            </a:xfrm>
            <a:prstGeom prst="ellipse">
              <a:avLst/>
            </a:prstGeom>
            <a:noFill/>
            <a:ln w="25400" cap="flat">
              <a:solidFill>
                <a:schemeClr val="tx1"/>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sp>
          <p:nvSpPr>
            <p:cNvPr id="198" name="Shape 198"/>
            <p:cNvSpPr/>
            <p:nvPr/>
          </p:nvSpPr>
          <p:spPr>
            <a:xfrm>
              <a:off x="7917704" y="2567800"/>
              <a:ext cx="683799" cy="346083"/>
            </a:xfrm>
            <a:prstGeom prst="ellipse">
              <a:avLst/>
            </a:prstGeom>
            <a:noFill/>
            <a:ln w="25400" cap="flat">
              <a:solidFill>
                <a:schemeClr val="tx1"/>
              </a:solidFill>
              <a:prstDash val="solid"/>
              <a:round/>
              <a:headEnd type="none" w="med" len="med"/>
              <a:tailEnd type="none" w="med" len="med"/>
            </a:ln>
          </p:spPr>
          <p:txBody>
            <a:bodyPr lIns="91425" tIns="45700" rIns="91425" bIns="45700" anchor="ctr" anchorCtr="0">
              <a:noAutofit/>
            </a:bodyPr>
            <a:lstStyle/>
            <a:p>
              <a:pPr>
                <a:spcBef>
                  <a:spcPts val="0"/>
                </a:spcBef>
                <a:buNone/>
              </a:pPr>
              <a:endParaRPr/>
            </a:p>
          </p:txBody>
        </p:sp>
      </p:grpSp>
      <p:cxnSp>
        <p:nvCxnSpPr>
          <p:cNvPr id="199" name="Shape 199"/>
          <p:cNvCxnSpPr/>
          <p:nvPr/>
        </p:nvCxnSpPr>
        <p:spPr>
          <a:xfrm>
            <a:off x="5357818" y="4286256"/>
            <a:ext cx="0" cy="554359"/>
          </a:xfrm>
          <a:prstGeom prst="straightConnector1">
            <a:avLst/>
          </a:prstGeom>
          <a:noFill/>
          <a:ln w="28575" cap="flat">
            <a:solidFill>
              <a:schemeClr val="tx1"/>
            </a:solidFill>
            <a:prstDash val="solid"/>
            <a:round/>
            <a:headEnd type="none" w="med" len="med"/>
            <a:tailEnd type="none" w="med" len="med"/>
          </a:ln>
        </p:spPr>
      </p:cxnSp>
      <p:grpSp>
        <p:nvGrpSpPr>
          <p:cNvPr id="200" name="Shape 200"/>
          <p:cNvGrpSpPr/>
          <p:nvPr/>
        </p:nvGrpSpPr>
        <p:grpSpPr>
          <a:xfrm>
            <a:off x="5286380" y="3286124"/>
            <a:ext cx="360040" cy="422735"/>
            <a:chOff x="7740352" y="4230401"/>
            <a:chExt cx="360040" cy="422735"/>
          </a:xfrm>
        </p:grpSpPr>
        <p:cxnSp>
          <p:nvCxnSpPr>
            <p:cNvPr id="201" name="Shape 201"/>
            <p:cNvCxnSpPr/>
            <p:nvPr/>
          </p:nvCxnSpPr>
          <p:spPr>
            <a:xfrm flipH="1">
              <a:off x="7740352" y="4230401"/>
              <a:ext cx="360040" cy="422735"/>
            </a:xfrm>
            <a:prstGeom prst="straightConnector1">
              <a:avLst/>
            </a:prstGeom>
            <a:noFill/>
            <a:ln w="28575" cap="flat">
              <a:solidFill>
                <a:schemeClr val="tx1"/>
              </a:solidFill>
              <a:prstDash val="solid"/>
              <a:round/>
              <a:headEnd type="none" w="med" len="med"/>
              <a:tailEnd type="none" w="med" len="med"/>
            </a:ln>
          </p:spPr>
        </p:cxnSp>
        <p:cxnSp>
          <p:nvCxnSpPr>
            <p:cNvPr id="202" name="Shape 202"/>
            <p:cNvCxnSpPr/>
            <p:nvPr/>
          </p:nvCxnSpPr>
          <p:spPr>
            <a:xfrm>
              <a:off x="7740352" y="4230401"/>
              <a:ext cx="360040" cy="422735"/>
            </a:xfrm>
            <a:prstGeom prst="straightConnector1">
              <a:avLst/>
            </a:prstGeom>
            <a:noFill/>
            <a:ln w="28575" cap="flat">
              <a:solidFill>
                <a:schemeClr val="tx1"/>
              </a:solidFill>
              <a:prstDash val="solid"/>
              <a:round/>
              <a:headEnd type="none" w="med" len="med"/>
              <a:tailEnd type="none" w="med" len="med"/>
            </a:ln>
          </p:spPr>
        </p:cxnSp>
      </p:grpSp>
      <p:grpSp>
        <p:nvGrpSpPr>
          <p:cNvPr id="203" name="Shape 203"/>
          <p:cNvGrpSpPr/>
          <p:nvPr/>
        </p:nvGrpSpPr>
        <p:grpSpPr>
          <a:xfrm>
            <a:off x="5286380" y="5429264"/>
            <a:ext cx="131830" cy="554359"/>
            <a:chOff x="6078213" y="5229200"/>
            <a:chExt cx="131830" cy="554359"/>
          </a:xfrm>
        </p:grpSpPr>
        <p:cxnSp>
          <p:nvCxnSpPr>
            <p:cNvPr id="204" name="Shape 204"/>
            <p:cNvCxnSpPr/>
            <p:nvPr/>
          </p:nvCxnSpPr>
          <p:spPr>
            <a:xfrm>
              <a:off x="6134471" y="5229200"/>
              <a:ext cx="0" cy="554359"/>
            </a:xfrm>
            <a:prstGeom prst="straightConnector1">
              <a:avLst/>
            </a:prstGeom>
            <a:noFill/>
            <a:ln w="28575" cap="flat">
              <a:solidFill>
                <a:schemeClr val="tx1"/>
              </a:solidFill>
              <a:prstDash val="solid"/>
              <a:round/>
              <a:headEnd type="none" w="med" len="med"/>
              <a:tailEnd type="none" w="med" len="med"/>
            </a:ln>
          </p:spPr>
        </p:cxnSp>
        <p:cxnSp>
          <p:nvCxnSpPr>
            <p:cNvPr id="205" name="Shape 205"/>
            <p:cNvCxnSpPr/>
            <p:nvPr/>
          </p:nvCxnSpPr>
          <p:spPr>
            <a:xfrm flipH="1">
              <a:off x="6078213" y="5367789"/>
              <a:ext cx="131830" cy="277179"/>
            </a:xfrm>
            <a:prstGeom prst="straightConnector1">
              <a:avLst/>
            </a:prstGeom>
            <a:noFill/>
            <a:ln w="28575" cap="flat">
              <a:solidFill>
                <a:schemeClr val="tx1"/>
              </a:solidFill>
              <a:prstDash val="solid"/>
              <a:round/>
              <a:headEnd type="none" w="med" len="med"/>
              <a:tailEnd type="none" w="med" len="med"/>
            </a:ln>
          </p:spPr>
        </p:cxnSp>
      </p:grpSp>
      <p:sp>
        <p:nvSpPr>
          <p:cNvPr id="20" name="Прямоугольник 19"/>
          <p:cNvSpPr/>
          <p:nvPr/>
        </p:nvSpPr>
        <p:spPr>
          <a:xfrm>
            <a:off x="714348" y="357166"/>
            <a:ext cx="4929222" cy="584775"/>
          </a:xfrm>
          <a:prstGeom prst="rect">
            <a:avLst/>
          </a:prstGeom>
        </p:spPr>
        <p:txBody>
          <a:bodyPr wrap="square">
            <a:spAutoFit/>
          </a:bodyPr>
          <a:lstStyle/>
          <a:p>
            <a:r>
              <a:rPr lang="ru-RU" sz="3200" i="1" dirty="0" smtClean="0">
                <a:solidFill>
                  <a:schemeClr val="tx2"/>
                </a:solidFill>
                <a:latin typeface="Cantarell"/>
                <a:ea typeface="Cantarell"/>
                <a:cs typeface="Cantarell"/>
                <a:sym typeface="Cantarell"/>
              </a:rPr>
              <a:t>2.Умовні позначення</a:t>
            </a:r>
            <a:endParaRPr lang="ru-RU" sz="3200" i="1" dirty="0">
              <a:solidFill>
                <a:schemeClr val="tx2"/>
              </a:solidFill>
            </a:endParaRPr>
          </a:p>
        </p:txBody>
      </p:sp>
    </p:spTree>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285720" y="428604"/>
            <a:ext cx="8229600" cy="5643602"/>
          </a:xfrm>
        </p:spPr>
        <p:txBody>
          <a:bodyPr/>
          <a:lstStyle/>
          <a:p>
            <a:r>
              <a:rPr lang="uk-UA" dirty="0" smtClean="0"/>
              <a:t>3.Матеріал для серветки</a:t>
            </a:r>
            <a:endParaRPr lang="ru-RU" dirty="0"/>
          </a:p>
        </p:txBody>
      </p:sp>
      <p:sp>
        <p:nvSpPr>
          <p:cNvPr id="5" name="Прямоугольник 4"/>
          <p:cNvSpPr/>
          <p:nvPr/>
        </p:nvSpPr>
        <p:spPr>
          <a:xfrm>
            <a:off x="1071538" y="5429264"/>
            <a:ext cx="3000396" cy="523220"/>
          </a:xfrm>
          <a:prstGeom prst="rect">
            <a:avLst/>
          </a:prstGeom>
        </p:spPr>
        <p:txBody>
          <a:bodyPr wrap="square">
            <a:spAutoFit/>
          </a:bodyPr>
          <a:lstStyle/>
          <a:p>
            <a:r>
              <a:rPr lang="uk-UA" b="1" dirty="0" smtClean="0">
                <a:solidFill>
                  <a:schemeClr val="tx2"/>
                </a:solidFill>
                <a:latin typeface="Cantarell"/>
                <a:ea typeface="Cantarell"/>
                <a:cs typeface="Cantarell"/>
                <a:sym typeface="Cantarell"/>
              </a:rPr>
              <a:t>Біла бавовняна нитка</a:t>
            </a:r>
          </a:p>
          <a:p>
            <a:r>
              <a:rPr lang="uk-UA" b="1" dirty="0" smtClean="0">
                <a:solidFill>
                  <a:schemeClr val="tx2"/>
                </a:solidFill>
                <a:latin typeface="Cantarell"/>
                <a:sym typeface="Cantarell"/>
              </a:rPr>
              <a:t>1-3 мм</a:t>
            </a:r>
            <a:endParaRPr lang="uk-UA" b="1" dirty="0">
              <a:solidFill>
                <a:schemeClr val="tx2"/>
              </a:solidFill>
            </a:endParaRPr>
          </a:p>
        </p:txBody>
      </p:sp>
      <p:pic>
        <p:nvPicPr>
          <p:cNvPr id="6" name="Рисунок 5" descr="Liliya.jpg"/>
          <p:cNvPicPr>
            <a:picLocks noChangeAspect="1"/>
          </p:cNvPicPr>
          <p:nvPr/>
        </p:nvPicPr>
        <p:blipFill>
          <a:blip r:embed="rId2"/>
          <a:stretch>
            <a:fillRect/>
          </a:stretch>
        </p:blipFill>
        <p:spPr>
          <a:xfrm>
            <a:off x="642910" y="2285992"/>
            <a:ext cx="3878986" cy="2143140"/>
          </a:xfrm>
          <a:prstGeom prst="rect">
            <a:avLst/>
          </a:prstGeom>
        </p:spPr>
      </p:pic>
      <p:pic>
        <p:nvPicPr>
          <p:cNvPr id="7" name="Рисунок 6" descr="Рисунок1.png"/>
          <p:cNvPicPr>
            <a:picLocks noChangeAspect="1"/>
          </p:cNvPicPr>
          <p:nvPr/>
        </p:nvPicPr>
        <p:blipFill>
          <a:blip r:embed="rId3"/>
          <a:stretch>
            <a:fillRect/>
          </a:stretch>
        </p:blipFill>
        <p:spPr>
          <a:xfrm>
            <a:off x="4429124" y="1857364"/>
            <a:ext cx="4143404" cy="3112348"/>
          </a:xfrm>
          <a:prstGeom prst="rect">
            <a:avLst/>
          </a:prstGeom>
        </p:spPr>
      </p:pic>
      <p:sp>
        <p:nvSpPr>
          <p:cNvPr id="8" name="Прямоугольник 7"/>
          <p:cNvSpPr/>
          <p:nvPr/>
        </p:nvSpPr>
        <p:spPr>
          <a:xfrm>
            <a:off x="5429256" y="5429264"/>
            <a:ext cx="2444900" cy="307777"/>
          </a:xfrm>
          <a:prstGeom prst="rect">
            <a:avLst/>
          </a:prstGeom>
        </p:spPr>
        <p:txBody>
          <a:bodyPr wrap="none">
            <a:spAutoFit/>
          </a:bodyPr>
          <a:lstStyle/>
          <a:p>
            <a:r>
              <a:rPr lang="uk-UA" b="1" dirty="0" smtClean="0">
                <a:solidFill>
                  <a:schemeClr val="tx2"/>
                </a:solidFill>
                <a:latin typeface="Cantarell"/>
                <a:ea typeface="Cantarell"/>
                <a:cs typeface="Cantarell"/>
                <a:sym typeface="Cantarell"/>
              </a:rPr>
              <a:t>Гачок діаметром 0.5-1 мм</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214282" y="3429000"/>
            <a:ext cx="8219256" cy="1368151"/>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При виконанні ланцюжка вводи в петлі гачок так, щоб він проходив між двома нитками однієї петлі і частина петлі була б під гачком.</a:t>
            </a:r>
            <a:endParaRPr lang="uk-UA" sz="2800" b="0" i="0" u="none" strike="noStrike" cap="none" baseline="0" dirty="0">
              <a:latin typeface="Cantarell"/>
              <a:ea typeface="Cantarell"/>
              <a:cs typeface="Cantarell"/>
              <a:sym typeface="Cantarell"/>
            </a:endParaRPr>
          </a:p>
        </p:txBody>
      </p:sp>
      <p:sp>
        <p:nvSpPr>
          <p:cNvPr id="152" name="Shape 152"/>
          <p:cNvSpPr txBox="1">
            <a:spLocks noGrp="1"/>
          </p:cNvSpPr>
          <p:nvPr>
            <p:ph type="title"/>
          </p:nvPr>
        </p:nvSpPr>
        <p:spPr>
          <a:xfrm>
            <a:off x="500034" y="500042"/>
            <a:ext cx="8229600" cy="1143000"/>
          </a:xfrm>
          <a:prstGeom prst="rect">
            <a:avLst/>
          </a:prstGeom>
          <a:noFill/>
          <a:ln>
            <a:noFill/>
          </a:ln>
        </p:spPr>
        <p:txBody>
          <a:bodyPr lIns="91425" tIns="45700" rIns="91425" bIns="45700" anchor="t" anchorCtr="0">
            <a:noAutofit/>
          </a:bodyPr>
          <a:lstStyle/>
          <a:p>
            <a:pPr marL="0" marR="0" lvl="0" indent="0" rtl="0">
              <a:spcBef>
                <a:spcPts val="0"/>
              </a:spcBef>
              <a:buClr>
                <a:schemeClr val="dk1"/>
              </a:buClr>
              <a:buSzPct val="25000"/>
              <a:buFont typeface="Cantarell"/>
              <a:buNone/>
            </a:pPr>
            <a:r>
              <a:rPr lang="uk-UA" sz="3200" b="0" i="0" u="none" strike="noStrike" cap="none" baseline="0" dirty="0" smtClean="0">
                <a:solidFill>
                  <a:schemeClr val="tx2"/>
                </a:solidFill>
                <a:latin typeface="Cantarell"/>
                <a:ea typeface="Cantarell"/>
                <a:cs typeface="Cantarell"/>
                <a:sym typeface="Cantarell"/>
              </a:rPr>
              <a:t>4.Плетіння серветки</a:t>
            </a:r>
            <a:endParaRPr lang="uk-UA" sz="3200" b="0" i="0" u="none" strike="noStrike" cap="none" baseline="0" dirty="0">
              <a:solidFill>
                <a:schemeClr val="tx2"/>
              </a:solidFill>
              <a:latin typeface="Cantarell"/>
              <a:ea typeface="Cantarell"/>
              <a:cs typeface="Cantarell"/>
              <a:sym typeface="Cantarell"/>
            </a:endParaRPr>
          </a:p>
        </p:txBody>
      </p:sp>
      <p:pic>
        <p:nvPicPr>
          <p:cNvPr id="153" name="Shape 153"/>
          <p:cNvPicPr preferRelativeResize="0"/>
          <p:nvPr/>
        </p:nvPicPr>
        <p:blipFill>
          <a:blip r:embed="rId3">
            <a:alphaModFix/>
          </a:blip>
          <a:stretch>
            <a:fillRect/>
          </a:stretch>
        </p:blipFill>
        <p:spPr>
          <a:xfrm>
            <a:off x="4286248" y="1428736"/>
            <a:ext cx="3444982" cy="1716522"/>
          </a:xfrm>
          <a:prstGeom prst="rect">
            <a:avLst/>
          </a:prstGeom>
          <a:noFill/>
          <a:ln>
            <a:noFill/>
          </a:ln>
        </p:spPr>
      </p:pic>
      <p:sp>
        <p:nvSpPr>
          <p:cNvPr id="154" name="Shape 154"/>
          <p:cNvSpPr txBox="1"/>
          <p:nvPr/>
        </p:nvSpPr>
        <p:spPr>
          <a:xfrm>
            <a:off x="214282" y="5286388"/>
            <a:ext cx="5857916" cy="1368151"/>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pPr>
            <a:r>
              <a:rPr lang="uk-UA" sz="2800" b="0" i="0" u="none" strike="noStrike" cap="none" baseline="0" dirty="0" smtClean="0">
                <a:solidFill>
                  <a:schemeClr val="tx2"/>
                </a:solidFill>
                <a:latin typeface="Cantarell"/>
                <a:ea typeface="Cantarell"/>
                <a:cs typeface="Cantarell"/>
                <a:sym typeface="Cantarell"/>
              </a:rPr>
              <a:t>   Намагайтеся вив'язувати петлі рівномірно</a:t>
            </a:r>
            <a:endParaRPr lang="uk-UA" sz="2800" b="0" i="0" u="none" strike="noStrike" cap="none" baseline="0" dirty="0">
              <a:solidFill>
                <a:schemeClr val="tx2"/>
              </a:solidFill>
              <a:latin typeface="Cantarell"/>
              <a:ea typeface="Cantarell"/>
              <a:cs typeface="Cantarell"/>
              <a:sym typeface="Cantarell"/>
            </a:endParaRPr>
          </a:p>
        </p:txBody>
      </p:sp>
      <p:pic>
        <p:nvPicPr>
          <p:cNvPr id="155" name="Shape 155"/>
          <p:cNvPicPr preferRelativeResize="0"/>
          <p:nvPr/>
        </p:nvPicPr>
        <p:blipFill>
          <a:blip r:embed="rId4">
            <a:alphaModFix/>
          </a:blip>
          <a:stretch>
            <a:fillRect/>
          </a:stretch>
        </p:blipFill>
        <p:spPr>
          <a:xfrm>
            <a:off x="6143636" y="4714884"/>
            <a:ext cx="2517657" cy="1940235"/>
          </a:xfrm>
          <a:prstGeom prst="rect">
            <a:avLst/>
          </a:prstGeom>
          <a:noFill/>
          <a:ln>
            <a:noFill/>
          </a:ln>
        </p:spPr>
      </p:pic>
      <p:sp>
        <p:nvSpPr>
          <p:cNvPr id="10" name="Прямоугольник 9"/>
          <p:cNvSpPr/>
          <p:nvPr/>
        </p:nvSpPr>
        <p:spPr>
          <a:xfrm>
            <a:off x="571472" y="1785926"/>
            <a:ext cx="3643338" cy="954107"/>
          </a:xfrm>
          <a:prstGeom prst="rect">
            <a:avLst/>
          </a:prstGeom>
        </p:spPr>
        <p:txBody>
          <a:bodyPr wrap="square">
            <a:spAutoFit/>
          </a:bodyPr>
          <a:lstStyle/>
          <a:p>
            <a:r>
              <a:rPr lang="uk-UA" sz="2800" dirty="0" smtClean="0">
                <a:solidFill>
                  <a:schemeClr val="tx2"/>
                </a:solidFill>
                <a:latin typeface="Cantarell"/>
                <a:ea typeface="Cantarell"/>
                <a:cs typeface="Cantarell"/>
                <a:sym typeface="Cantarell"/>
              </a:rPr>
              <a:t>Ланцюжок з повітряних петель</a:t>
            </a:r>
            <a:r>
              <a:rPr lang="ru-RU" sz="2800" dirty="0" smtClean="0">
                <a:solidFill>
                  <a:schemeClr val="tx2"/>
                </a:solidFill>
                <a:latin typeface="Cantarell"/>
                <a:ea typeface="Cantarell"/>
                <a:cs typeface="Cantarell"/>
                <a:sym typeface="Cantarell"/>
              </a:rPr>
              <a:t>:</a:t>
            </a:r>
            <a:endParaRPr lang="ru-RU" sz="2800" dirty="0">
              <a:solidFill>
                <a:schemeClr val="tx2"/>
              </a:solidFill>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457200" y="1600200"/>
            <a:ext cx="5842992"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 введіть гачок в другу повітряну петлю від гачка, підхопіть робочу нитку і витягніть петлю .</a:t>
            </a:r>
          </a:p>
          <a:p>
            <a:pPr marL="342900" marR="0" lvl="0" indent="-165100" algn="l" rtl="0">
              <a:lnSpc>
                <a:spcPct val="90000"/>
              </a:lnSpc>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342900" algn="l" rtl="0">
              <a:lnSpc>
                <a:spcPct val="90000"/>
              </a:lnSpc>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Знову підхопіть гачком нитку і протягніть її через дві петлі, що знаходяться на гачку (рис.2).</a:t>
            </a:r>
          </a:p>
          <a:p>
            <a:pPr marL="342900" marR="0" lvl="0" indent="-165100" algn="l" rtl="0">
              <a:lnSpc>
                <a:spcPct val="90000"/>
              </a:lnSpc>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165100" algn="l" rtl="0">
              <a:lnSpc>
                <a:spcPct val="90000"/>
              </a:lnSpc>
              <a:spcBef>
                <a:spcPts val="0"/>
              </a:spcBef>
              <a:buFont typeface="Cantarell"/>
              <a:buNone/>
            </a:pPr>
            <a:endParaRPr lang="uk-UA" sz="1800" b="0" i="0" u="none" strike="noStrike" cap="none" baseline="0" dirty="0" smtClean="0">
              <a:latin typeface="Cantarell"/>
              <a:ea typeface="Cantarell"/>
              <a:cs typeface="Cantarell"/>
              <a:sym typeface="Cantarell"/>
            </a:endParaRPr>
          </a:p>
          <a:p>
            <a:pPr marL="342900" marR="0" lvl="0" indent="-342900" algn="l" rtl="0">
              <a:lnSpc>
                <a:spcPct val="90000"/>
              </a:lnSpc>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 Ведіть гачок у наступну повітряну петлю (рис.3).</a:t>
            </a:r>
            <a:endParaRPr lang="uk-UA" sz="2800" b="0" i="0" u="none" strike="noStrike" cap="none" baseline="0" dirty="0">
              <a:latin typeface="Cantarell"/>
              <a:ea typeface="Cantarell"/>
              <a:cs typeface="Cantarell"/>
              <a:sym typeface="Cantarell"/>
            </a:endParaRPr>
          </a:p>
        </p:txBody>
      </p:sp>
      <p:sp>
        <p:nvSpPr>
          <p:cNvPr id="162" name="Shape 16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tx2"/>
                </a:solidFill>
                <a:latin typeface="Cantarell"/>
                <a:ea typeface="Cantarell"/>
                <a:cs typeface="Cantarell"/>
                <a:sym typeface="Cantarell"/>
              </a:rPr>
              <a:t>Стовпчик без накиду</a:t>
            </a:r>
            <a:endParaRPr lang="uk-UA" sz="3600" b="0" i="0" u="none" strike="noStrike" cap="none" baseline="0" dirty="0">
              <a:solidFill>
                <a:schemeClr val="tx2"/>
              </a:solidFill>
              <a:latin typeface="Cantarell"/>
              <a:ea typeface="Cantarell"/>
              <a:cs typeface="Cantarell"/>
              <a:sym typeface="Cantarell"/>
            </a:endParaRPr>
          </a:p>
        </p:txBody>
      </p:sp>
      <p:pic>
        <p:nvPicPr>
          <p:cNvPr id="163" name="Shape 163"/>
          <p:cNvPicPr preferRelativeResize="0"/>
          <p:nvPr/>
        </p:nvPicPr>
        <p:blipFill>
          <a:blip r:embed="rId3">
            <a:alphaModFix/>
          </a:blip>
          <a:stretch>
            <a:fillRect/>
          </a:stretch>
        </p:blipFill>
        <p:spPr>
          <a:xfrm>
            <a:off x="6156176" y="1196751"/>
            <a:ext cx="2448271" cy="1717437"/>
          </a:xfrm>
          <a:prstGeom prst="rect">
            <a:avLst/>
          </a:prstGeom>
          <a:noFill/>
          <a:ln>
            <a:noFill/>
          </a:ln>
        </p:spPr>
      </p:pic>
      <p:pic>
        <p:nvPicPr>
          <p:cNvPr id="164" name="Shape 164"/>
          <p:cNvPicPr preferRelativeResize="0"/>
          <p:nvPr/>
        </p:nvPicPr>
        <p:blipFill>
          <a:blip r:embed="rId4">
            <a:alphaModFix/>
          </a:blip>
          <a:stretch>
            <a:fillRect/>
          </a:stretch>
        </p:blipFill>
        <p:spPr>
          <a:xfrm>
            <a:off x="6156173" y="3015149"/>
            <a:ext cx="1845578" cy="1670351"/>
          </a:xfrm>
          <a:prstGeom prst="rect">
            <a:avLst/>
          </a:prstGeom>
          <a:noFill/>
          <a:ln>
            <a:noFill/>
          </a:ln>
        </p:spPr>
      </p:pic>
      <p:pic>
        <p:nvPicPr>
          <p:cNvPr id="165" name="Shape 165"/>
          <p:cNvPicPr preferRelativeResize="0"/>
          <p:nvPr/>
        </p:nvPicPr>
        <p:blipFill>
          <a:blip r:embed="rId5">
            <a:alphaModFix/>
          </a:blip>
          <a:stretch>
            <a:fillRect/>
          </a:stretch>
        </p:blipFill>
        <p:spPr>
          <a:xfrm>
            <a:off x="6170157" y="4757008"/>
            <a:ext cx="2448269" cy="1717436"/>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3275856" y="1484783"/>
            <a:ext cx="5482951" cy="4525963"/>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rgbClr val="000000"/>
              </a:buClr>
              <a:buSzPct val="100000"/>
              <a:buFont typeface="Cantarell"/>
              <a:buChar char="➢"/>
            </a:pPr>
            <a:r>
              <a:rPr lang="ru-RU" sz="2400" b="0" i="0" u="none" strike="noStrike" cap="none" baseline="0">
                <a:latin typeface="Cantarell"/>
                <a:ea typeface="Cantarell"/>
                <a:cs typeface="Cantarell"/>
                <a:sym typeface="Cantarell"/>
              </a:rPr>
              <a:t>зробити накид, ввести гачок у третю від кінця петлю і витягнути петлю.</a:t>
            </a:r>
          </a:p>
          <a:p>
            <a:pPr marL="0" marR="0" lvl="0" indent="0" algn="l" rtl="0">
              <a:lnSpc>
                <a:spcPct val="80000"/>
              </a:lnSpc>
              <a:spcBef>
                <a:spcPts val="0"/>
              </a:spcBef>
              <a:buFont typeface="Cantarell"/>
              <a:buNone/>
            </a:pPr>
            <a:endParaRPr sz="1550" b="0" i="0" u="none" strike="noStrike" cap="none" baseline="0">
              <a:latin typeface="Cantarell"/>
              <a:ea typeface="Cantarell"/>
              <a:cs typeface="Cantarell"/>
              <a:sym typeface="Cantarell"/>
            </a:endParaRPr>
          </a:p>
          <a:p>
            <a:pPr marL="0" marR="0" lvl="0" indent="0" algn="l" rtl="0">
              <a:lnSpc>
                <a:spcPct val="80000"/>
              </a:lnSpc>
              <a:spcBef>
                <a:spcPts val="0"/>
              </a:spcBef>
              <a:buFont typeface="Cantarell"/>
              <a:buNone/>
            </a:pPr>
            <a:endParaRPr sz="1550" b="0" i="0" u="none" strike="noStrike" cap="none" baseline="0">
              <a:latin typeface="Cantarell"/>
              <a:ea typeface="Cantarell"/>
              <a:cs typeface="Cantarell"/>
              <a:sym typeface="Cantarell"/>
            </a:endParaRPr>
          </a:p>
          <a:p>
            <a:pPr marL="342900" marR="0" lvl="0" indent="-342900" algn="l" rtl="0">
              <a:lnSpc>
                <a:spcPct val="80000"/>
              </a:lnSpc>
              <a:spcBef>
                <a:spcPts val="0"/>
              </a:spcBef>
              <a:buClr>
                <a:srgbClr val="000000"/>
              </a:buClr>
              <a:buSzPct val="100000"/>
              <a:buFont typeface="Cantarell"/>
              <a:buChar char="➢"/>
            </a:pPr>
            <a:r>
              <a:rPr lang="ru-RU" sz="2400" b="0" i="0" u="none" strike="noStrike" cap="none" baseline="0">
                <a:latin typeface="Cantarell"/>
                <a:ea typeface="Cantarell"/>
                <a:cs typeface="Cantarell"/>
                <a:sym typeface="Cantarell"/>
              </a:rPr>
              <a:t> Ще раз підхопити гачком нитку і протягнути її через усі три, що знаходяться на гачку петлі.</a:t>
            </a:r>
          </a:p>
          <a:p>
            <a:pPr marL="0" marR="0" lvl="0" indent="0" algn="l" rtl="0">
              <a:lnSpc>
                <a:spcPct val="80000"/>
              </a:lnSpc>
              <a:spcBef>
                <a:spcPts val="0"/>
              </a:spcBef>
              <a:buFont typeface="Cantarell"/>
              <a:buNone/>
            </a:pPr>
            <a:endParaRPr sz="1550" b="0" i="0" u="none" strike="noStrike" cap="none" baseline="0">
              <a:latin typeface="Cantarell"/>
              <a:ea typeface="Cantarell"/>
              <a:cs typeface="Cantarell"/>
              <a:sym typeface="Cantarell"/>
            </a:endParaRPr>
          </a:p>
          <a:p>
            <a:pPr marL="0" marR="0" lvl="0" indent="0" algn="l" rtl="0">
              <a:lnSpc>
                <a:spcPct val="80000"/>
              </a:lnSpc>
              <a:spcBef>
                <a:spcPts val="0"/>
              </a:spcBef>
              <a:buFont typeface="Cantarell"/>
              <a:buNone/>
            </a:pPr>
            <a:endParaRPr sz="1550" b="0" i="0" u="none" strike="noStrike" cap="none" baseline="0">
              <a:latin typeface="Cantarell"/>
              <a:ea typeface="Cantarell"/>
              <a:cs typeface="Cantarell"/>
              <a:sym typeface="Cantarell"/>
            </a:endParaRPr>
          </a:p>
          <a:p>
            <a:pPr marL="342900" marR="0" lvl="0" indent="-342900" algn="l" rtl="0">
              <a:lnSpc>
                <a:spcPct val="80000"/>
              </a:lnSpc>
              <a:spcBef>
                <a:spcPts val="0"/>
              </a:spcBef>
              <a:buClr>
                <a:srgbClr val="000000"/>
              </a:buClr>
              <a:buSzPct val="100000"/>
              <a:buFont typeface="Cantarell"/>
              <a:buChar char="➢"/>
            </a:pPr>
            <a:r>
              <a:rPr lang="ru-RU" sz="2400" b="0" i="0" u="none" strike="noStrike" cap="none" baseline="0">
                <a:latin typeface="Cantarell"/>
                <a:ea typeface="Cantarell"/>
                <a:cs typeface="Cantarell"/>
                <a:sym typeface="Cantarell"/>
              </a:rPr>
              <a:t>Зробити накид і ввести гачок у наступну повітряну петлю. При в'язанні трикотажного полотна напівстовпчиками з накидом гачок вводять за обидві стінки петлі.</a:t>
            </a:r>
          </a:p>
        </p:txBody>
      </p:sp>
      <p:sp>
        <p:nvSpPr>
          <p:cNvPr id="172" name="Shape 172"/>
          <p:cNvSpPr txBox="1">
            <a:spLocks noGrp="1"/>
          </p:cNvSpPr>
          <p:nvPr>
            <p:ph type="title"/>
          </p:nvPr>
        </p:nvSpPr>
        <p:spPr>
          <a:xfrm>
            <a:off x="467543" y="332656"/>
            <a:ext cx="8229600" cy="11430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tx2"/>
                </a:solidFill>
                <a:latin typeface="Cantarell"/>
                <a:ea typeface="Cantarell"/>
                <a:cs typeface="Cantarell"/>
                <a:sym typeface="Cantarell"/>
              </a:rPr>
              <a:t>Напівстовпчик з накидом</a:t>
            </a:r>
            <a:endParaRPr lang="uk-UA" sz="3600" b="0" i="0" u="none" strike="noStrike" cap="none" baseline="0" dirty="0">
              <a:solidFill>
                <a:schemeClr val="tx2"/>
              </a:solidFill>
              <a:latin typeface="Cantarell"/>
              <a:ea typeface="Cantarell"/>
              <a:cs typeface="Cantarell"/>
              <a:sym typeface="Cantarell"/>
            </a:endParaRPr>
          </a:p>
        </p:txBody>
      </p:sp>
      <p:pic>
        <p:nvPicPr>
          <p:cNvPr id="173" name="Shape 173"/>
          <p:cNvPicPr preferRelativeResize="0"/>
          <p:nvPr/>
        </p:nvPicPr>
        <p:blipFill>
          <a:blip r:embed="rId3">
            <a:alphaModFix/>
          </a:blip>
          <a:stretch>
            <a:fillRect/>
          </a:stretch>
        </p:blipFill>
        <p:spPr>
          <a:xfrm>
            <a:off x="715202" y="4249048"/>
            <a:ext cx="2234303" cy="1546818"/>
          </a:xfrm>
          <a:prstGeom prst="rect">
            <a:avLst/>
          </a:prstGeom>
          <a:noFill/>
          <a:ln>
            <a:noFill/>
          </a:ln>
        </p:spPr>
      </p:pic>
      <p:pic>
        <p:nvPicPr>
          <p:cNvPr id="174" name="Shape 174"/>
          <p:cNvPicPr preferRelativeResize="0"/>
          <p:nvPr/>
        </p:nvPicPr>
        <p:blipFill>
          <a:blip r:embed="rId4">
            <a:alphaModFix/>
          </a:blip>
          <a:stretch>
            <a:fillRect/>
          </a:stretch>
        </p:blipFill>
        <p:spPr>
          <a:xfrm>
            <a:off x="683568" y="1087078"/>
            <a:ext cx="2304255" cy="1546828"/>
          </a:xfrm>
          <a:prstGeom prst="rect">
            <a:avLst/>
          </a:prstGeom>
          <a:noFill/>
          <a:ln>
            <a:noFill/>
          </a:ln>
        </p:spPr>
      </p:pic>
      <p:pic>
        <p:nvPicPr>
          <p:cNvPr id="175" name="Shape 175"/>
          <p:cNvPicPr preferRelativeResize="0"/>
          <p:nvPr/>
        </p:nvPicPr>
        <p:blipFill>
          <a:blip r:embed="rId5">
            <a:alphaModFix/>
          </a:blip>
          <a:stretch>
            <a:fillRect/>
          </a:stretch>
        </p:blipFill>
        <p:spPr>
          <a:xfrm>
            <a:off x="703983" y="2668249"/>
            <a:ext cx="2263423" cy="1546828"/>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0018-025-Vladimir-Kusch"/>
          <p:cNvPicPr>
            <a:picLocks noChangeAspect="1" noChangeArrowheads="1"/>
          </p:cNvPicPr>
          <p:nvPr/>
        </p:nvPicPr>
        <p:blipFill>
          <a:blip r:embed="rId2"/>
          <a:srcRect/>
          <a:stretch>
            <a:fillRect/>
          </a:stretch>
        </p:blipFill>
        <p:spPr bwMode="auto">
          <a:xfrm>
            <a:off x="0" y="0"/>
            <a:ext cx="9144000" cy="6858000"/>
          </a:xfrm>
          <a:prstGeom prst="rect">
            <a:avLst/>
          </a:prstGeom>
          <a:noFill/>
          <a:effectLst>
            <a:outerShdw dist="35921" dir="2700000" algn="ctr" rotWithShape="0">
              <a:srgbClr val="FF9933"/>
            </a:outerShdw>
          </a:effectLst>
        </p:spPr>
      </p:pic>
      <p:sp>
        <p:nvSpPr>
          <p:cNvPr id="2" name="Заголовок 1"/>
          <p:cNvSpPr>
            <a:spLocks noGrp="1"/>
          </p:cNvSpPr>
          <p:nvPr>
            <p:ph type="title"/>
          </p:nvPr>
        </p:nvSpPr>
        <p:spPr>
          <a:xfrm>
            <a:off x="285720" y="357166"/>
            <a:ext cx="8686800" cy="838200"/>
          </a:xfrm>
        </p:spPr>
        <p:txBody>
          <a:bodyPr/>
          <a:lstStyle/>
          <a:p>
            <a:pPr algn="ctr"/>
            <a:r>
              <a:rPr lang="uk-UA" dirty="0" smtClean="0"/>
              <a:t>Тема і мета проекту:</a:t>
            </a:r>
            <a:endParaRPr lang="ru-RU" dirty="0"/>
          </a:p>
        </p:txBody>
      </p:sp>
      <p:sp>
        <p:nvSpPr>
          <p:cNvPr id="3" name="Содержимое 2"/>
          <p:cNvSpPr>
            <a:spLocks noGrp="1"/>
          </p:cNvSpPr>
          <p:nvPr>
            <p:ph idx="1"/>
          </p:nvPr>
        </p:nvSpPr>
        <p:spPr>
          <a:xfrm>
            <a:off x="500034" y="1500174"/>
            <a:ext cx="8348690" cy="4525963"/>
          </a:xfrm>
          <a:ln>
            <a:noFill/>
          </a:ln>
        </p:spPr>
        <p:txBody>
          <a:bodyPr/>
          <a:lstStyle/>
          <a:p>
            <a:pPr>
              <a:buNone/>
            </a:pPr>
            <a:r>
              <a:rPr lang="uk-UA" dirty="0" smtClean="0"/>
              <a:t>      </a:t>
            </a:r>
            <a:r>
              <a:rPr lang="uk-UA" sz="2800" b="1" i="1" dirty="0" smtClean="0"/>
              <a:t>Тема: </a:t>
            </a:r>
            <a:r>
              <a:rPr lang="uk-UA" dirty="0" smtClean="0"/>
              <a:t>плетіння гачком</a:t>
            </a:r>
          </a:p>
          <a:p>
            <a:pPr>
              <a:buNone/>
            </a:pPr>
            <a:r>
              <a:rPr lang="uk-UA" sz="2800" b="1" i="1" dirty="0" smtClean="0"/>
              <a:t>       Мета</a:t>
            </a:r>
            <a:r>
              <a:rPr lang="uk-UA" b="1" i="1" dirty="0" smtClean="0"/>
              <a:t>:</a:t>
            </a:r>
          </a:p>
          <a:p>
            <a:pPr>
              <a:buClr>
                <a:schemeClr val="tx2"/>
              </a:buClr>
              <a:buFont typeface="Wingdings" pitchFamily="2" charset="2"/>
              <a:buChar char="Ø"/>
            </a:pPr>
            <a:r>
              <a:rPr lang="uk-UA" dirty="0" smtClean="0"/>
              <a:t>   дізнатися про історію цього        декоративно-ужиткового мистецтва    </a:t>
            </a:r>
          </a:p>
          <a:p>
            <a:pPr>
              <a:buClr>
                <a:schemeClr val="tx2"/>
              </a:buClr>
              <a:buFont typeface="Wingdings" pitchFamily="2" charset="2"/>
              <a:buChar char="Ø"/>
            </a:pPr>
            <a:r>
              <a:rPr lang="uk-UA" dirty="0" smtClean="0"/>
              <a:t>   навчитися плести серветку</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28596" y="1142984"/>
            <a:ext cx="5338935" cy="5145434"/>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після початку в'язання зробити накид, ввести гачок у четверту від кінця петлю ;</a:t>
            </a:r>
          </a:p>
          <a:p>
            <a:pPr marL="0" marR="0" lvl="0" indent="0" algn="l" rtl="0">
              <a:lnSpc>
                <a:spcPct val="80000"/>
              </a:lnSpc>
              <a:spcBef>
                <a:spcPts val="0"/>
              </a:spcBef>
              <a:buFont typeface="Cantarell"/>
              <a:buNone/>
            </a:pPr>
            <a:endParaRPr lang="uk-UA" sz="1550" b="0" i="0" u="none" strike="noStrike" cap="none" baseline="0" dirty="0" smtClean="0">
              <a:latin typeface="Cantarell"/>
              <a:ea typeface="Cantarell"/>
              <a:cs typeface="Cantarell"/>
              <a:sym typeface="Cantarell"/>
            </a:endParaRPr>
          </a:p>
          <a:p>
            <a:pPr marL="342900" marR="0" lvl="0" indent="-342900" algn="l" rtl="0">
              <a:lnSpc>
                <a:spcPct val="80000"/>
              </a:lnSpc>
              <a:spcBef>
                <a:spcPts val="0"/>
              </a:spcBef>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витягнути петлю, знову підхопити нитку і протягнути її через дві перші петлі;</a:t>
            </a:r>
          </a:p>
          <a:p>
            <a:pPr marL="342900" marR="0" lvl="0" indent="-165100" algn="l" rtl="0">
              <a:lnSpc>
                <a:spcPct val="80000"/>
              </a:lnSpc>
              <a:spcBef>
                <a:spcPts val="0"/>
              </a:spcBef>
              <a:buFont typeface="Cantarell"/>
              <a:buNone/>
            </a:pPr>
            <a:endParaRPr lang="uk-UA" sz="1550" b="0" i="0" u="none" strike="noStrike" cap="none" baseline="0" dirty="0" smtClean="0">
              <a:latin typeface="Cantarell"/>
              <a:ea typeface="Cantarell"/>
              <a:cs typeface="Cantarell"/>
              <a:sym typeface="Cantarell"/>
            </a:endParaRPr>
          </a:p>
          <a:p>
            <a:pPr marL="0" marR="0" lvl="0" indent="0" algn="l" rtl="0">
              <a:lnSpc>
                <a:spcPct val="80000"/>
              </a:lnSpc>
              <a:spcBef>
                <a:spcPts val="0"/>
              </a:spcBef>
              <a:buFont typeface="Cantarell"/>
              <a:buNone/>
            </a:pPr>
            <a:endParaRPr lang="uk-UA" sz="1550" b="0" i="0" u="none" strike="noStrike" cap="none" baseline="0" dirty="0" smtClean="0">
              <a:latin typeface="Cantarell"/>
              <a:ea typeface="Cantarell"/>
              <a:cs typeface="Cantarell"/>
              <a:sym typeface="Cantarell"/>
            </a:endParaRPr>
          </a:p>
          <a:p>
            <a:pPr marL="342900" marR="0" lvl="0" indent="-342900" algn="l" rtl="0">
              <a:lnSpc>
                <a:spcPct val="80000"/>
              </a:lnSpc>
              <a:spcBef>
                <a:spcPts val="0"/>
              </a:spcBef>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тепер на гачку знаходяться дві петлі. Ще раз підхопити гачком нитку і протягнути її через петлі, що залишилися на гачку. Зробити накид і ввести гачок у наступну повітряну петлю. Починаючи з другого ряду, гачок вводять за обидві стінки петлі .</a:t>
            </a:r>
            <a:endParaRPr lang="uk-UA" sz="2400" b="0" i="0" u="none" strike="noStrike" cap="none" baseline="0" dirty="0">
              <a:latin typeface="Cantarell"/>
              <a:ea typeface="Cantarell"/>
              <a:cs typeface="Cantarell"/>
              <a:sym typeface="Cantarell"/>
            </a:endParaRPr>
          </a:p>
        </p:txBody>
      </p:sp>
      <p:sp>
        <p:nvSpPr>
          <p:cNvPr id="182" name="Shape 18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tx2"/>
                </a:solidFill>
                <a:latin typeface="Cantarell"/>
                <a:ea typeface="Cantarell"/>
                <a:cs typeface="Cantarell"/>
                <a:sym typeface="Cantarell"/>
              </a:rPr>
              <a:t>Стовпчик з накидом</a:t>
            </a:r>
            <a:endParaRPr lang="uk-UA" sz="3600" b="0" i="0" u="none" strike="noStrike" cap="none" baseline="0" dirty="0">
              <a:solidFill>
                <a:schemeClr val="tx2"/>
              </a:solidFill>
              <a:latin typeface="Cantarell"/>
              <a:ea typeface="Cantarell"/>
              <a:cs typeface="Cantarell"/>
              <a:sym typeface="Cantarell"/>
            </a:endParaRPr>
          </a:p>
        </p:txBody>
      </p:sp>
      <p:pic>
        <p:nvPicPr>
          <p:cNvPr id="183" name="Shape 183"/>
          <p:cNvPicPr preferRelativeResize="0"/>
          <p:nvPr/>
        </p:nvPicPr>
        <p:blipFill>
          <a:blip r:embed="rId3">
            <a:alphaModFix/>
          </a:blip>
          <a:stretch>
            <a:fillRect/>
          </a:stretch>
        </p:blipFill>
        <p:spPr>
          <a:xfrm>
            <a:off x="6215074" y="4857760"/>
            <a:ext cx="1904170" cy="1295400"/>
          </a:xfrm>
          <a:prstGeom prst="rect">
            <a:avLst/>
          </a:prstGeom>
          <a:noFill/>
          <a:ln>
            <a:noFill/>
          </a:ln>
        </p:spPr>
      </p:pic>
      <p:pic>
        <p:nvPicPr>
          <p:cNvPr id="184" name="Shape 184"/>
          <p:cNvPicPr preferRelativeResize="0"/>
          <p:nvPr/>
        </p:nvPicPr>
        <p:blipFill>
          <a:blip r:embed="rId4">
            <a:alphaModFix/>
          </a:blip>
          <a:stretch>
            <a:fillRect/>
          </a:stretch>
        </p:blipFill>
        <p:spPr>
          <a:xfrm>
            <a:off x="6143636" y="1285860"/>
            <a:ext cx="1913119" cy="1295400"/>
          </a:xfrm>
          <a:prstGeom prst="rect">
            <a:avLst/>
          </a:prstGeom>
          <a:noFill/>
          <a:ln>
            <a:noFill/>
          </a:ln>
        </p:spPr>
      </p:pic>
      <p:pic>
        <p:nvPicPr>
          <p:cNvPr id="185" name="Shape 185"/>
          <p:cNvPicPr preferRelativeResize="0"/>
          <p:nvPr/>
        </p:nvPicPr>
        <p:blipFill>
          <a:blip r:embed="rId5">
            <a:alphaModFix/>
          </a:blip>
          <a:stretch>
            <a:fillRect/>
          </a:stretch>
        </p:blipFill>
        <p:spPr>
          <a:xfrm>
            <a:off x="6143636" y="3000372"/>
            <a:ext cx="1908434" cy="129540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85786" y="0"/>
            <a:ext cx="8229600" cy="1000108"/>
          </a:xfrm>
        </p:spPr>
        <p:txBody>
          <a:bodyPr/>
          <a:lstStyle/>
          <a:p>
            <a:r>
              <a:rPr lang="uk-UA" dirty="0" smtClean="0">
                <a:solidFill>
                  <a:schemeClr val="tx2"/>
                </a:solidFill>
              </a:rPr>
              <a:t>        Готова серветка</a:t>
            </a:r>
            <a:endParaRPr lang="ru-RU" dirty="0">
              <a:solidFill>
                <a:schemeClr val="tx2"/>
              </a:solidFill>
            </a:endParaRPr>
          </a:p>
        </p:txBody>
      </p:sp>
      <p:pic>
        <p:nvPicPr>
          <p:cNvPr id="4" name="Рисунок 3" descr="44_191212.jpg"/>
          <p:cNvPicPr>
            <a:picLocks noChangeAspect="1"/>
          </p:cNvPicPr>
          <p:nvPr/>
        </p:nvPicPr>
        <p:blipFill>
          <a:blip r:embed="rId2"/>
          <a:stretch>
            <a:fillRect/>
          </a:stretch>
        </p:blipFill>
        <p:spPr>
          <a:xfrm rot="5400000">
            <a:off x="2462192" y="1252528"/>
            <a:ext cx="3648075" cy="51435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428596" y="1000108"/>
            <a:ext cx="8229600" cy="5361459"/>
          </a:xfrm>
          <a:prstGeom prst="rect">
            <a:avLst/>
          </a:prstGeom>
          <a:noFill/>
          <a:ln>
            <a:noFill/>
          </a:ln>
        </p:spPr>
        <p:txBody>
          <a:bodyPr lIns="91425" tIns="45700" rIns="91425" bIns="45700" anchor="t" anchorCtr="0">
            <a:noAutofit/>
          </a:bodyPr>
          <a:lstStyle/>
          <a:p>
            <a:pPr marL="342900" marR="0" lvl="0" indent="-342900" algn="ctr" rtl="0">
              <a:spcBef>
                <a:spcPts val="0"/>
              </a:spcBef>
              <a:buClr>
                <a:srgbClr val="000000"/>
              </a:buClr>
              <a:buSzPct val="100000"/>
              <a:buFont typeface="Cantarell"/>
              <a:buChar char="•"/>
            </a:pPr>
            <a:r>
              <a:rPr lang="uk-UA" sz="2800" b="0" i="0" u="none" strike="noStrike" cap="none" baseline="0" dirty="0" smtClean="0">
                <a:latin typeface="Cantarell"/>
                <a:ea typeface="Cantarell"/>
                <a:cs typeface="Cantarell"/>
                <a:sym typeface="Cantarell"/>
              </a:rPr>
              <a:t>Види одягу</a:t>
            </a:r>
            <a:endParaRPr lang="uk-UA" sz="2800" b="0" i="0" u="none" strike="noStrike" cap="none" baseline="0" dirty="0">
              <a:latin typeface="Cantarell"/>
              <a:ea typeface="Cantarell"/>
              <a:cs typeface="Cantarell"/>
              <a:sym typeface="Cantarell"/>
            </a:endParaRPr>
          </a:p>
        </p:txBody>
      </p:sp>
      <p:sp>
        <p:nvSpPr>
          <p:cNvPr id="71" name="Shape 71"/>
          <p:cNvSpPr txBox="1">
            <a:spLocks noGrp="1"/>
          </p:cNvSpPr>
          <p:nvPr>
            <p:ph type="title"/>
          </p:nvPr>
        </p:nvSpPr>
        <p:spPr>
          <a:xfrm>
            <a:off x="469395"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dk1"/>
                </a:solidFill>
                <a:latin typeface="Cantarell"/>
                <a:ea typeface="Cantarell"/>
                <a:cs typeface="Cantarell"/>
                <a:sym typeface="Cantarell"/>
              </a:rPr>
              <a:t>Вироби в'язані гачком</a:t>
            </a:r>
            <a:endParaRPr lang="uk-UA" sz="3600" b="0" i="0" u="none" strike="noStrike" cap="none" baseline="0" dirty="0">
              <a:solidFill>
                <a:schemeClr val="dk1"/>
              </a:solidFill>
              <a:latin typeface="Cantarell"/>
              <a:ea typeface="Cantarell"/>
              <a:cs typeface="Cantarell"/>
              <a:sym typeface="Cantarell"/>
            </a:endParaRPr>
          </a:p>
        </p:txBody>
      </p:sp>
      <p:pic>
        <p:nvPicPr>
          <p:cNvPr id="72" name="Shape 72"/>
          <p:cNvPicPr preferRelativeResize="0"/>
          <p:nvPr/>
        </p:nvPicPr>
        <p:blipFill>
          <a:blip r:embed="rId3">
            <a:alphaModFix/>
          </a:blip>
          <a:stretch>
            <a:fillRect/>
          </a:stretch>
        </p:blipFill>
        <p:spPr>
          <a:xfrm>
            <a:off x="6804247" y="1130424"/>
            <a:ext cx="1748034" cy="1530606"/>
          </a:xfrm>
          <a:prstGeom prst="rect">
            <a:avLst/>
          </a:prstGeom>
          <a:noFill/>
          <a:ln>
            <a:noFill/>
          </a:ln>
        </p:spPr>
      </p:pic>
      <p:pic>
        <p:nvPicPr>
          <p:cNvPr id="73" name="Shape 73"/>
          <p:cNvPicPr preferRelativeResize="0"/>
          <p:nvPr/>
        </p:nvPicPr>
        <p:blipFill>
          <a:blip r:embed="rId4">
            <a:alphaModFix/>
          </a:blip>
          <a:stretch>
            <a:fillRect/>
          </a:stretch>
        </p:blipFill>
        <p:spPr>
          <a:xfrm>
            <a:off x="395536" y="1124744"/>
            <a:ext cx="1669524" cy="2116435"/>
          </a:xfrm>
          <a:prstGeom prst="rect">
            <a:avLst/>
          </a:prstGeom>
          <a:noFill/>
          <a:ln>
            <a:noFill/>
          </a:ln>
        </p:spPr>
      </p:pic>
      <p:pic>
        <p:nvPicPr>
          <p:cNvPr id="74" name="Shape 74"/>
          <p:cNvPicPr preferRelativeResize="0"/>
          <p:nvPr/>
        </p:nvPicPr>
        <p:blipFill>
          <a:blip r:embed="rId5">
            <a:alphaModFix/>
          </a:blip>
          <a:stretch>
            <a:fillRect/>
          </a:stretch>
        </p:blipFill>
        <p:spPr>
          <a:xfrm>
            <a:off x="4788023" y="5106703"/>
            <a:ext cx="1359793" cy="1506970"/>
          </a:xfrm>
          <a:prstGeom prst="rect">
            <a:avLst/>
          </a:prstGeom>
          <a:noFill/>
          <a:ln>
            <a:noFill/>
          </a:ln>
        </p:spPr>
      </p:pic>
      <p:pic>
        <p:nvPicPr>
          <p:cNvPr id="75" name="Shape 75"/>
          <p:cNvPicPr preferRelativeResize="0"/>
          <p:nvPr/>
        </p:nvPicPr>
        <p:blipFill>
          <a:blip r:embed="rId6">
            <a:alphaModFix/>
          </a:blip>
          <a:stretch>
            <a:fillRect/>
          </a:stretch>
        </p:blipFill>
        <p:spPr>
          <a:xfrm>
            <a:off x="2977501" y="5106703"/>
            <a:ext cx="1388565" cy="1456084"/>
          </a:xfrm>
          <a:prstGeom prst="rect">
            <a:avLst/>
          </a:prstGeom>
          <a:noFill/>
          <a:ln>
            <a:noFill/>
          </a:ln>
        </p:spPr>
      </p:pic>
      <p:pic>
        <p:nvPicPr>
          <p:cNvPr id="76" name="Shape 76"/>
          <p:cNvPicPr preferRelativeResize="0"/>
          <p:nvPr/>
        </p:nvPicPr>
        <p:blipFill>
          <a:blip r:embed="rId7">
            <a:alphaModFix/>
          </a:blip>
          <a:stretch>
            <a:fillRect/>
          </a:stretch>
        </p:blipFill>
        <p:spPr>
          <a:xfrm>
            <a:off x="2555775" y="1568458"/>
            <a:ext cx="1810290" cy="1975378"/>
          </a:xfrm>
          <a:prstGeom prst="rect">
            <a:avLst/>
          </a:prstGeom>
          <a:noFill/>
          <a:ln>
            <a:noFill/>
          </a:ln>
        </p:spPr>
      </p:pic>
      <p:pic>
        <p:nvPicPr>
          <p:cNvPr id="77" name="Shape 77"/>
          <p:cNvPicPr preferRelativeResize="0"/>
          <p:nvPr/>
        </p:nvPicPr>
        <p:blipFill>
          <a:blip r:embed="rId8">
            <a:alphaModFix/>
          </a:blip>
          <a:stretch>
            <a:fillRect/>
          </a:stretch>
        </p:blipFill>
        <p:spPr>
          <a:xfrm>
            <a:off x="6660231" y="3933055"/>
            <a:ext cx="2111340" cy="2078522"/>
          </a:xfrm>
          <a:prstGeom prst="rect">
            <a:avLst/>
          </a:prstGeom>
          <a:noFill/>
          <a:ln>
            <a:noFill/>
          </a:ln>
        </p:spPr>
      </p:pic>
      <p:pic>
        <p:nvPicPr>
          <p:cNvPr id="78" name="Shape 78"/>
          <p:cNvPicPr preferRelativeResize="0"/>
          <p:nvPr/>
        </p:nvPicPr>
        <p:blipFill>
          <a:blip r:embed="rId9">
            <a:alphaModFix/>
          </a:blip>
          <a:stretch>
            <a:fillRect/>
          </a:stretch>
        </p:blipFill>
        <p:spPr>
          <a:xfrm rot="5400000">
            <a:off x="86655" y="4263291"/>
            <a:ext cx="2492672" cy="1869504"/>
          </a:xfrm>
          <a:prstGeom prst="rect">
            <a:avLst/>
          </a:prstGeom>
          <a:noFill/>
          <a:ln>
            <a:noFill/>
          </a:ln>
        </p:spPr>
      </p:pic>
      <p:pic>
        <p:nvPicPr>
          <p:cNvPr id="79" name="Shape 79"/>
          <p:cNvPicPr preferRelativeResize="0"/>
          <p:nvPr/>
        </p:nvPicPr>
        <p:blipFill>
          <a:blip r:embed="rId10">
            <a:alphaModFix/>
          </a:blip>
          <a:stretch>
            <a:fillRect/>
          </a:stretch>
        </p:blipFill>
        <p:spPr>
          <a:xfrm>
            <a:off x="4932039" y="1634183"/>
            <a:ext cx="1432239" cy="1909652"/>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20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20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20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1000"/>
                                        <p:tgtEl>
                                          <p:spTgt spid="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2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4"/>
                                        </p:tgtEl>
                                        <p:attrNameLst>
                                          <p:attrName>style.visibility</p:attrName>
                                        </p:attrNameLst>
                                      </p:cBhvr>
                                      <p:to>
                                        <p:strVal val="visible"/>
                                      </p:to>
                                    </p:set>
                                    <p:animEffect transition="in" filter="fade">
                                      <p:cBhvr>
                                        <p:cTn id="42"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Shape 86"/>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ru-RU" sz="3600" b="0" i="0" u="none" strike="noStrike" cap="none" baseline="0">
                <a:solidFill>
                  <a:schemeClr val="dk1"/>
                </a:solidFill>
                <a:latin typeface="Cantarell"/>
                <a:ea typeface="Cantarell"/>
                <a:cs typeface="Cantarell"/>
                <a:sym typeface="Cantarell"/>
              </a:rPr>
              <a:t>Вироби ужиткового характеру</a:t>
            </a:r>
          </a:p>
        </p:txBody>
      </p:sp>
      <p:pic>
        <p:nvPicPr>
          <p:cNvPr id="87" name="Shape 87"/>
          <p:cNvPicPr preferRelativeResize="0"/>
          <p:nvPr/>
        </p:nvPicPr>
        <p:blipFill>
          <a:blip r:embed="rId3">
            <a:alphaModFix/>
          </a:blip>
          <a:stretch>
            <a:fillRect/>
          </a:stretch>
        </p:blipFill>
        <p:spPr>
          <a:xfrm>
            <a:off x="357158" y="1142984"/>
            <a:ext cx="2240143" cy="2556039"/>
          </a:xfrm>
          <a:prstGeom prst="rect">
            <a:avLst/>
          </a:prstGeom>
          <a:noFill/>
          <a:ln>
            <a:noFill/>
          </a:ln>
        </p:spPr>
      </p:pic>
      <p:pic>
        <p:nvPicPr>
          <p:cNvPr id="88" name="Shape 88"/>
          <p:cNvPicPr preferRelativeResize="0"/>
          <p:nvPr/>
        </p:nvPicPr>
        <p:blipFill>
          <a:blip r:embed="rId4">
            <a:alphaModFix/>
          </a:blip>
          <a:stretch>
            <a:fillRect/>
          </a:stretch>
        </p:blipFill>
        <p:spPr>
          <a:xfrm>
            <a:off x="6429388" y="3786190"/>
            <a:ext cx="1800794" cy="2539964"/>
          </a:xfrm>
          <a:prstGeom prst="rect">
            <a:avLst/>
          </a:prstGeom>
          <a:noFill/>
          <a:ln>
            <a:noFill/>
          </a:ln>
        </p:spPr>
      </p:pic>
      <p:pic>
        <p:nvPicPr>
          <p:cNvPr id="89" name="Shape 89"/>
          <p:cNvPicPr preferRelativeResize="0"/>
          <p:nvPr/>
        </p:nvPicPr>
        <p:blipFill>
          <a:blip r:embed="rId5">
            <a:alphaModFix/>
          </a:blip>
          <a:stretch>
            <a:fillRect/>
          </a:stretch>
        </p:blipFill>
        <p:spPr>
          <a:xfrm>
            <a:off x="2771800" y="2564903"/>
            <a:ext cx="3173337" cy="2684644"/>
          </a:xfrm>
          <a:prstGeom prst="rect">
            <a:avLst/>
          </a:prstGeom>
          <a:noFill/>
          <a:ln>
            <a:noFill/>
          </a:ln>
        </p:spPr>
      </p:pic>
      <p:pic>
        <p:nvPicPr>
          <p:cNvPr id="90" name="Shape 90"/>
          <p:cNvPicPr preferRelativeResize="0"/>
          <p:nvPr/>
        </p:nvPicPr>
        <p:blipFill>
          <a:blip r:embed="rId6">
            <a:alphaModFix/>
          </a:blip>
          <a:stretch>
            <a:fillRect/>
          </a:stretch>
        </p:blipFill>
        <p:spPr>
          <a:xfrm>
            <a:off x="571472" y="4071942"/>
            <a:ext cx="2099175" cy="1857388"/>
          </a:xfrm>
          <a:prstGeom prst="rect">
            <a:avLst/>
          </a:prstGeom>
          <a:noFill/>
          <a:ln>
            <a:noFill/>
          </a:ln>
        </p:spPr>
      </p:pic>
      <p:pic>
        <p:nvPicPr>
          <p:cNvPr id="91" name="Shape 91"/>
          <p:cNvPicPr preferRelativeResize="0"/>
          <p:nvPr/>
        </p:nvPicPr>
        <p:blipFill>
          <a:blip r:embed="rId7">
            <a:alphaModFix/>
          </a:blip>
          <a:stretch>
            <a:fillRect/>
          </a:stretch>
        </p:blipFill>
        <p:spPr>
          <a:xfrm>
            <a:off x="6286512" y="1214422"/>
            <a:ext cx="2058532" cy="242095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20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20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2000"/>
                                        <p:tgtEl>
                                          <p:spTgt spid="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20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Shape 98"/>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ru-RU" sz="3600" b="0" i="0" u="none" strike="noStrike" cap="none" baseline="0">
                <a:solidFill>
                  <a:schemeClr val="dk1"/>
                </a:solidFill>
                <a:latin typeface="Cantarell"/>
                <a:ea typeface="Cantarell"/>
                <a:cs typeface="Cantarell"/>
                <a:sym typeface="Cantarell"/>
              </a:rPr>
              <a:t>Аксесуари</a:t>
            </a:r>
          </a:p>
        </p:txBody>
      </p:sp>
      <p:pic>
        <p:nvPicPr>
          <p:cNvPr id="99" name="Shape 99"/>
          <p:cNvPicPr preferRelativeResize="0"/>
          <p:nvPr/>
        </p:nvPicPr>
        <p:blipFill>
          <a:blip r:embed="rId3">
            <a:alphaModFix/>
          </a:blip>
          <a:stretch>
            <a:fillRect/>
          </a:stretch>
        </p:blipFill>
        <p:spPr>
          <a:xfrm>
            <a:off x="857224" y="4214818"/>
            <a:ext cx="2143140" cy="1663533"/>
          </a:xfrm>
          <a:prstGeom prst="rect">
            <a:avLst/>
          </a:prstGeom>
          <a:noFill/>
          <a:ln>
            <a:noFill/>
          </a:ln>
        </p:spPr>
      </p:pic>
      <p:pic>
        <p:nvPicPr>
          <p:cNvPr id="100" name="Shape 100"/>
          <p:cNvPicPr preferRelativeResize="0"/>
          <p:nvPr/>
        </p:nvPicPr>
        <p:blipFill>
          <a:blip r:embed="rId4">
            <a:alphaModFix/>
          </a:blip>
          <a:stretch>
            <a:fillRect/>
          </a:stretch>
        </p:blipFill>
        <p:spPr>
          <a:xfrm>
            <a:off x="6215074" y="3500438"/>
            <a:ext cx="2130031" cy="2428302"/>
          </a:xfrm>
          <a:prstGeom prst="rect">
            <a:avLst/>
          </a:prstGeom>
          <a:noFill/>
          <a:ln>
            <a:noFill/>
          </a:ln>
        </p:spPr>
      </p:pic>
      <p:pic>
        <p:nvPicPr>
          <p:cNvPr id="101" name="Shape 101"/>
          <p:cNvPicPr preferRelativeResize="0"/>
          <p:nvPr/>
        </p:nvPicPr>
        <p:blipFill>
          <a:blip r:embed="rId5">
            <a:alphaModFix/>
          </a:blip>
          <a:stretch>
            <a:fillRect/>
          </a:stretch>
        </p:blipFill>
        <p:spPr>
          <a:xfrm>
            <a:off x="3071802" y="2500306"/>
            <a:ext cx="2910943" cy="2143140"/>
          </a:xfrm>
          <a:prstGeom prst="rect">
            <a:avLst/>
          </a:prstGeom>
          <a:noFill/>
          <a:ln>
            <a:noFill/>
          </a:ln>
        </p:spPr>
      </p:pic>
      <p:pic>
        <p:nvPicPr>
          <p:cNvPr id="102" name="Shape 102"/>
          <p:cNvPicPr preferRelativeResize="0"/>
          <p:nvPr/>
        </p:nvPicPr>
        <p:blipFill>
          <a:blip r:embed="rId6">
            <a:alphaModFix/>
          </a:blip>
          <a:stretch>
            <a:fillRect/>
          </a:stretch>
        </p:blipFill>
        <p:spPr>
          <a:xfrm>
            <a:off x="785786" y="1285860"/>
            <a:ext cx="2022212" cy="1871900"/>
          </a:xfrm>
          <a:prstGeom prst="rect">
            <a:avLst/>
          </a:prstGeom>
          <a:noFill/>
          <a:ln>
            <a:noFill/>
          </a:ln>
        </p:spPr>
      </p:pic>
      <p:pic>
        <p:nvPicPr>
          <p:cNvPr id="103" name="Shape 103"/>
          <p:cNvPicPr preferRelativeResize="0"/>
          <p:nvPr/>
        </p:nvPicPr>
        <p:blipFill>
          <a:blip r:embed="rId7">
            <a:alphaModFix/>
          </a:blip>
          <a:stretch>
            <a:fillRect/>
          </a:stretch>
        </p:blipFill>
        <p:spPr>
          <a:xfrm>
            <a:off x="6357950" y="1142984"/>
            <a:ext cx="1928826" cy="2208317"/>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28" y="2428868"/>
            <a:ext cx="6288901" cy="1107996"/>
          </a:xfrm>
          <a:prstGeom prst="rect">
            <a:avLst/>
          </a:prstGeom>
        </p:spPr>
        <p:txBody>
          <a:bodyPr wrap="none">
            <a:spAutoFit/>
          </a:bodyPr>
          <a:lstStyle/>
          <a:p>
            <a:r>
              <a:rPr lang="uk-UA" sz="6600" dirty="0" smtClean="0">
                <a:solidFill>
                  <a:schemeClr val="tx2"/>
                </a:solidFill>
              </a:rPr>
              <a:t>Дякую за увагу!</a:t>
            </a:r>
            <a:endParaRPr lang="en-US" sz="6600"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85728"/>
            <a:ext cx="7786742" cy="838200"/>
          </a:xfrm>
        </p:spPr>
        <p:txBody>
          <a:bodyPr>
            <a:normAutofit/>
          </a:bodyPr>
          <a:lstStyle/>
          <a:p>
            <a:r>
              <a:rPr lang="uk-UA" b="1" i="1" cap="small" dirty="0" smtClean="0">
                <a:solidFill>
                  <a:schemeClr val="tx1"/>
                </a:solidFill>
              </a:rPr>
              <a:t>Історія виникнення в'язання гачком</a:t>
            </a:r>
            <a:endParaRPr lang="uk-UA" i="1" dirty="0">
              <a:solidFill>
                <a:schemeClr val="tx1"/>
              </a:solidFill>
            </a:endParaRPr>
          </a:p>
        </p:txBody>
      </p:sp>
      <p:sp>
        <p:nvSpPr>
          <p:cNvPr id="3" name="Содержимое 2"/>
          <p:cNvSpPr>
            <a:spLocks noGrp="1"/>
          </p:cNvSpPr>
          <p:nvPr>
            <p:ph idx="1"/>
          </p:nvPr>
        </p:nvSpPr>
        <p:spPr/>
        <p:txBody>
          <a:bodyPr>
            <a:normAutofit fontScale="70000" lnSpcReduction="20000"/>
          </a:bodyPr>
          <a:lstStyle/>
          <a:p>
            <a:pPr fontAlgn="base"/>
            <a:r>
              <a:rPr lang="uk-UA" dirty="0" smtClean="0"/>
              <a:t>Хто і коли придумав першу петельку, ніхто не знає, але вже давно відомо, що народилася ця чудо-петелька задовго до нашої ери. У Єгипті в одній з гробниць знайдена дитяча в'язана туфелька, археологи встановили, що їй більше чотирьох тисяч років. А вже на початку нашої ери техніка та принципи в'язання знаходилися на дуже високому рівні. </a:t>
            </a:r>
          </a:p>
          <a:p>
            <a:pPr fontAlgn="base"/>
            <a:r>
              <a:rPr lang="uk-UA" dirty="0" smtClean="0"/>
              <a:t>В'язання спочатку було чоловічим ремеслом, і чоловіки боролися з жіночою конкуренцією спеціальними договорами.</a:t>
            </a:r>
          </a:p>
          <a:p>
            <a:pPr fontAlgn="base"/>
            <a:r>
              <a:rPr lang="uk-UA" dirty="0" smtClean="0"/>
              <a:t>Лише пізніше, коли в'язання широко поширилося, їм стали займатися жінки. І все одно чоловіки не втратили інтересу до в'язання. У 1946 році національний американський конкурс з в'язання гачком виграв чоловік, а приз - Золотий гачок - йому вручала особисто Есте Лаудер. </a:t>
            </a:r>
            <a:endParaRPr lang="uk-UA"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1357298"/>
            <a:ext cx="8686800" cy="4525963"/>
          </a:xfrm>
        </p:spPr>
        <p:txBody>
          <a:bodyPr>
            <a:normAutofit fontScale="77500" lnSpcReduction="20000"/>
          </a:bodyPr>
          <a:lstStyle/>
          <a:p>
            <a:pPr fontAlgn="base"/>
            <a:r>
              <a:rPr lang="uk-UA" dirty="0" smtClean="0"/>
              <a:t>Певний час існувала думка, що машинне в'язання витіснить ручне, однак чим більше випускалося виробів масового виробництва, тим більш цінними ставали речі, пов'язані вручну. Тому що в'язання гачком завжди очевидна унікальність, одиничність вироби. </a:t>
            </a:r>
          </a:p>
          <a:p>
            <a:pPr fontAlgn="base"/>
            <a:r>
              <a:rPr lang="uk-UA" dirty="0" smtClean="0"/>
              <a:t>З ХІХ століття це мистецтво стало дійсно ювелірним.</a:t>
            </a:r>
          </a:p>
          <a:p>
            <a:pPr fontAlgn="base"/>
            <a:r>
              <a:rPr lang="uk-UA" dirty="0" smtClean="0"/>
              <a:t>Маючи гачок та нитки можна зв'язати все що завгодно: скатертини, серветки, постільна білизна, одяг, взуття та іграшки, фіранки на вікна і рушники, килимки, сумки, капелюхи і рукавиці, ковдри, покривала і подушки, навіть деякі предмети меблів та ювелірні прикраси. </a:t>
            </a: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0018-025-Vladimir-Kusch"/>
          <p:cNvPicPr>
            <a:picLocks noChangeAspect="1" noChangeArrowheads="1"/>
          </p:cNvPicPr>
          <p:nvPr/>
        </p:nvPicPr>
        <p:blipFill>
          <a:blip r:embed="rId2"/>
          <a:srcRect/>
          <a:stretch>
            <a:fillRect/>
          </a:stretch>
        </p:blipFill>
        <p:spPr bwMode="auto">
          <a:xfrm>
            <a:off x="0" y="0"/>
            <a:ext cx="9144000" cy="6858000"/>
          </a:xfrm>
          <a:prstGeom prst="rect">
            <a:avLst/>
          </a:prstGeom>
          <a:noFill/>
          <a:effectLst>
            <a:outerShdw dist="35921" dir="2700000" algn="ctr" rotWithShape="0">
              <a:srgbClr val="FF9933"/>
            </a:outerShdw>
          </a:effectLst>
        </p:spPr>
      </p:pic>
      <p:sp>
        <p:nvSpPr>
          <p:cNvPr id="2" name="Прямоугольник 1"/>
          <p:cNvSpPr/>
          <p:nvPr/>
        </p:nvSpPr>
        <p:spPr>
          <a:xfrm>
            <a:off x="1571604" y="1142984"/>
            <a:ext cx="6072230" cy="830997"/>
          </a:xfrm>
          <a:prstGeom prst="rect">
            <a:avLst/>
          </a:prstGeom>
        </p:spPr>
        <p:txBody>
          <a:bodyPr wrap="square">
            <a:spAutoFit/>
          </a:bodyPr>
          <a:lstStyle/>
          <a:p>
            <a:r>
              <a:rPr lang="uk-UA" sz="2400" b="1" dirty="0" smtClean="0">
                <a:solidFill>
                  <a:schemeClr val="tx1"/>
                </a:solidFill>
                <a:latin typeface="Times New Roman" pitchFamily="18" charset="0"/>
              </a:rPr>
              <a:t>Гачок</a:t>
            </a:r>
            <a:r>
              <a:rPr lang="uk-UA" sz="2000" b="1" dirty="0" smtClean="0">
                <a:solidFill>
                  <a:srgbClr val="800000"/>
                </a:solidFill>
                <a:latin typeface="Times New Roman" pitchFamily="18" charset="0"/>
              </a:rPr>
              <a:t> </a:t>
            </a:r>
            <a:r>
              <a:rPr lang="uk-UA" sz="2000" b="1" dirty="0" smtClean="0">
                <a:solidFill>
                  <a:schemeClr val="tx1"/>
                </a:solidFill>
                <a:latin typeface="Times New Roman" pitchFamily="18" charset="0"/>
              </a:rPr>
              <a:t>– </a:t>
            </a:r>
            <a:r>
              <a:rPr lang="uk-UA" sz="2400" b="1" i="1" dirty="0" smtClean="0">
                <a:solidFill>
                  <a:schemeClr val="tx2"/>
                </a:solidFill>
                <a:latin typeface="Times New Roman" pitchFamily="18" charset="0"/>
              </a:rPr>
              <a:t>це інструмент, який складається з ручки, стержня та голівки з борідкою</a:t>
            </a:r>
            <a:endParaRPr lang="uk-UA" sz="2400" b="1" dirty="0">
              <a:solidFill>
                <a:schemeClr val="tx2"/>
              </a:solidFill>
            </a:endParaRPr>
          </a:p>
        </p:txBody>
      </p:sp>
      <p:pic>
        <p:nvPicPr>
          <p:cNvPr id="3" name="Рисунок 2" descr="Рисунок1.png"/>
          <p:cNvPicPr>
            <a:picLocks noChangeAspect="1"/>
          </p:cNvPicPr>
          <p:nvPr/>
        </p:nvPicPr>
        <p:blipFill>
          <a:blip r:embed="rId3"/>
          <a:stretch>
            <a:fillRect/>
          </a:stretch>
        </p:blipFill>
        <p:spPr>
          <a:xfrm>
            <a:off x="2285984" y="2428868"/>
            <a:ext cx="5266509" cy="3955977"/>
          </a:xfrm>
          <a:prstGeom prst="rect">
            <a:avLst/>
          </a:prstGeom>
        </p:spPr>
      </p:pic>
      <p:sp>
        <p:nvSpPr>
          <p:cNvPr id="4" name="Прямоугольник 3"/>
          <p:cNvSpPr/>
          <p:nvPr/>
        </p:nvSpPr>
        <p:spPr>
          <a:xfrm>
            <a:off x="4714876" y="2786058"/>
            <a:ext cx="1285884" cy="307777"/>
          </a:xfrm>
          <a:prstGeom prst="rect">
            <a:avLst/>
          </a:prstGeom>
        </p:spPr>
        <p:txBody>
          <a:bodyPr wrap="square">
            <a:spAutoFit/>
          </a:bodyPr>
          <a:lstStyle/>
          <a:p>
            <a:r>
              <a:rPr lang="uk-UA" b="1" dirty="0" smtClean="0">
                <a:solidFill>
                  <a:schemeClr val="tx1">
                    <a:lumMod val="95000"/>
                    <a:lumOff val="5000"/>
                  </a:schemeClr>
                </a:solidFill>
              </a:rPr>
              <a:t>ГОЛІВКА</a:t>
            </a:r>
            <a:endParaRPr lang="ru-RU" dirty="0">
              <a:solidFill>
                <a:schemeClr val="tx1">
                  <a:lumMod val="95000"/>
                  <a:lumOff val="5000"/>
                </a:schemeClr>
              </a:solidFill>
            </a:endParaRPr>
          </a:p>
        </p:txBody>
      </p:sp>
      <p:cxnSp>
        <p:nvCxnSpPr>
          <p:cNvPr id="8" name="Прямая со стрелкой 7"/>
          <p:cNvCxnSpPr/>
          <p:nvPr/>
        </p:nvCxnSpPr>
        <p:spPr>
          <a:xfrm>
            <a:off x="3143240" y="2928934"/>
            <a:ext cx="1500198"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5214942" y="3286124"/>
            <a:ext cx="1205779" cy="307777"/>
          </a:xfrm>
          <a:prstGeom prst="rect">
            <a:avLst/>
          </a:prstGeom>
        </p:spPr>
        <p:txBody>
          <a:bodyPr wrap="none">
            <a:spAutoFit/>
          </a:bodyPr>
          <a:lstStyle/>
          <a:p>
            <a:r>
              <a:rPr lang="uk-UA" b="1" dirty="0" smtClean="0">
                <a:solidFill>
                  <a:schemeClr val="tx1"/>
                </a:solidFill>
              </a:rPr>
              <a:t>СТЕРЖЕНЬ</a:t>
            </a:r>
            <a:endParaRPr lang="ru-RU" dirty="0">
              <a:solidFill>
                <a:schemeClr val="tx1"/>
              </a:solidFill>
            </a:endParaRPr>
          </a:p>
        </p:txBody>
      </p:sp>
      <p:cxnSp>
        <p:nvCxnSpPr>
          <p:cNvPr id="21" name="Прямая со стрелкой 20"/>
          <p:cNvCxnSpPr/>
          <p:nvPr/>
        </p:nvCxnSpPr>
        <p:spPr>
          <a:xfrm>
            <a:off x="3929058" y="3429000"/>
            <a:ext cx="1285884"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6215074" y="4357694"/>
            <a:ext cx="782586" cy="307777"/>
          </a:xfrm>
          <a:prstGeom prst="rect">
            <a:avLst/>
          </a:prstGeom>
        </p:spPr>
        <p:txBody>
          <a:bodyPr wrap="none">
            <a:spAutoFit/>
          </a:bodyPr>
          <a:lstStyle/>
          <a:p>
            <a:pPr algn="ctr"/>
            <a:r>
              <a:rPr lang="uk-UA" b="1" dirty="0" smtClean="0">
                <a:solidFill>
                  <a:schemeClr val="tx1"/>
                </a:solidFill>
              </a:rPr>
              <a:t>РУЧКА</a:t>
            </a:r>
            <a:endParaRPr lang="ru-RU" b="1" dirty="0">
              <a:solidFill>
                <a:schemeClr val="tx1"/>
              </a:solidFill>
            </a:endParaRPr>
          </a:p>
        </p:txBody>
      </p:sp>
      <p:cxnSp>
        <p:nvCxnSpPr>
          <p:cNvPr id="24" name="Прямая со стрелкой 23"/>
          <p:cNvCxnSpPr/>
          <p:nvPr/>
        </p:nvCxnSpPr>
        <p:spPr>
          <a:xfrm>
            <a:off x="5500694" y="4500570"/>
            <a:ext cx="785818" cy="1588"/>
          </a:xfrm>
          <a:prstGeom prst="straightConnector1">
            <a:avLst/>
          </a:prstGeom>
          <a:ln w="19050">
            <a:solidFill>
              <a:schemeClr val="tx1">
                <a:lumMod val="95000"/>
                <a:lumOff val="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Прямоугольник 28"/>
          <p:cNvSpPr/>
          <p:nvPr/>
        </p:nvSpPr>
        <p:spPr>
          <a:xfrm>
            <a:off x="1500166" y="3571876"/>
            <a:ext cx="990977" cy="307777"/>
          </a:xfrm>
          <a:prstGeom prst="rect">
            <a:avLst/>
          </a:prstGeom>
        </p:spPr>
        <p:txBody>
          <a:bodyPr wrap="none">
            <a:spAutoFit/>
          </a:bodyPr>
          <a:lstStyle/>
          <a:p>
            <a:r>
              <a:rPr lang="uk-UA" b="1" dirty="0" smtClean="0">
                <a:solidFill>
                  <a:schemeClr val="tx1"/>
                </a:solidFill>
              </a:rPr>
              <a:t>БОРІДКА</a:t>
            </a:r>
            <a:endParaRPr lang="ru-RU" dirty="0">
              <a:solidFill>
                <a:schemeClr val="tx1"/>
              </a:solidFill>
            </a:endParaRPr>
          </a:p>
        </p:txBody>
      </p:sp>
      <p:cxnSp>
        <p:nvCxnSpPr>
          <p:cNvPr id="31" name="Прямая со стрелкой 30"/>
          <p:cNvCxnSpPr/>
          <p:nvPr/>
        </p:nvCxnSpPr>
        <p:spPr>
          <a:xfrm rot="10800000" flipV="1">
            <a:off x="2214546" y="3000372"/>
            <a:ext cx="928694" cy="64294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571472" y="1357298"/>
            <a:ext cx="4248472" cy="2427734"/>
          </a:xfrm>
          <a:prstGeom prst="rect">
            <a:avLst/>
          </a:prstGeom>
          <a:noFill/>
          <a:ln>
            <a:noFill/>
          </a:ln>
        </p:spPr>
        <p:txBody>
          <a:bodyPr lIns="91425" tIns="45700" rIns="91425" bIns="45700" anchor="t" anchorCtr="0">
            <a:noAutofit/>
          </a:bodyPr>
          <a:lstStyle/>
          <a:p>
            <a:pPr marL="342900" marR="0" lvl="0" indent="-342900" algn="l" rtl="0">
              <a:spcBef>
                <a:spcPts val="0"/>
              </a:spcBef>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Гачки бувають:дерев'яні, пластмасові та металеві</a:t>
            </a:r>
          </a:p>
          <a:p>
            <a:pPr marL="0" marR="0" lvl="0" indent="0" algn="l" rtl="0">
              <a:spcBef>
                <a:spcPts val="0"/>
              </a:spcBef>
              <a:buFont typeface="Cantarell"/>
              <a:buNone/>
            </a:pPr>
            <a:endParaRPr lang="uk-UA" sz="2400" b="0" i="0" u="none" strike="noStrike" cap="none" baseline="0" dirty="0" smtClean="0">
              <a:latin typeface="Cantarell"/>
              <a:ea typeface="Cantarell"/>
              <a:cs typeface="Cantarell"/>
              <a:sym typeface="Cantarell"/>
            </a:endParaRPr>
          </a:p>
          <a:p>
            <a:pPr marL="342900" marR="0" lvl="0" indent="-342900" algn="l" rtl="0">
              <a:spcBef>
                <a:spcPts val="0"/>
              </a:spcBef>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Різного діаметру:  від 0,5 мм до 10 мм, і довжиною 120 - 160 мм. </a:t>
            </a:r>
            <a:endParaRPr lang="uk-UA" sz="2400" b="0" i="0" u="none" strike="noStrike" cap="none" baseline="0" dirty="0">
              <a:latin typeface="Cantarell"/>
              <a:ea typeface="Cantarell"/>
              <a:cs typeface="Cantarell"/>
              <a:sym typeface="Cantarell"/>
            </a:endParaRPr>
          </a:p>
        </p:txBody>
      </p:sp>
      <p:sp>
        <p:nvSpPr>
          <p:cNvPr id="110" name="Shape 11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dk1"/>
                </a:solidFill>
                <a:latin typeface="Cantarell"/>
                <a:ea typeface="Cantarell"/>
                <a:cs typeface="Cantarell"/>
                <a:sym typeface="Cantarell"/>
              </a:rPr>
              <a:t>Інструменти</a:t>
            </a:r>
            <a:endParaRPr lang="uk-UA" sz="3600" b="0" i="0" u="none" strike="noStrike" cap="none" baseline="0" dirty="0">
              <a:solidFill>
                <a:schemeClr val="dk1"/>
              </a:solidFill>
              <a:latin typeface="Cantarell"/>
              <a:ea typeface="Cantarell"/>
              <a:cs typeface="Cantarell"/>
              <a:sym typeface="Cantarell"/>
            </a:endParaRPr>
          </a:p>
        </p:txBody>
      </p:sp>
      <p:sp>
        <p:nvSpPr>
          <p:cNvPr id="112" name="Shape 112"/>
          <p:cNvSpPr/>
          <p:nvPr/>
        </p:nvSpPr>
        <p:spPr>
          <a:xfrm>
            <a:off x="642910" y="3571876"/>
            <a:ext cx="3888432" cy="2585322"/>
          </a:xfrm>
          <a:prstGeom prst="rect">
            <a:avLst/>
          </a:prstGeom>
          <a:noFill/>
          <a:ln>
            <a:noFill/>
          </a:ln>
        </p:spPr>
        <p:txBody>
          <a:bodyPr lIns="91425" tIns="45700" rIns="91425" bIns="45700" anchor="t" anchorCtr="0">
            <a:noAutofit/>
          </a:bodyPr>
          <a:lstStyle/>
          <a:p>
            <a:pPr marL="0" marR="0" lvl="0" indent="0" algn="l" rtl="0">
              <a:spcBef>
                <a:spcPts val="0"/>
              </a:spcBef>
              <a:buNone/>
            </a:pPr>
            <a:endParaRPr lang="uk-UA" sz="1800" b="0" i="0" u="none" strike="noStrike" cap="none" baseline="0" dirty="0" smtClean="0">
              <a:solidFill>
                <a:schemeClr val="tx2"/>
              </a:solidFill>
              <a:latin typeface="Cantarell"/>
              <a:ea typeface="Cantarell"/>
              <a:cs typeface="Cantarell"/>
              <a:sym typeface="Cantarell"/>
            </a:endParaRPr>
          </a:p>
          <a:p>
            <a:pPr marL="342900" marR="0" lvl="0" indent="-342900" algn="l" rtl="0">
              <a:spcBef>
                <a:spcPts val="0"/>
              </a:spcBef>
              <a:buClr>
                <a:schemeClr val="dk1"/>
              </a:buClr>
              <a:buSzPct val="100000"/>
              <a:buFont typeface="Cantarell"/>
              <a:buChar char="➢"/>
            </a:pPr>
            <a:r>
              <a:rPr lang="uk-UA" sz="2400" b="0" i="0" u="none" strike="noStrike" cap="none" baseline="0" dirty="0" smtClean="0">
                <a:solidFill>
                  <a:schemeClr val="tx2"/>
                </a:solidFill>
                <a:latin typeface="Cantarell"/>
                <a:ea typeface="Cantarell"/>
                <a:cs typeface="Cantarell"/>
                <a:sym typeface="Cantarell"/>
              </a:rPr>
              <a:t>Гачки бувають: односторонніми і двосторонніми;</a:t>
            </a:r>
          </a:p>
          <a:p>
            <a:pPr marL="0" marR="0" lvl="0" indent="0" algn="l" rtl="0">
              <a:spcBef>
                <a:spcPts val="0"/>
              </a:spcBef>
              <a:buNone/>
            </a:pPr>
            <a:endParaRPr lang="uk-UA" sz="2400" b="0" i="0" u="none" strike="noStrike" cap="none" baseline="0" dirty="0" smtClean="0">
              <a:solidFill>
                <a:schemeClr val="tx2"/>
              </a:solidFill>
              <a:latin typeface="Cantarell"/>
              <a:ea typeface="Cantarell"/>
              <a:cs typeface="Cantarell"/>
              <a:sym typeface="Cantarell"/>
            </a:endParaRPr>
          </a:p>
          <a:p>
            <a:pPr marL="342900" marR="0" lvl="0" indent="-342900" algn="l" rtl="0">
              <a:spcBef>
                <a:spcPts val="0"/>
              </a:spcBef>
              <a:buClr>
                <a:schemeClr val="dk1"/>
              </a:buClr>
              <a:buSzPct val="100000"/>
              <a:buFont typeface="Cantarell"/>
              <a:buChar char="➢"/>
            </a:pPr>
            <a:r>
              <a:rPr lang="uk-UA" sz="2400" b="0" i="0" u="none" strike="noStrike" cap="none" baseline="0" dirty="0" smtClean="0">
                <a:solidFill>
                  <a:schemeClr val="tx2"/>
                </a:solidFill>
                <a:latin typeface="Cantarell"/>
                <a:ea typeface="Cantarell"/>
                <a:cs typeface="Cantarell"/>
                <a:sym typeface="Cantarell"/>
              </a:rPr>
              <a:t>Номер гачка означає його діаметр</a:t>
            </a:r>
            <a:endParaRPr lang="uk-UA" sz="2400" b="0" i="0" u="none" strike="noStrike" cap="none" baseline="0" dirty="0">
              <a:solidFill>
                <a:schemeClr val="tx2"/>
              </a:solidFill>
              <a:latin typeface="Cantarell"/>
              <a:ea typeface="Cantarell"/>
              <a:cs typeface="Cantarell"/>
              <a:sym typeface="Cantarell"/>
            </a:endParaRPr>
          </a:p>
        </p:txBody>
      </p:sp>
      <p:pic>
        <p:nvPicPr>
          <p:cNvPr id="7" name="Рисунок 6" descr="Рисунок2.png"/>
          <p:cNvPicPr>
            <a:picLocks noChangeAspect="1"/>
          </p:cNvPicPr>
          <p:nvPr/>
        </p:nvPicPr>
        <p:blipFill>
          <a:blip r:embed="rId3"/>
          <a:stretch>
            <a:fillRect/>
          </a:stretch>
        </p:blipFill>
        <p:spPr>
          <a:xfrm rot="3075392">
            <a:off x="3687938" y="4251949"/>
            <a:ext cx="2191180" cy="1857388"/>
          </a:xfrm>
          <a:prstGeom prst="rect">
            <a:avLst/>
          </a:prstGeom>
        </p:spPr>
      </p:pic>
      <p:pic>
        <p:nvPicPr>
          <p:cNvPr id="8" name="Рисунок 7" descr="Рисунок3.png"/>
          <p:cNvPicPr>
            <a:picLocks noChangeAspect="1"/>
          </p:cNvPicPr>
          <p:nvPr/>
        </p:nvPicPr>
        <p:blipFill>
          <a:blip r:embed="rId4"/>
          <a:stretch>
            <a:fillRect/>
          </a:stretch>
        </p:blipFill>
        <p:spPr>
          <a:xfrm rot="16012275">
            <a:off x="4705689" y="3693031"/>
            <a:ext cx="2176092" cy="2041991"/>
          </a:xfrm>
          <a:prstGeom prst="rect">
            <a:avLst/>
          </a:prstGeom>
        </p:spPr>
      </p:pic>
      <p:pic>
        <p:nvPicPr>
          <p:cNvPr id="9" name="Рисунок 8" descr="Рисунок4.png"/>
          <p:cNvPicPr>
            <a:picLocks noChangeAspect="1"/>
          </p:cNvPicPr>
          <p:nvPr/>
        </p:nvPicPr>
        <p:blipFill>
          <a:blip r:embed="rId5"/>
          <a:stretch>
            <a:fillRect/>
          </a:stretch>
        </p:blipFill>
        <p:spPr>
          <a:xfrm rot="20864041">
            <a:off x="6290376" y="3703805"/>
            <a:ext cx="2160133" cy="2286030"/>
          </a:xfrm>
          <a:prstGeom prst="rect">
            <a:avLst/>
          </a:prstGeom>
        </p:spPr>
      </p:pic>
      <p:pic>
        <p:nvPicPr>
          <p:cNvPr id="10" name="Рисунок 9" descr="Рисунок5.png"/>
          <p:cNvPicPr>
            <a:picLocks noChangeAspect="1"/>
          </p:cNvPicPr>
          <p:nvPr/>
        </p:nvPicPr>
        <p:blipFill>
          <a:blip r:embed="rId6"/>
          <a:stretch>
            <a:fillRect/>
          </a:stretch>
        </p:blipFill>
        <p:spPr>
          <a:xfrm>
            <a:off x="3857620" y="3571876"/>
            <a:ext cx="1712835" cy="2377244"/>
          </a:xfrm>
          <a:prstGeom prst="rect">
            <a:avLst/>
          </a:prstGeom>
        </p:spPr>
      </p:pic>
      <p:sp>
        <p:nvSpPr>
          <p:cNvPr id="11" name="Прямоугольник 10"/>
          <p:cNvSpPr/>
          <p:nvPr/>
        </p:nvSpPr>
        <p:spPr>
          <a:xfrm>
            <a:off x="4357686" y="6000768"/>
            <a:ext cx="979755" cy="307777"/>
          </a:xfrm>
          <a:prstGeom prst="rect">
            <a:avLst/>
          </a:prstGeom>
        </p:spPr>
        <p:txBody>
          <a:bodyPr wrap="none">
            <a:spAutoFit/>
          </a:bodyPr>
          <a:lstStyle/>
          <a:p>
            <a:pPr algn="ctr"/>
            <a:r>
              <a:rPr lang="uk-UA" b="1" dirty="0" smtClean="0">
                <a:solidFill>
                  <a:schemeClr val="tx2"/>
                </a:solidFill>
              </a:rPr>
              <a:t>СТАЛЕВІ</a:t>
            </a:r>
            <a:endParaRPr lang="ru-RU" b="1" dirty="0">
              <a:solidFill>
                <a:schemeClr val="tx2"/>
              </a:solidFill>
            </a:endParaRPr>
          </a:p>
        </p:txBody>
      </p:sp>
      <p:sp>
        <p:nvSpPr>
          <p:cNvPr id="12" name="Прямоугольник 11"/>
          <p:cNvSpPr/>
          <p:nvPr/>
        </p:nvSpPr>
        <p:spPr>
          <a:xfrm>
            <a:off x="5572132" y="6000768"/>
            <a:ext cx="1212190" cy="307777"/>
          </a:xfrm>
          <a:prstGeom prst="rect">
            <a:avLst/>
          </a:prstGeom>
        </p:spPr>
        <p:txBody>
          <a:bodyPr wrap="none">
            <a:spAutoFit/>
          </a:bodyPr>
          <a:lstStyle/>
          <a:p>
            <a:pPr algn="ctr"/>
            <a:r>
              <a:rPr lang="uk-UA" b="1" dirty="0" smtClean="0">
                <a:solidFill>
                  <a:schemeClr val="tx2"/>
                </a:solidFill>
              </a:rPr>
              <a:t>ДЕРЕВ</a:t>
            </a:r>
            <a:r>
              <a:rPr lang="en-US" b="1" dirty="0" smtClean="0">
                <a:solidFill>
                  <a:schemeClr val="tx2"/>
                </a:solidFill>
              </a:rPr>
              <a:t>’</a:t>
            </a:r>
            <a:r>
              <a:rPr lang="uk-UA" b="1" dirty="0" smtClean="0">
                <a:solidFill>
                  <a:schemeClr val="tx2"/>
                </a:solidFill>
              </a:rPr>
              <a:t>ЯНІ </a:t>
            </a:r>
            <a:endParaRPr lang="ru-RU" b="1" dirty="0">
              <a:solidFill>
                <a:schemeClr val="tx2"/>
              </a:solidFill>
            </a:endParaRPr>
          </a:p>
        </p:txBody>
      </p:sp>
      <p:sp>
        <p:nvSpPr>
          <p:cNvPr id="13" name="Прямоугольник 12"/>
          <p:cNvSpPr/>
          <p:nvPr/>
        </p:nvSpPr>
        <p:spPr>
          <a:xfrm>
            <a:off x="6715140" y="6000768"/>
            <a:ext cx="1587294" cy="307777"/>
          </a:xfrm>
          <a:prstGeom prst="rect">
            <a:avLst/>
          </a:prstGeom>
        </p:spPr>
        <p:txBody>
          <a:bodyPr wrap="none">
            <a:spAutoFit/>
          </a:bodyPr>
          <a:lstStyle/>
          <a:p>
            <a:r>
              <a:rPr lang="uk-UA" b="1" dirty="0" smtClean="0">
                <a:solidFill>
                  <a:schemeClr val="tx2"/>
                </a:solidFill>
              </a:rPr>
              <a:t>ПЛАСТМАСОВІ </a:t>
            </a:r>
            <a:endParaRPr lang="ru-RU" dirty="0">
              <a:solidFill>
                <a:schemeClr val="tx2"/>
              </a:solidFill>
            </a:endParaRPr>
          </a:p>
        </p:txBody>
      </p:sp>
      <p:pic>
        <p:nvPicPr>
          <p:cNvPr id="14" name="Рисунок 13" descr="Рисунок6.png"/>
          <p:cNvPicPr>
            <a:picLocks noChangeAspect="1"/>
          </p:cNvPicPr>
          <p:nvPr/>
        </p:nvPicPr>
        <p:blipFill>
          <a:blip r:embed="rId7"/>
          <a:stretch>
            <a:fillRect/>
          </a:stretch>
        </p:blipFill>
        <p:spPr>
          <a:xfrm>
            <a:off x="5143504" y="1571612"/>
            <a:ext cx="3214710" cy="20774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ntarell"/>
              <a:buNone/>
            </a:pPr>
            <a:r>
              <a:rPr lang="uk-UA" sz="3600" b="0" i="0" u="none" strike="noStrike" cap="none" baseline="0" dirty="0" smtClean="0">
                <a:solidFill>
                  <a:schemeClr val="dk1"/>
                </a:solidFill>
                <a:latin typeface="Cantarell"/>
                <a:ea typeface="Cantarell"/>
                <a:cs typeface="Cantarell"/>
                <a:sym typeface="Cantarell"/>
              </a:rPr>
              <a:t>Матеріали</a:t>
            </a:r>
            <a:endParaRPr lang="uk-UA" sz="3600" b="0" i="0" u="none" strike="noStrike" cap="none" baseline="0" dirty="0">
              <a:solidFill>
                <a:schemeClr val="dk1"/>
              </a:solidFill>
              <a:latin typeface="Cantarell"/>
              <a:ea typeface="Cantarell"/>
              <a:cs typeface="Cantarell"/>
              <a:sym typeface="Cantarell"/>
            </a:endParaRPr>
          </a:p>
        </p:txBody>
      </p:sp>
      <p:sp>
        <p:nvSpPr>
          <p:cNvPr id="121" name="Shape 121"/>
          <p:cNvSpPr txBox="1">
            <a:spLocks noGrp="1"/>
          </p:cNvSpPr>
          <p:nvPr>
            <p:ph type="body" idx="4294967295"/>
          </p:nvPr>
        </p:nvSpPr>
        <p:spPr>
          <a:xfrm>
            <a:off x="642910" y="1285860"/>
            <a:ext cx="4752975"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Для в’язання використовують різну пряжу : вовняну, синтетичну, льняну, бавовняну.</a:t>
            </a:r>
          </a:p>
          <a:p>
            <a:pPr marL="342900" marR="0" lvl="0" indent="-342900" algn="l" rtl="0">
              <a:lnSpc>
                <a:spcPct val="90000"/>
              </a:lnSpc>
              <a:spcBef>
                <a:spcPts val="0"/>
              </a:spcBef>
              <a:spcAft>
                <a:spcPts val="0"/>
              </a:spcAft>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Найбільшою популярністю користується вовняна пряжа. Вона еластична і пружна, а тому вироби, виготовленні з неї, добре зберігають свою форму під час носіння.</a:t>
            </a:r>
          </a:p>
          <a:p>
            <a:pPr marL="342900" marR="0" lvl="0" indent="-342900" algn="l" rtl="0">
              <a:lnSpc>
                <a:spcPct val="90000"/>
              </a:lnSpc>
              <a:spcBef>
                <a:spcPts val="0"/>
              </a:spcBef>
              <a:spcAft>
                <a:spcPts val="0"/>
              </a:spcAft>
              <a:buClr>
                <a:srgbClr val="000000"/>
              </a:buClr>
              <a:buSzPct val="100000"/>
              <a:buFont typeface="Cantarell"/>
              <a:buChar char="➢"/>
            </a:pPr>
            <a:r>
              <a:rPr lang="uk-UA" sz="2400" b="0" i="0" u="none" strike="noStrike" cap="none" baseline="0" dirty="0" smtClean="0">
                <a:latin typeface="Cantarell"/>
                <a:ea typeface="Cantarell"/>
                <a:cs typeface="Cantarell"/>
                <a:sym typeface="Cantarell"/>
              </a:rPr>
              <a:t>Улітку найкраще носити в’язанні речі із бавовни і льону. Вони добре пропускають повітря і вбирають вологу. </a:t>
            </a:r>
            <a:endParaRPr lang="uk-UA" sz="2400" b="0" i="0" u="none" strike="noStrike" cap="none" baseline="0" dirty="0">
              <a:latin typeface="Cantarell"/>
              <a:ea typeface="Cantarell"/>
              <a:cs typeface="Cantarell"/>
              <a:sym typeface="Cantarell"/>
            </a:endParaRPr>
          </a:p>
        </p:txBody>
      </p:sp>
      <p:pic>
        <p:nvPicPr>
          <p:cNvPr id="119" name="Shape 119"/>
          <p:cNvPicPr preferRelativeResize="0"/>
          <p:nvPr/>
        </p:nvPicPr>
        <p:blipFill>
          <a:blip r:embed="rId3">
            <a:alphaModFix/>
          </a:blip>
          <a:stretch>
            <a:fillRect/>
          </a:stretch>
        </p:blipFill>
        <p:spPr>
          <a:xfrm>
            <a:off x="5214942" y="2143117"/>
            <a:ext cx="3071834" cy="3000396"/>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14282" y="285728"/>
            <a:ext cx="8229600" cy="785818"/>
          </a:xfrm>
        </p:spPr>
        <p:txBody>
          <a:bodyPr>
            <a:normAutofit/>
          </a:bodyPr>
          <a:lstStyle/>
          <a:p>
            <a:r>
              <a:rPr lang="uk-UA" b="1" i="1" dirty="0" smtClean="0"/>
              <a:t>                             </a:t>
            </a:r>
            <a:r>
              <a:rPr lang="uk-UA" i="1" dirty="0" smtClean="0"/>
              <a:t>Нитки</a:t>
            </a:r>
            <a:endParaRPr lang="ru-RU" i="1" dirty="0"/>
          </a:p>
        </p:txBody>
      </p:sp>
      <p:pic>
        <p:nvPicPr>
          <p:cNvPr id="5" name="Рисунок 4" descr="Рисунок8.png"/>
          <p:cNvPicPr>
            <a:picLocks noChangeAspect="1"/>
          </p:cNvPicPr>
          <p:nvPr/>
        </p:nvPicPr>
        <p:blipFill>
          <a:blip r:embed="rId2"/>
          <a:stretch>
            <a:fillRect/>
          </a:stretch>
        </p:blipFill>
        <p:spPr>
          <a:xfrm>
            <a:off x="6500826" y="1214422"/>
            <a:ext cx="1798171" cy="1566543"/>
          </a:xfrm>
          <a:prstGeom prst="rect">
            <a:avLst/>
          </a:prstGeom>
        </p:spPr>
      </p:pic>
      <p:pic>
        <p:nvPicPr>
          <p:cNvPr id="6" name="Рисунок 5" descr="Рисунок9.png"/>
          <p:cNvPicPr>
            <a:picLocks noChangeAspect="1"/>
          </p:cNvPicPr>
          <p:nvPr/>
        </p:nvPicPr>
        <p:blipFill>
          <a:blip r:embed="rId3"/>
          <a:stretch>
            <a:fillRect/>
          </a:stretch>
        </p:blipFill>
        <p:spPr>
          <a:xfrm>
            <a:off x="785786" y="1928802"/>
            <a:ext cx="1798171" cy="1566543"/>
          </a:xfrm>
          <a:prstGeom prst="rect">
            <a:avLst/>
          </a:prstGeom>
        </p:spPr>
      </p:pic>
      <p:pic>
        <p:nvPicPr>
          <p:cNvPr id="7" name="Рисунок 6" descr="Рисунок10.png"/>
          <p:cNvPicPr>
            <a:picLocks noChangeAspect="1"/>
          </p:cNvPicPr>
          <p:nvPr/>
        </p:nvPicPr>
        <p:blipFill>
          <a:blip r:embed="rId4"/>
          <a:stretch>
            <a:fillRect/>
          </a:stretch>
        </p:blipFill>
        <p:spPr>
          <a:xfrm>
            <a:off x="6500826" y="3143248"/>
            <a:ext cx="1798171" cy="1566543"/>
          </a:xfrm>
          <a:prstGeom prst="rect">
            <a:avLst/>
          </a:prstGeom>
        </p:spPr>
      </p:pic>
      <p:pic>
        <p:nvPicPr>
          <p:cNvPr id="8" name="Рисунок 7" descr="Рисунок11.png"/>
          <p:cNvPicPr>
            <a:picLocks noChangeAspect="1"/>
          </p:cNvPicPr>
          <p:nvPr/>
        </p:nvPicPr>
        <p:blipFill>
          <a:blip r:embed="rId5"/>
          <a:stretch>
            <a:fillRect/>
          </a:stretch>
        </p:blipFill>
        <p:spPr>
          <a:xfrm>
            <a:off x="857224" y="4143380"/>
            <a:ext cx="1798171" cy="1566543"/>
          </a:xfrm>
          <a:prstGeom prst="rect">
            <a:avLst/>
          </a:prstGeom>
        </p:spPr>
      </p:pic>
      <p:pic>
        <p:nvPicPr>
          <p:cNvPr id="9" name="Рисунок 8" descr="Рисунок12.png"/>
          <p:cNvPicPr>
            <a:picLocks noChangeAspect="1"/>
          </p:cNvPicPr>
          <p:nvPr/>
        </p:nvPicPr>
        <p:blipFill>
          <a:blip r:embed="rId6"/>
          <a:stretch>
            <a:fillRect/>
          </a:stretch>
        </p:blipFill>
        <p:spPr>
          <a:xfrm>
            <a:off x="6500826" y="5000636"/>
            <a:ext cx="1798171" cy="1566543"/>
          </a:xfrm>
          <a:prstGeom prst="rect">
            <a:avLst/>
          </a:prstGeom>
        </p:spPr>
      </p:pic>
      <p:sp>
        <p:nvSpPr>
          <p:cNvPr id="10" name="AutoShape 15"/>
          <p:cNvSpPr>
            <a:spLocks noChangeArrowheads="1"/>
          </p:cNvSpPr>
          <p:nvPr/>
        </p:nvSpPr>
        <p:spPr bwMode="auto">
          <a:xfrm>
            <a:off x="3571868" y="1643050"/>
            <a:ext cx="29718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БАВОВНЯНІ</a:t>
            </a:r>
            <a:endParaRPr lang="ru-RU" sz="2400" b="1" dirty="0">
              <a:solidFill>
                <a:srgbClr val="000099"/>
              </a:solidFill>
              <a:latin typeface="Times New Roman" pitchFamily="18" charset="0"/>
            </a:endParaRPr>
          </a:p>
        </p:txBody>
      </p:sp>
      <p:sp>
        <p:nvSpPr>
          <p:cNvPr id="11" name="AutoShape 14"/>
          <p:cNvSpPr>
            <a:spLocks noChangeArrowheads="1"/>
          </p:cNvSpPr>
          <p:nvPr/>
        </p:nvSpPr>
        <p:spPr bwMode="auto">
          <a:xfrm>
            <a:off x="2571736" y="2500306"/>
            <a:ext cx="29718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ВОВНЯНІ</a:t>
            </a:r>
            <a:endParaRPr lang="ru-RU" sz="2400" b="1" dirty="0">
              <a:solidFill>
                <a:srgbClr val="000099"/>
              </a:solidFill>
              <a:latin typeface="Times New Roman" pitchFamily="18" charset="0"/>
            </a:endParaRPr>
          </a:p>
        </p:txBody>
      </p:sp>
      <p:sp>
        <p:nvSpPr>
          <p:cNvPr id="12" name="AutoShape 18"/>
          <p:cNvSpPr>
            <a:spLocks noChangeArrowheads="1"/>
          </p:cNvSpPr>
          <p:nvPr/>
        </p:nvSpPr>
        <p:spPr bwMode="auto">
          <a:xfrm>
            <a:off x="3571868" y="3429000"/>
            <a:ext cx="29718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ЛЬНЯНІ</a:t>
            </a:r>
            <a:endParaRPr lang="ru-RU" sz="2400" b="1" dirty="0">
              <a:solidFill>
                <a:srgbClr val="000099"/>
              </a:solidFill>
              <a:latin typeface="Times New Roman" pitchFamily="18" charset="0"/>
            </a:endParaRPr>
          </a:p>
        </p:txBody>
      </p:sp>
      <p:sp>
        <p:nvSpPr>
          <p:cNvPr id="13" name="AutoShape 20"/>
          <p:cNvSpPr>
            <a:spLocks noChangeArrowheads="1"/>
          </p:cNvSpPr>
          <p:nvPr/>
        </p:nvSpPr>
        <p:spPr bwMode="auto">
          <a:xfrm>
            <a:off x="2643174" y="4357694"/>
            <a:ext cx="29718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ШОВКОВІ</a:t>
            </a:r>
            <a:endParaRPr lang="ru-RU" sz="2400" b="1" dirty="0">
              <a:solidFill>
                <a:srgbClr val="000099"/>
              </a:solidFill>
              <a:latin typeface="Times New Roman" pitchFamily="18" charset="0"/>
            </a:endParaRPr>
          </a:p>
        </p:txBody>
      </p:sp>
      <p:sp>
        <p:nvSpPr>
          <p:cNvPr id="14" name="AutoShape 22"/>
          <p:cNvSpPr>
            <a:spLocks noChangeArrowheads="1"/>
          </p:cNvSpPr>
          <p:nvPr/>
        </p:nvSpPr>
        <p:spPr bwMode="auto">
          <a:xfrm>
            <a:off x="3571868" y="5286388"/>
            <a:ext cx="29718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СИНТЕТИЧНІ</a:t>
            </a:r>
            <a:endParaRPr lang="ru-RU" sz="2400" b="1" dirty="0">
              <a:solidFill>
                <a:srgbClr val="000099"/>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000" fill="hold"/>
                                        <p:tgtEl>
                                          <p:spTgt spid="11"/>
                                        </p:tgtEl>
                                        <p:attrNameLst>
                                          <p:attrName>ppt_w</p:attrName>
                                        </p:attrNameLst>
                                      </p:cBhvr>
                                      <p:tavLst>
                                        <p:tav tm="0">
                                          <p:val>
                                            <p:fltVal val="0"/>
                                          </p:val>
                                        </p:tav>
                                        <p:tav tm="100000">
                                          <p:val>
                                            <p:strVal val="#ppt_w"/>
                                          </p:val>
                                        </p:tav>
                                      </p:tavLst>
                                    </p:anim>
                                    <p:anim calcmode="lin" valueType="num">
                                      <p:cBhvr>
                                        <p:cTn id="14" dur="2000" fill="hold"/>
                                        <p:tgtEl>
                                          <p:spTgt spid="11"/>
                                        </p:tgtEl>
                                        <p:attrNameLst>
                                          <p:attrName>ppt_h</p:attrName>
                                        </p:attrNameLst>
                                      </p:cBhvr>
                                      <p:tavLst>
                                        <p:tav tm="0">
                                          <p:val>
                                            <p:fltVal val="0"/>
                                          </p:val>
                                        </p:tav>
                                        <p:tav tm="100000">
                                          <p:val>
                                            <p:strVal val="#ppt_h"/>
                                          </p:val>
                                        </p:tav>
                                      </p:tavLst>
                                    </p:anim>
                                    <p:animEffect transition="in" filter="fade">
                                      <p:cBhvr>
                                        <p:cTn id="15" dur="2000"/>
                                        <p:tgtEl>
                                          <p:spTgt spid="11"/>
                                        </p:tgtEl>
                                      </p:cBhvr>
                                    </p:animEffect>
                                  </p:childTnLst>
                                </p:cTn>
                              </p:par>
                            </p:childTnLst>
                          </p:cTn>
                        </p:par>
                        <p:par>
                          <p:cTn id="16" fill="hold">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000" fill="hold"/>
                                        <p:tgtEl>
                                          <p:spTgt spid="12"/>
                                        </p:tgtEl>
                                        <p:attrNameLst>
                                          <p:attrName>ppt_w</p:attrName>
                                        </p:attrNameLst>
                                      </p:cBhvr>
                                      <p:tavLst>
                                        <p:tav tm="0">
                                          <p:val>
                                            <p:fltVal val="0"/>
                                          </p:val>
                                        </p:tav>
                                        <p:tav tm="100000">
                                          <p:val>
                                            <p:strVal val="#ppt_w"/>
                                          </p:val>
                                        </p:tav>
                                      </p:tavLst>
                                    </p:anim>
                                    <p:anim calcmode="lin" valueType="num">
                                      <p:cBhvr>
                                        <p:cTn id="20" dur="2000" fill="hold"/>
                                        <p:tgtEl>
                                          <p:spTgt spid="12"/>
                                        </p:tgtEl>
                                        <p:attrNameLst>
                                          <p:attrName>ppt_h</p:attrName>
                                        </p:attrNameLst>
                                      </p:cBhvr>
                                      <p:tavLst>
                                        <p:tav tm="0">
                                          <p:val>
                                            <p:fltVal val="0"/>
                                          </p:val>
                                        </p:tav>
                                        <p:tav tm="100000">
                                          <p:val>
                                            <p:strVal val="#ppt_h"/>
                                          </p:val>
                                        </p:tav>
                                      </p:tavLst>
                                    </p:anim>
                                    <p:animEffect transition="in" filter="fade">
                                      <p:cBhvr>
                                        <p:cTn id="21" dur="2000"/>
                                        <p:tgtEl>
                                          <p:spTgt spid="12"/>
                                        </p:tgtEl>
                                      </p:cBhvr>
                                    </p:animEffect>
                                  </p:childTnLst>
                                </p:cTn>
                              </p:par>
                            </p:childTnLst>
                          </p:cTn>
                        </p:par>
                        <p:par>
                          <p:cTn id="22" fill="hold">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Effect transition="in" filter="fade">
                                      <p:cBhvr>
                                        <p:cTn id="27" dur="2000"/>
                                        <p:tgtEl>
                                          <p:spTgt spid="13"/>
                                        </p:tgtEl>
                                      </p:cBhvr>
                                    </p:animEffect>
                                  </p:childTnLst>
                                </p:cTn>
                              </p:par>
                            </p:childTnLst>
                          </p:cTn>
                        </p:par>
                        <p:par>
                          <p:cTn id="28" fill="hold">
                            <p:stCondLst>
                              <p:cond delay="8000"/>
                            </p:stCondLst>
                            <p:childTnLst>
                              <p:par>
                                <p:cTn id="29" presetID="53"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2000" fill="hold"/>
                                        <p:tgtEl>
                                          <p:spTgt spid="14"/>
                                        </p:tgtEl>
                                        <p:attrNameLst>
                                          <p:attrName>ppt_w</p:attrName>
                                        </p:attrNameLst>
                                      </p:cBhvr>
                                      <p:tavLst>
                                        <p:tav tm="0">
                                          <p:val>
                                            <p:fltVal val="0"/>
                                          </p:val>
                                        </p:tav>
                                        <p:tav tm="100000">
                                          <p:val>
                                            <p:strVal val="#ppt_w"/>
                                          </p:val>
                                        </p:tav>
                                      </p:tavLst>
                                    </p:anim>
                                    <p:anim calcmode="lin" valueType="num">
                                      <p:cBhvr>
                                        <p:cTn id="32" dur="2000" fill="hold"/>
                                        <p:tgtEl>
                                          <p:spTgt spid="14"/>
                                        </p:tgtEl>
                                        <p:attrNameLst>
                                          <p:attrName>ppt_h</p:attrName>
                                        </p:attrNameLst>
                                      </p:cBhvr>
                                      <p:tavLst>
                                        <p:tav tm="0">
                                          <p:val>
                                            <p:fltVal val="0"/>
                                          </p:val>
                                        </p:tav>
                                        <p:tav tm="100000">
                                          <p:val>
                                            <p:strVal val="#ppt_h"/>
                                          </p:val>
                                        </p:tav>
                                      </p:tavLst>
                                    </p:anim>
                                    <p:animEffect transition="in" filter="fade">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00100" y="142852"/>
            <a:ext cx="7143800" cy="1357322"/>
          </a:xfrm>
        </p:spPr>
        <p:txBody>
          <a:bodyPr>
            <a:normAutofit fontScale="90000"/>
          </a:bodyPr>
          <a:lstStyle/>
          <a:p>
            <a:pPr algn="ctr"/>
            <a:r>
              <a:rPr lang="uk-UA" sz="2700" b="1" i="1" dirty="0" smtClean="0">
                <a:solidFill>
                  <a:schemeClr val="tx1"/>
                </a:solidFill>
                <a:latin typeface="Times New Roman" pitchFamily="18" charset="0"/>
              </a:rPr>
              <a:t>Послідовність добору інструментів та матеріалів для роботи гачком</a:t>
            </a:r>
            <a:r>
              <a:rPr lang="ru-RU" b="1" i="1" dirty="0" smtClean="0">
                <a:solidFill>
                  <a:srgbClr val="800000"/>
                </a:solidFill>
                <a:latin typeface="Times New Roman" pitchFamily="18" charset="0"/>
              </a:rPr>
              <a:t/>
            </a:r>
            <a:br>
              <a:rPr lang="ru-RU" b="1" i="1" dirty="0" smtClean="0">
                <a:solidFill>
                  <a:srgbClr val="800000"/>
                </a:solidFill>
                <a:latin typeface="Times New Roman" pitchFamily="18" charset="0"/>
              </a:rPr>
            </a:br>
            <a:endParaRPr lang="ru-RU" dirty="0"/>
          </a:p>
        </p:txBody>
      </p:sp>
      <p:sp>
        <p:nvSpPr>
          <p:cNvPr id="4" name="AutoShape 6"/>
          <p:cNvSpPr>
            <a:spLocks noGrp="1" noChangeArrowheads="1"/>
          </p:cNvSpPr>
          <p:nvPr>
            <p:ph type="body" idx="1"/>
          </p:nvPr>
        </p:nvSpPr>
        <p:spPr bwMode="auto">
          <a:xfrm>
            <a:off x="714348" y="2071678"/>
            <a:ext cx="2286016" cy="785818"/>
          </a:xfrm>
          <a:prstGeom prst="roundRect">
            <a:avLst>
              <a:gd name="adj" fmla="val 16667"/>
            </a:avLst>
          </a:prstGeom>
          <a:solidFill>
            <a:srgbClr val="FFFF99"/>
          </a:solidFill>
          <a:ln w="38100">
            <a:solidFill>
              <a:srgbClr val="800000"/>
            </a:solidFill>
            <a:round/>
            <a:headEnd/>
            <a:tailEnd/>
          </a:ln>
          <a:effectLst/>
        </p:spPr>
        <p:txBody>
          <a:bodyPr wrap="none" anchor="ctr">
            <a:normAutofit/>
          </a:bodyPr>
          <a:lstStyle/>
          <a:p>
            <a:pPr algn="ctr">
              <a:buNone/>
            </a:pPr>
            <a:r>
              <a:rPr lang="uk-UA" sz="2400" b="1" dirty="0">
                <a:solidFill>
                  <a:srgbClr val="000099"/>
                </a:solidFill>
                <a:latin typeface="Times New Roman" pitchFamily="18" charset="0"/>
              </a:rPr>
              <a:t>ВИРІБ</a:t>
            </a:r>
            <a:endParaRPr lang="ru-RU" sz="2400" b="1" dirty="0">
              <a:solidFill>
                <a:srgbClr val="000099"/>
              </a:solidFill>
              <a:latin typeface="Times New Roman" pitchFamily="18" charset="0"/>
            </a:endParaRPr>
          </a:p>
        </p:txBody>
      </p:sp>
      <p:sp>
        <p:nvSpPr>
          <p:cNvPr id="5" name="AutoShape 8"/>
          <p:cNvSpPr>
            <a:spLocks noChangeArrowheads="1"/>
          </p:cNvSpPr>
          <p:nvPr/>
        </p:nvSpPr>
        <p:spPr bwMode="auto">
          <a:xfrm>
            <a:off x="3286116" y="2071678"/>
            <a:ext cx="22860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НИТКИ</a:t>
            </a:r>
            <a:endParaRPr lang="ru-RU" sz="2400" b="1" dirty="0">
              <a:solidFill>
                <a:srgbClr val="000099"/>
              </a:solidFill>
              <a:latin typeface="Times New Roman" pitchFamily="18" charset="0"/>
            </a:endParaRPr>
          </a:p>
        </p:txBody>
      </p:sp>
      <p:sp>
        <p:nvSpPr>
          <p:cNvPr id="8" name="AutoShape 14"/>
          <p:cNvSpPr>
            <a:spLocks noChangeArrowheads="1"/>
          </p:cNvSpPr>
          <p:nvPr/>
        </p:nvSpPr>
        <p:spPr bwMode="auto">
          <a:xfrm>
            <a:off x="3071802" y="3500438"/>
            <a:ext cx="2667000" cy="762000"/>
          </a:xfrm>
          <a:prstGeom prst="roundRect">
            <a:avLst>
              <a:gd name="adj" fmla="val 16667"/>
            </a:avLst>
          </a:prstGeom>
          <a:solidFill>
            <a:srgbClr val="C2D9DE"/>
          </a:solidFill>
          <a:ln w="38100">
            <a:solidFill>
              <a:srgbClr val="800000"/>
            </a:solidFill>
            <a:round/>
            <a:headEnd/>
            <a:tailEnd/>
          </a:ln>
          <a:effectLst/>
        </p:spPr>
        <p:txBody>
          <a:bodyPr wrap="none" anchor="ctr"/>
          <a:lstStyle/>
          <a:p>
            <a:pPr algn="ctr"/>
            <a:r>
              <a:rPr lang="uk-UA" sz="1600" b="1" dirty="0">
                <a:latin typeface="Times New Roman" pitchFamily="18" charset="0"/>
              </a:rPr>
              <a:t>Залежно від призначення </a:t>
            </a:r>
          </a:p>
          <a:p>
            <a:pPr algn="ctr"/>
            <a:r>
              <a:rPr lang="uk-UA" sz="1600" b="1" dirty="0">
                <a:latin typeface="Times New Roman" pitchFamily="18" charset="0"/>
              </a:rPr>
              <a:t>виробу і виду узору</a:t>
            </a:r>
            <a:endParaRPr lang="ru-RU" sz="1600" b="1" dirty="0">
              <a:latin typeface="Times New Roman" pitchFamily="18" charset="0"/>
            </a:endParaRPr>
          </a:p>
        </p:txBody>
      </p:sp>
      <p:sp>
        <p:nvSpPr>
          <p:cNvPr id="9" name="AutoShape 9"/>
          <p:cNvSpPr>
            <a:spLocks noChangeArrowheads="1"/>
          </p:cNvSpPr>
          <p:nvPr/>
        </p:nvSpPr>
        <p:spPr bwMode="auto">
          <a:xfrm>
            <a:off x="6143636" y="2071678"/>
            <a:ext cx="2286000" cy="762000"/>
          </a:xfrm>
          <a:prstGeom prst="roundRect">
            <a:avLst>
              <a:gd name="adj" fmla="val 16667"/>
            </a:avLst>
          </a:prstGeom>
          <a:solidFill>
            <a:srgbClr val="FFFF99"/>
          </a:solidFill>
          <a:ln w="38100">
            <a:solidFill>
              <a:srgbClr val="800000"/>
            </a:solidFill>
            <a:round/>
            <a:headEnd/>
            <a:tailEnd/>
          </a:ln>
          <a:effectLst/>
        </p:spPr>
        <p:txBody>
          <a:bodyPr wrap="none" anchor="ctr"/>
          <a:lstStyle/>
          <a:p>
            <a:pPr algn="ctr"/>
            <a:r>
              <a:rPr lang="uk-UA" sz="2400" b="1" dirty="0">
                <a:solidFill>
                  <a:srgbClr val="000099"/>
                </a:solidFill>
                <a:latin typeface="Times New Roman" pitchFamily="18" charset="0"/>
              </a:rPr>
              <a:t>ГАЧОК</a:t>
            </a:r>
            <a:endParaRPr lang="ru-RU" sz="2400" b="1" dirty="0">
              <a:solidFill>
                <a:srgbClr val="000099"/>
              </a:solidFill>
              <a:latin typeface="Times New Roman" pitchFamily="18" charset="0"/>
            </a:endParaRPr>
          </a:p>
        </p:txBody>
      </p:sp>
      <p:sp>
        <p:nvSpPr>
          <p:cNvPr id="10" name="AutoShape 15"/>
          <p:cNvSpPr>
            <a:spLocks noChangeArrowheads="1"/>
          </p:cNvSpPr>
          <p:nvPr/>
        </p:nvSpPr>
        <p:spPr bwMode="auto">
          <a:xfrm>
            <a:off x="5857884" y="3500438"/>
            <a:ext cx="2590800" cy="762000"/>
          </a:xfrm>
          <a:prstGeom prst="roundRect">
            <a:avLst>
              <a:gd name="adj" fmla="val 16667"/>
            </a:avLst>
          </a:prstGeom>
          <a:solidFill>
            <a:srgbClr val="C2D9DE"/>
          </a:solidFill>
          <a:ln w="38100" algn="ctr">
            <a:solidFill>
              <a:srgbClr val="800000"/>
            </a:solidFill>
            <a:round/>
            <a:headEnd/>
            <a:tailEnd/>
          </a:ln>
          <a:effectLst/>
        </p:spPr>
        <p:txBody>
          <a:bodyPr wrap="none" anchor="ctr"/>
          <a:lstStyle/>
          <a:p>
            <a:pPr algn="ctr"/>
            <a:r>
              <a:rPr lang="uk-UA" sz="1600" b="1" dirty="0">
                <a:latin typeface="Times New Roman" pitchFamily="18" charset="0"/>
              </a:rPr>
              <a:t>Відповідно до товщини</a:t>
            </a:r>
          </a:p>
          <a:p>
            <a:pPr algn="ctr"/>
            <a:r>
              <a:rPr lang="uk-UA" sz="1600" b="1" dirty="0">
                <a:latin typeface="Times New Roman" pitchFamily="18" charset="0"/>
              </a:rPr>
              <a:t>нитки</a:t>
            </a:r>
            <a:endParaRPr lang="ru-RU" sz="1600" b="1" dirty="0">
              <a:latin typeface="Times New Roman" pitchFamily="18" charset="0"/>
            </a:endParaRPr>
          </a:p>
        </p:txBody>
      </p:sp>
      <p:cxnSp>
        <p:nvCxnSpPr>
          <p:cNvPr id="12" name="Прямая со стрелкой 11"/>
          <p:cNvCxnSpPr>
            <a:stCxn id="4" idx="3"/>
            <a:endCxn id="5" idx="1"/>
          </p:cNvCxnSpPr>
          <p:nvPr/>
        </p:nvCxnSpPr>
        <p:spPr>
          <a:xfrm flipV="1">
            <a:off x="3000364" y="2452678"/>
            <a:ext cx="285752" cy="11909"/>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5" idx="3"/>
            <a:endCxn id="9" idx="1"/>
          </p:cNvCxnSpPr>
          <p:nvPr/>
        </p:nvCxnSpPr>
        <p:spPr>
          <a:xfrm>
            <a:off x="5572116" y="2452678"/>
            <a:ext cx="571520" cy="158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5" idx="2"/>
            <a:endCxn id="8" idx="0"/>
          </p:cNvCxnSpPr>
          <p:nvPr/>
        </p:nvCxnSpPr>
        <p:spPr>
          <a:xfrm rot="5400000">
            <a:off x="4083829" y="3155151"/>
            <a:ext cx="666760" cy="23814"/>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9" idx="2"/>
          </p:cNvCxnSpPr>
          <p:nvPr/>
        </p:nvCxnSpPr>
        <p:spPr>
          <a:xfrm rot="16200000" flipH="1">
            <a:off x="6953260" y="3167054"/>
            <a:ext cx="666760" cy="8"/>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8" name="Рисунок 37" descr="Рисунок7.png"/>
          <p:cNvPicPr>
            <a:picLocks noChangeAspect="1"/>
          </p:cNvPicPr>
          <p:nvPr/>
        </p:nvPicPr>
        <p:blipFill>
          <a:blip r:embed="rId2"/>
          <a:stretch>
            <a:fillRect/>
          </a:stretch>
        </p:blipFill>
        <p:spPr>
          <a:xfrm>
            <a:off x="5214942" y="4714884"/>
            <a:ext cx="3182959" cy="1500198"/>
          </a:xfrm>
          <a:prstGeom prst="rect">
            <a:avLst/>
          </a:prstGeom>
        </p:spPr>
      </p:pic>
      <p:pic>
        <p:nvPicPr>
          <p:cNvPr id="39" name="Рисунок 38" descr="Рисунок12.png"/>
          <p:cNvPicPr>
            <a:picLocks noChangeAspect="1"/>
          </p:cNvPicPr>
          <p:nvPr/>
        </p:nvPicPr>
        <p:blipFill>
          <a:blip r:embed="rId3"/>
          <a:stretch>
            <a:fillRect/>
          </a:stretch>
        </p:blipFill>
        <p:spPr>
          <a:xfrm>
            <a:off x="1214414" y="4500570"/>
            <a:ext cx="2857520" cy="1857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Effect transition="in" filter="fade">
                                      <p:cBhvr>
                                        <p:cTn id="15" dur="2000"/>
                                        <p:tgtEl>
                                          <p:spTgt spid="5"/>
                                        </p:tgtEl>
                                      </p:cBhvr>
                                    </p:animEffect>
                                  </p:childTnLst>
                                </p:cTn>
                              </p:par>
                            </p:childTnLst>
                          </p:cTn>
                        </p:par>
                        <p:par>
                          <p:cTn id="16" fill="hold">
                            <p:stCondLst>
                              <p:cond delay="4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childTnLst>
                          </p:cTn>
                        </p:par>
                        <p:par>
                          <p:cTn id="22" fill="hold">
                            <p:stCondLst>
                              <p:cond delay="60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Effect transition="in" filter="fade">
                                      <p:cBhvr>
                                        <p:cTn id="27" dur="2000"/>
                                        <p:tgtEl>
                                          <p:spTgt spid="9"/>
                                        </p:tgtEl>
                                      </p:cBhvr>
                                    </p:animEffect>
                                  </p:childTnLst>
                                </p:cTn>
                              </p:par>
                            </p:childTnLst>
                          </p:cTn>
                        </p:par>
                        <p:par>
                          <p:cTn id="28" fill="hold">
                            <p:stCondLst>
                              <p:cond delay="8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2000" fill="hold"/>
                                        <p:tgtEl>
                                          <p:spTgt spid="10"/>
                                        </p:tgtEl>
                                        <p:attrNameLst>
                                          <p:attrName>ppt_w</p:attrName>
                                        </p:attrNameLst>
                                      </p:cBhvr>
                                      <p:tavLst>
                                        <p:tav tm="0">
                                          <p:val>
                                            <p:fltVal val="0"/>
                                          </p:val>
                                        </p:tav>
                                        <p:tav tm="100000">
                                          <p:val>
                                            <p:strVal val="#ppt_w"/>
                                          </p:val>
                                        </p:tav>
                                      </p:tavLst>
                                    </p:anim>
                                    <p:anim calcmode="lin" valueType="num">
                                      <p:cBhvr>
                                        <p:cTn id="32" dur="2000" fill="hold"/>
                                        <p:tgtEl>
                                          <p:spTgt spid="10"/>
                                        </p:tgtEl>
                                        <p:attrNameLst>
                                          <p:attrName>ppt_h</p:attrName>
                                        </p:attrNameLst>
                                      </p:cBhvr>
                                      <p:tavLst>
                                        <p:tav tm="0">
                                          <p:val>
                                            <p:fltVal val="0"/>
                                          </p:val>
                                        </p:tav>
                                        <p:tav tm="100000">
                                          <p:val>
                                            <p:strVal val="#ppt_h"/>
                                          </p:val>
                                        </p:tav>
                                      </p:tavLst>
                                    </p:anim>
                                    <p:animEffect transition="in" filter="fad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126</TotalTime>
  <Words>932</Words>
  <PresentationFormat>Экран (4:3)</PresentationFormat>
  <Paragraphs>138</Paragraphs>
  <Slides>25</Slides>
  <Notes>15</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Трек</vt:lpstr>
      <vt:lpstr>В'язання  гачком - вид рукоділля</vt:lpstr>
      <vt:lpstr>Тема і мета проекту:</vt:lpstr>
      <vt:lpstr>Історія виникнення в'язання гачком</vt:lpstr>
      <vt:lpstr>Слайд 4</vt:lpstr>
      <vt:lpstr>Слайд 5</vt:lpstr>
      <vt:lpstr>Інструменти</vt:lpstr>
      <vt:lpstr>Матеріали</vt:lpstr>
      <vt:lpstr>                             Нитки</vt:lpstr>
      <vt:lpstr>Послідовність добору інструментів та матеріалів для роботи гачком </vt:lpstr>
      <vt:lpstr>Слайд 10</vt:lpstr>
      <vt:lpstr>Правила безпечної праці</vt:lpstr>
      <vt:lpstr>Заповіді в'язальниці </vt:lpstr>
      <vt:lpstr>Способи тримання гачка</vt:lpstr>
      <vt:lpstr>Виготовлення серветки</vt:lpstr>
      <vt:lpstr>Слайд 15</vt:lpstr>
      <vt:lpstr>Слайд 16</vt:lpstr>
      <vt:lpstr>4.Плетіння серветки</vt:lpstr>
      <vt:lpstr>Стовпчик без накиду</vt:lpstr>
      <vt:lpstr>Напівстовпчик з накидом</vt:lpstr>
      <vt:lpstr>Стовпчик з накидом</vt:lpstr>
      <vt:lpstr>        Готова серветка</vt:lpstr>
      <vt:lpstr>Вироби в'язані гачком</vt:lpstr>
      <vt:lpstr>Вироби ужиткового характеру</vt:lpstr>
      <vt:lpstr>Аксесуари</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В'язання  гачком - вид рукоділля</dc:title>
  <dc:creator>asdfg</dc:creator>
  <cp:lastModifiedBy>asdfg</cp:lastModifiedBy>
  <cp:revision>15</cp:revision>
  <dcterms:modified xsi:type="dcterms:W3CDTF">2015-02-08T20:58:30Z</dcterms:modified>
</cp:coreProperties>
</file>