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14"/>
  </p:notesMasterIdLst>
  <p:sldIdLst>
    <p:sldId id="256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5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стили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FF646-AEDE-4C5D-A976-B6F66A500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Якщо поставити поруч дві копії картини, то ця особливість неочевидна. Немає повного збігу, але чи звернули увагу що пейзаж, продовжується з однієї копії в іншу. Явний збіг з'явиться, якщо трохи відсунути копії один від одного, і  незвичайну особливість відразу стало видно.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4D415-075D-4CD8-BE1B-121FF76DC498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FD7F1-FE34-41B5-8C1F-3CE1A0B43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7534-87B2-48B9-B6D4-3DFCDE48D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690A3-7E89-44A2-9A08-F79382A2A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A3A2-53D7-4552-BA59-933FB046E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5B04-4A6B-46F2-8287-E1BF372FE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AA5-8303-4991-A58C-920294239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3E89-75BD-4E04-B0C7-74B24F2ED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5928-7757-427F-B380-CDF7FF4AC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BB69-9B03-4FAE-A696-9311EDFF5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49ED-6309-4C08-B313-2879C0F70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CC8B-FEFE-42B4-A21A-FFF640F6E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4DD7-23CD-4A9F-80C3-789C59BD6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DE65-2F65-45BB-8714-C18CA9520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F908-4453-485A-87D9-0B0E51231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602AC-C480-427D-A206-15C39EA3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C6D57-69A2-46A0-A12B-994B9150E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58ECC-3DF8-43E6-96D1-96828CF91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3086-3273-4D0F-8E4F-AC9EB0C91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FC91D-404E-4D85-BFC9-71A59393C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DAAD-43AE-4BDB-8681-796B426DB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3920-0E44-46C5-83A1-BEE2EC546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6685-B822-4DE4-B058-306B94206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9DDF2F4A-DB32-42C9-B5EE-D41C0AF63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8EB04D-43BA-4AEE-924C-2D3D20651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2565400"/>
            <a:ext cx="4824412" cy="935038"/>
          </a:xfrm>
        </p:spPr>
        <p:txBody>
          <a:bodyPr/>
          <a:lstStyle/>
          <a:p>
            <a:pPr eaLnBrk="1" hangingPunct="1">
              <a:defRPr/>
            </a:pPr>
            <a:r>
              <a:rPr lang="uk-UA" sz="7200" dirty="0" err="1" smtClean="0"/>
              <a:t>Мона</a:t>
            </a:r>
            <a:r>
              <a:rPr lang="uk-UA" sz="7200" dirty="0" smtClean="0"/>
              <a:t> Ліза</a:t>
            </a:r>
            <a:br>
              <a:rPr lang="uk-UA" sz="7200" dirty="0" smtClean="0"/>
            </a:b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Леонардо </a:t>
            </a:r>
            <a:r>
              <a:rPr lang="uk-U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</a:t>
            </a: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Вінчі</a:t>
            </a: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7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48150" y="5661025"/>
            <a:ext cx="4895850" cy="8636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Виконав: Сєдих Дмитро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Пап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767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8"/>
          <p:cNvSpPr>
            <a:spLocks noGrp="1"/>
          </p:cNvSpPr>
          <p:nvPr>
            <p:ph type="title"/>
          </p:nvPr>
        </p:nvSpPr>
        <p:spPr>
          <a:xfrm>
            <a:off x="0" y="2349500"/>
            <a:ext cx="9144000" cy="1143000"/>
          </a:xfrm>
        </p:spPr>
        <p:txBody>
          <a:bodyPr/>
          <a:lstStyle/>
          <a:p>
            <a:pPr eaLnBrk="1" hangingPunct="1"/>
            <a:r>
              <a:rPr lang="ru-RU" smtClean="0"/>
              <a:t>К</a:t>
            </a:r>
            <a:r>
              <a:rPr lang="uk-UA" smtClean="0"/>
              <a:t>інець.</a:t>
            </a:r>
            <a:br>
              <a:rPr lang="uk-UA" smtClean="0"/>
            </a:br>
            <a:r>
              <a:rPr lang="uk-UA" smtClean="0"/>
              <a:t>Дякую за увагу!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Пап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767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50" y="549275"/>
            <a:ext cx="4608513" cy="568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558800"/>
            <a:ext cx="4716463" cy="4814888"/>
          </a:xfrm>
        </p:spPr>
        <p:txBody>
          <a:bodyPr/>
          <a:lstStyle/>
          <a:p>
            <a:pPr algn="just" eaLnBrk="1" hangingPunct="1"/>
            <a:r>
              <a:rPr lang="ru-RU" smtClean="0"/>
              <a:t>Приблизно в 1503 році, Леонардо виконав портрет Мони Лізи(так звана„Джаконда"). За допомогою штучних заходів Леонардо прагнув викликати на обличчі своєї моделі ту посмішку, яку він і зафіксував у своєму витворі.</a:t>
            </a:r>
          </a:p>
        </p:txBody>
      </p:sp>
      <p:pic>
        <p:nvPicPr>
          <p:cNvPr id="5124" name="Picture 4" descr="http://www.chronos.msu.ru/biographies/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3375"/>
            <a:ext cx="369252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Посмішка Мони Лізи</a:t>
            </a: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064500" cy="2447925"/>
          </a:xfrm>
        </p:spPr>
        <p:txBody>
          <a:bodyPr/>
          <a:lstStyle/>
          <a:p>
            <a:pPr eaLnBrk="1" hangingPunct="1"/>
            <a:r>
              <a:rPr lang="ru-RU" smtClean="0"/>
              <a:t>      Її посмішку називають загадковою тому, що вона одночасно сумна і радісна. І тому всі досі гадають: Леонардо да Вінчі зобразив Джоконду щасливою або сумною? Чи вона взагалі не посміхається?</a:t>
            </a:r>
          </a:p>
        </p:txBody>
      </p:sp>
      <p:pic>
        <p:nvPicPr>
          <p:cNvPr id="6148" name="Picture 5" descr="http://image.tsn.ua/media/images2/original/Dec2010/383368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62" y="3698373"/>
            <a:ext cx="4026569" cy="301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851275" y="720725"/>
            <a:ext cx="5292725" cy="53721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       </a:t>
            </a:r>
            <a:r>
              <a:rPr lang="ru-RU" sz="2800" smtClean="0"/>
              <a:t>Цю давню таємницю намагалися розкрити не раз. Один італійський стоматолог пояснював, наприклад, що у Мони Лізи «просто болять зуби». Відомий американський отоларинголог Крістофер Адур з Окленда (США) оголосив, що у Джоконди параліч лицьового нерва. Один японський лікар абсолютно впевнений в тому, що у Мони Лізи був високий рівень холестерину.</a:t>
            </a:r>
          </a:p>
        </p:txBody>
      </p:sp>
      <p:pic>
        <p:nvPicPr>
          <p:cNvPr id="7171" name="Picture 4" descr="http://maxpark.com/static/u/photo/3755182217/740_36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91996"/>
            <a:ext cx="3816424" cy="469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844675"/>
            <a:ext cx="32035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>
                <a:latin typeface="+mj-lt"/>
              </a:rPr>
              <a:t>       </a:t>
            </a:r>
            <a:r>
              <a:rPr lang="ru-RU" sz="2400">
                <a:latin typeface="+mj-lt"/>
              </a:rPr>
              <a:t>Якщо </a:t>
            </a:r>
            <a:r>
              <a:rPr lang="en-US" sz="2400">
                <a:latin typeface="+mj-lt"/>
              </a:rPr>
              <a:t>    </a:t>
            </a:r>
            <a:r>
              <a:rPr lang="ru-RU" sz="2400">
                <a:latin typeface="+mj-lt"/>
              </a:rPr>
              <a:t>дивитися </a:t>
            </a:r>
            <a:endParaRPr lang="en-US" sz="2400">
              <a:latin typeface="+mj-lt"/>
            </a:endParaRPr>
          </a:p>
          <a:p>
            <a:pPr algn="just">
              <a:defRPr/>
            </a:pPr>
            <a:r>
              <a:rPr lang="ru-RU" sz="2400">
                <a:latin typeface="+mj-lt"/>
              </a:rPr>
              <a:t>на знамените полотно подовгу,</a:t>
            </a:r>
            <a:r>
              <a:rPr lang="en-US" sz="2400">
                <a:latin typeface="+mj-lt"/>
              </a:rPr>
              <a:t> </a:t>
            </a:r>
            <a:r>
              <a:rPr lang="ru-RU" sz="2400">
                <a:latin typeface="+mj-lt"/>
              </a:rPr>
              <a:t>починаються</a:t>
            </a:r>
            <a:r>
              <a:rPr lang="en-US" sz="2400">
                <a:latin typeface="+mj-lt"/>
              </a:rPr>
              <a:t> </a:t>
            </a:r>
            <a:r>
              <a:rPr lang="ru-RU" sz="2400">
                <a:latin typeface="+mj-lt"/>
              </a:rPr>
              <a:t>чудеса: ледь помітна усмішка то з'являється, то зникає, то вона здається іронічною, то сумною ...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563" y="260350"/>
            <a:ext cx="5913437" cy="561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-180975" y="4121150"/>
            <a:ext cx="9144000" cy="273685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</a:t>
            </a:r>
            <a:r>
              <a:rPr lang="ru-RU" sz="2800" dirty="0" err="1" smtClean="0"/>
              <a:t>Придивіться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уважно</a:t>
            </a:r>
            <a:r>
              <a:rPr lang="ru-RU" sz="2800" dirty="0" smtClean="0"/>
              <a:t> до рук, </a:t>
            </a:r>
            <a:r>
              <a:rPr lang="ru-RU" sz="2800" dirty="0" err="1" smtClean="0"/>
              <a:t>яким</a:t>
            </a:r>
            <a:r>
              <a:rPr lang="ru-RU" sz="2800" dirty="0" smtClean="0"/>
              <a:t> Леонардо надавав </a:t>
            </a:r>
            <a:r>
              <a:rPr lang="ru-RU" sz="2800" dirty="0" err="1" smtClean="0"/>
              <a:t>велике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не раз </a:t>
            </a:r>
            <a:r>
              <a:rPr lang="ru-RU" sz="2800" dirty="0" err="1" smtClean="0"/>
              <a:t>переписував</a:t>
            </a:r>
            <a:r>
              <a:rPr lang="ru-RU" sz="2800" dirty="0" smtClean="0"/>
              <a:t>. Права кисть </a:t>
            </a:r>
            <a:r>
              <a:rPr lang="ru-RU" sz="2800" dirty="0" err="1" smtClean="0"/>
              <a:t>витончено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виписана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плавними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лініями</a:t>
            </a:r>
            <a:r>
              <a:rPr lang="ru-RU" sz="2800" dirty="0" smtClean="0"/>
              <a:t>. </a:t>
            </a:r>
            <a:r>
              <a:rPr lang="ru-RU" sz="2800" dirty="0" err="1" smtClean="0"/>
              <a:t>М'яка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милими</a:t>
            </a:r>
            <a:r>
              <a:rPr lang="ru-RU" sz="2800" dirty="0" smtClean="0"/>
              <a:t> ямочками </a:t>
            </a:r>
            <a:r>
              <a:rPr lang="ru-RU" sz="2800" dirty="0" err="1" smtClean="0"/>
              <a:t>і</a:t>
            </a:r>
            <a:r>
              <a:rPr lang="ru-RU" sz="2800" dirty="0" smtClean="0"/>
              <a:t> тонкими </a:t>
            </a:r>
            <a:r>
              <a:rPr lang="ru-RU" sz="2800" dirty="0" err="1" smtClean="0"/>
              <a:t>гнучкими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пальцями</a:t>
            </a:r>
            <a:r>
              <a:rPr lang="ru-RU" sz="2800" dirty="0" smtClean="0"/>
              <a:t> </a:t>
            </a:r>
            <a:r>
              <a:rPr lang="ru-RU" sz="2800" dirty="0" err="1" smtClean="0"/>
              <a:t>торкається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лівої</a:t>
            </a:r>
            <a:r>
              <a:rPr lang="ru-RU" sz="2800" dirty="0" smtClean="0"/>
              <a:t>. </a:t>
            </a:r>
            <a:r>
              <a:rPr lang="ru-RU" sz="2800" dirty="0" err="1" smtClean="0"/>
              <a:t>Ліва</a:t>
            </a:r>
            <a:r>
              <a:rPr lang="ru-RU" sz="2800" dirty="0" smtClean="0"/>
              <a:t> ж, </a:t>
            </a:r>
            <a:r>
              <a:rPr lang="ru-RU" sz="2800" dirty="0" err="1" smtClean="0"/>
              <a:t>грубувата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підкресленими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суглобами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ніби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недописана</a:t>
            </a:r>
            <a:r>
              <a:rPr lang="ru-RU" sz="2800" dirty="0" smtClean="0"/>
              <a:t>, фундаментально </a:t>
            </a:r>
            <a:r>
              <a:rPr lang="ru-RU" sz="2800" dirty="0" err="1" smtClean="0"/>
              <a:t>спочиває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ручці</a:t>
            </a:r>
            <a:r>
              <a:rPr lang="ru-RU" sz="2800" dirty="0" smtClean="0"/>
              <a:t> </a:t>
            </a:r>
            <a:r>
              <a:rPr lang="ru-RU" sz="2800" dirty="0" err="1" smtClean="0"/>
              <a:t>крісла</a:t>
            </a:r>
            <a:r>
              <a:rPr lang="ru-RU" sz="2800" dirty="0" smtClean="0"/>
              <a:t>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433" y="188640"/>
            <a:ext cx="5363567" cy="394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0" y="908050"/>
            <a:ext cx="38512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>
                <a:latin typeface="+mj-lt"/>
              </a:rPr>
              <a:t>Поставивши головний акцент на обличчі, Леонардо одночасно використав і руки як потужний 	засіб</a:t>
            </a:r>
            <a:r>
              <a:rPr lang="en-US" sz="2800">
                <a:latin typeface="+mj-lt"/>
              </a:rPr>
              <a:t> </a:t>
            </a:r>
            <a:r>
              <a:rPr lang="ru-RU" sz="2800">
                <a:latin typeface="+mj-lt"/>
              </a:rPr>
              <a:t>психо</a:t>
            </a:r>
            <a:r>
              <a:rPr lang="en-US" sz="2800">
                <a:latin typeface="+mj-lt"/>
              </a:rPr>
              <a:t>-</a:t>
            </a:r>
            <a:r>
              <a:rPr lang="ru-RU" sz="2800">
                <a:latin typeface="+mj-lt"/>
              </a:rPr>
              <a:t>логічної</a:t>
            </a:r>
            <a:r>
              <a:rPr lang="en-US" sz="2800">
                <a:latin typeface="+mj-lt"/>
              </a:rPr>
              <a:t> </a:t>
            </a:r>
            <a:r>
              <a:rPr lang="ru-RU" sz="2800">
                <a:latin typeface="+mj-lt"/>
              </a:rPr>
              <a:t>х</a:t>
            </a:r>
            <a:r>
              <a:rPr lang="en-US" sz="2800">
                <a:latin typeface="+mj-lt"/>
              </a:rPr>
              <a:t>-</a:t>
            </a:r>
            <a:r>
              <a:rPr lang="ru-RU" sz="2800">
                <a:latin typeface="+mj-lt"/>
              </a:rPr>
              <a:t>ки.</a:t>
            </a:r>
            <a:endParaRPr lang="uk-UA" sz="230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Тло картини </a:t>
            </a:r>
            <a:r>
              <a:rPr lang="ru-RU" smtClean="0"/>
              <a:t>«</a:t>
            </a:r>
            <a:r>
              <a:rPr lang="uk-UA" smtClean="0"/>
              <a:t>Мона Ліза</a:t>
            </a:r>
            <a:r>
              <a:rPr lang="ru-RU" smtClean="0"/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03913"/>
            <a:ext cx="88931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     </a:t>
            </a:r>
            <a:r>
              <a:rPr lang="ru-RU" sz="2800">
                <a:latin typeface="+mj-lt"/>
              </a:rPr>
              <a:t>Чи помітили, що пейзаж за Моною Лізою закінчуючись</a:t>
            </a:r>
          </a:p>
          <a:p>
            <a:pPr>
              <a:defRPr/>
            </a:pPr>
            <a:r>
              <a:rPr lang="ru-RU" sz="2800">
                <a:latin typeface="+mj-lt"/>
              </a:rPr>
              <a:t>             з одного боку, ніби продовжується з іншого?</a:t>
            </a:r>
            <a:endParaRPr lang="ru-RU">
              <a:latin typeface="+mj-lt"/>
            </a:endParaRPr>
          </a:p>
        </p:txBody>
      </p:sp>
      <p:pic>
        <p:nvPicPr>
          <p:cNvPr id="7" name="Picture 4" descr="C:\Users\Пап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268413"/>
            <a:ext cx="31686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Пап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268413"/>
            <a:ext cx="31686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6970712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59440">
  <a:themeElements>
    <a:clrScheme name="TS0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S0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S0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TS001159440</Template>
  <TotalTime>168</TotalTime>
  <Words>313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Calibri</vt:lpstr>
      <vt:lpstr>TS001159440</vt:lpstr>
      <vt:lpstr>Тема Office</vt:lpstr>
      <vt:lpstr>Мона Ліза Леонардо да Вінчі </vt:lpstr>
      <vt:lpstr>Слайд 2</vt:lpstr>
      <vt:lpstr>Слайд 3</vt:lpstr>
      <vt:lpstr>Посмішка Мони Лізи</vt:lpstr>
      <vt:lpstr>Слайд 5</vt:lpstr>
      <vt:lpstr>Слайд 6</vt:lpstr>
      <vt:lpstr>Слайд 7</vt:lpstr>
      <vt:lpstr>Тло картини «Мона Ліза»</vt:lpstr>
      <vt:lpstr>Слайд 9</vt:lpstr>
      <vt:lpstr>Слайд 10</vt:lpstr>
      <vt:lpstr>Кінець. Дякую за увагу!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Изабелла и горшок с васильками</dc:title>
  <dc:creator>Admin</dc:creator>
  <cp:lastModifiedBy>Папа</cp:lastModifiedBy>
  <cp:revision>13</cp:revision>
  <dcterms:created xsi:type="dcterms:W3CDTF">2011-09-30T17:11:48Z</dcterms:created>
  <dcterms:modified xsi:type="dcterms:W3CDTF">2013-10-16T20:55:53Z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TPInstallLocation">
    <vt:lpwstr>{Document Themes}</vt:lpwstr>
  </property>
  <property fmtid="{D5CDD505-2E9C-101B-9397-08002B2CF9AE}" pid="8" name="PrimaryImageGen">
    <vt:lpwstr>1</vt:lpwstr>
  </property>
  <property fmtid="{D5CDD505-2E9C-101B-9397-08002B2CF9AE}" pid="9" name="display_urn:schemas-microsoft-com:office:office#APAuthor">
    <vt:lpwstr>REDMOND\cynvey</vt:lpwstr>
  </property>
  <property fmtid="{D5CDD505-2E9C-101B-9397-08002B2CF9AE}" pid="10" name="APAuthor">
    <vt:lpwstr>241</vt:lpwstr>
  </property>
  <property fmtid="{D5CDD505-2E9C-101B-9397-08002B2CF9AE}" pid="11" name="CHMName">
    <vt:lpwstr/>
  </property>
  <property fmtid="{D5CDD505-2E9C-101B-9397-08002B2CF9AE}" pid="12" name="Milestone">
    <vt:lpwstr>Continuous</vt:lpwstr>
  </property>
  <property fmtid="{D5CDD505-2E9C-101B-9397-08002B2CF9AE}" pid="13" name="TPAppVersion">
    <vt:lpwstr>11</vt:lpwstr>
  </property>
  <property fmtid="{D5CDD505-2E9C-101B-9397-08002B2CF9AE}" pid="14" name="TPCommandLine">
    <vt:lpwstr>{PP} {FilePath}</vt:lpwstr>
  </property>
  <property fmtid="{D5CDD505-2E9C-101B-9397-08002B2CF9AE}" pid="15" name="AssetId">
    <vt:lpwstr>TS001159440</vt:lpwstr>
  </property>
  <property fmtid="{D5CDD505-2E9C-101B-9397-08002B2CF9AE}" pid="16" name="IsSearchable">
    <vt:lpwstr>0</vt:lpwstr>
  </property>
  <property fmtid="{D5CDD505-2E9C-101B-9397-08002B2CF9AE}" pid="17" name="EditorialStatus">
    <vt:lpwstr/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/>
  </property>
  <property fmtid="{D5CDD505-2E9C-101B-9397-08002B2CF9AE}" pid="21" name="TPFriendlyName">
    <vt:lpwstr>{Document Themes}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103</vt:lpwstr>
  </property>
  <property fmtid="{D5CDD505-2E9C-101B-9397-08002B2CF9AE}" pid="24" name="SourceTitle">
    <vt:lpwstr>School books design template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CurrentWords">
    <vt:lpwstr>0</vt:lpwstr>
  </property>
  <property fmtid="{D5CDD505-2E9C-101B-9397-08002B2CF9AE}" pid="29" name="UALocRecommendation">
    <vt:lpwstr>Localize</vt:lpwstr>
  </property>
  <property fmtid="{D5CDD505-2E9C-101B-9397-08002B2CF9AE}" pid="30" name="UALocComments">
    <vt:lpwstr/>
  </property>
  <property fmtid="{D5CDD505-2E9C-101B-9397-08002B2CF9AE}" pid="31" name="Applications">
    <vt:lpwstr>172;#Office 2000;#-1;#TBD;#-1;#TBD;#-1;#TBD;#-1;#TBD;#-1;#TBD;#-1;#TBD</vt:lpwstr>
  </property>
  <property fmtid="{D5CDD505-2E9C-101B-9397-08002B2CF9AE}" pid="32" name="UANotes">
    <vt:lpwstr>Contains image from Hemera. Uses Hemera photos from CAM site which can only be used on Office Online. These templates cannot be distributed in a CD or in the box with any software application.. SEO Pilot 2008</vt:lpwstr>
  </property>
  <property fmtid="{D5CDD505-2E9C-101B-9397-08002B2CF9AE}" pid="33" name="ContentTypeId">
    <vt:lpwstr>0x0101006025706CF4CD034688BEBAE97A2E701D0202001F9DE411C1B38343BE78B0080F632418</vt:lpwstr>
  </property>
  <property fmtid="{D5CDD505-2E9C-101B-9397-08002B2CF9AE}" pid="34" name="IsDeleted">
    <vt:lpwstr>0</vt:lpwstr>
  </property>
  <property fmtid="{D5CDD505-2E9C-101B-9397-08002B2CF9AE}" pid="35" name="ParentAssetId">
    <vt:lpwstr/>
  </property>
  <property fmtid="{D5CDD505-2E9C-101B-9397-08002B2CF9AE}" pid="36" name="ShowIn">
    <vt:lpwstr>Show everywhere</vt:lpwstr>
  </property>
  <property fmtid="{D5CDD505-2E9C-101B-9397-08002B2CF9AE}" pid="37" name="Content Type">
    <vt:lpwstr>OOFile</vt:lpwstr>
  </property>
  <property fmtid="{D5CDD505-2E9C-101B-9397-08002B2CF9AE}" pid="38" name="AuthoringAssetId">
    <vt:lpwstr>TP001159440</vt:lpwstr>
  </property>
</Properties>
</file>