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659" autoAdjust="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2804B-F5B9-47F4-8627-556DD3BF6F95}" type="datetimeFigureOut">
              <a:rPr lang="ru-RU" smtClean="0"/>
              <a:t>08.02.2014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D24B9-65C7-4A29-B5E7-5C82350698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D16B12-2E73-48E9-9465-CDD87791BC54}" type="datetimeFigureOut">
              <a:rPr lang="ru-RU" smtClean="0"/>
              <a:pPr/>
              <a:t>08.02.2014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0B5B6E5-8797-4A2D-8C76-650A58B7ACC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772400" cy="1975104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Система </a:t>
            </a:r>
            <a:r>
              <a:rPr lang="uk-UA" dirty="0" smtClean="0"/>
              <a:t>Органів державної влади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4572008"/>
            <a:ext cx="7772400" cy="1508760"/>
          </a:xfrm>
        </p:spPr>
        <p:txBody>
          <a:bodyPr/>
          <a:lstStyle/>
          <a:p>
            <a:pPr algn="r"/>
            <a:r>
              <a:rPr lang="uk-UA" dirty="0" smtClean="0">
                <a:latin typeface="Comic Sans MS" pitchFamily="66" charset="0"/>
              </a:rPr>
              <a:t>Презентацію підготувала</a:t>
            </a:r>
          </a:p>
          <a:p>
            <a:pPr algn="r"/>
            <a:r>
              <a:rPr lang="uk-UA" dirty="0" smtClean="0">
                <a:latin typeface="Comic Sans MS" pitchFamily="66" charset="0"/>
              </a:rPr>
              <a:t>учениця 10 класу:</a:t>
            </a:r>
          </a:p>
          <a:p>
            <a:pPr algn="r"/>
            <a:r>
              <a:rPr lang="uk-UA" dirty="0" err="1" smtClean="0">
                <a:latin typeface="Comic Sans MS" pitchFamily="66" charset="0"/>
              </a:rPr>
              <a:t>Жернова</a:t>
            </a:r>
            <a:r>
              <a:rPr lang="uk-UA" dirty="0" smtClean="0">
                <a:latin typeface="Comic Sans MS" pitchFamily="66" charset="0"/>
              </a:rPr>
              <a:t> Є.О.</a:t>
            </a:r>
            <a:endParaRPr lang="ru-RU" dirty="0" smtClean="0">
              <a:latin typeface="Comic Sans MS" pitchFamily="66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5B6E5-8797-4A2D-8C76-650A58B7ACCA}" type="slidenum">
              <a:rPr lang="ru-RU" sz="4000" smtClean="0"/>
              <a:pPr/>
              <a:t>1</a:t>
            </a:fld>
            <a:endParaRPr lang="ru-RU" sz="40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despravda.com/wp-content/uploads/2012/01/%D1%83%D0%BA%D1%80%D0%B0%D0%B8%D0%BD%D0%B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57166"/>
            <a:ext cx="3286148" cy="375414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000504"/>
            <a:ext cx="6643702" cy="2071702"/>
          </a:xfrm>
        </p:spPr>
        <p:txBody>
          <a:bodyPr/>
          <a:lstStyle/>
          <a:p>
            <a:pPr algn="ctr"/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15338" y="6416675"/>
            <a:ext cx="852462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10</a:t>
            </a:fld>
            <a:endParaRPr lang="ru-RU" sz="4000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s://encrypted-tbn2.gstatic.com/images?q=tbn:ANd9GcSfymS3XirMhnE2oNFOgx4MIMX1Bs43R6_NpnQ2gqkAdmbYZsc0u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205756"/>
            <a:ext cx="3786214" cy="3312939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00100" y="1285860"/>
            <a:ext cx="7772400" cy="4214810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Органи державної влади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 — це ланка (елемент) механізму держави, що бере участь у виконанні функцій держави й наділений при цьому владними повноваженнями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2</a:t>
            </a:fld>
            <a:endParaRPr lang="ru-RU" sz="40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Категорії державних органів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1443840"/>
            <a:ext cx="721523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dirty="0" smtClean="0"/>
              <a:t>	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назвати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приблизний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категоріями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Президент України;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Верховна рада України;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Кабінет міністрів України, інші центральні органи виконавчої влади України;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Конституційний Суд 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суди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юрисдикції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Правоохоронні органи;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наведеним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ознакам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Місцеві державні адміністрації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адміністративно-территоріальних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одиницях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3</a:t>
            </a:fld>
            <a:endParaRPr lang="ru-RU" sz="4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071570"/>
          </a:xfrm>
        </p:spPr>
        <p:txBody>
          <a:bodyPr/>
          <a:lstStyle/>
          <a:p>
            <a:pPr algn="ctr"/>
            <a:r>
              <a:rPr lang="uk-UA" b="1" dirty="0" smtClean="0"/>
              <a:t>Система органів державної влади в Україні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428868"/>
            <a:ext cx="7986714" cy="3929090"/>
          </a:xfrm>
        </p:spPr>
        <p:txBody>
          <a:bodyPr>
            <a:normAutofit/>
          </a:bodyPr>
          <a:lstStyle/>
          <a:p>
            <a:pPr marL="0" indent="450000">
              <a:spcBef>
                <a:spcPts val="0"/>
              </a:spcBef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Завдання і функції Української держави реалізуються через діяльність відповідних державних органів, правовий статус яких закріплюється в Конституції України, інших нормативно-правових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ст. 6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засадах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 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законодавчу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виконавчу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u="sng" dirty="0" err="1" smtClean="0">
                <a:latin typeface="Times New Roman" pitchFamily="18" charset="0"/>
                <a:cs typeface="Times New Roman" pitchFamily="18" charset="0"/>
              </a:rPr>
              <a:t>судову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4</a:t>
            </a:fld>
            <a:endParaRPr lang="ru-RU" sz="4000" dirty="0"/>
          </a:p>
        </p:txBody>
      </p:sp>
      <p:sp>
        <p:nvSpPr>
          <p:cNvPr id="9218" name="AutoShape 2" descr="data:image/jpeg;base64,/9j/4AAQSkZJRgABAQAAAQABAAD/2wCEAAkGBhQSERQSExQWFBQWGSAaGBcYFxwfGhweGB0aHxwdHxsfHSYgHR8kHhgcHy8gIycrLSwsGB4xNTAqNSYrLCkBCQoKDgwOGg8PGjUlHyU0KiwyKikqLDQsKS0uNCwxLy8tLDQsLCwpLCwqLCosLDQsLCwvLC8tLCwsLSwsLCwsLP/AABEIAN4A4wMBIgACEQEDEQH/xAAcAAACAgMBAQAAAAAAAAAAAAAABgUHAgMEAQj/xABDEAACAQMCBAQDBgMGBAYDAQABAgMABBESIQUGMUEHEyJRMmFxFCNCUoGRcqGxNDVzssHCFSQzYhYlQ5Lh8YKi0VP/xAAbAQACAwEBAQAAAAAAAAAAAAAABAMFBgIBB//EADoRAAEDAgQCCQMDAwIHAAAAAAEAAgMEEQUSITFBUQYTYXGBkaGxwSIy8ELR4RQjUjTxBxUWNmJzwv/aAAwDAQACEQMRAD8AvCiiihCKKKKEIooooQiiiihCKKKKEIrCWUKpZjgAZJ9gOtZ1hKuQR1yMb/OhC1WXEI5kEkTrIh6MpBFa+J34hhkmILCNS2F6nSOgql15jms0ntipV2dg6gsqhI93ZMbA6QFwMbYNYf8AiuTytJikWEOjmEONJDj0feZwFJILA+1KGd9tGHj58vFTmCxsSnfkjmq4e5eO6DATktADjC4ySnuPTjY+3zp/zXzpwji0kVxKfLbXLOzRvrBKFBliMdQVyuQQCBUunPk8cwmEbkqvmtI7fFGzadJQkkDJAG+dqGvlbZrhm21G1j66HTwXUjQ8lw0V1x8RjaQxK6mRRllB3APv7V1VXXhqkzXFxK6N5bAfeOMOz5JJ33Gx6dtqsWp4n52hyikZkNkUUUVIo0UUUUIRRRRQhFFFFCEUUUUIRRRRQhFFFFCEUUUUIRRRRQhFFFFCEUVrmuFQZdlUe7EAfuayaQAZJAHv9aELKsHlCgsTgDqTsBioTnRyLRsNpOVOzaSQGBYA5G+M0mcR4tK4SJpS8ZYj1HBJI9AbG7LkjB60lUVjIHZXDcE+SmjhLxcKP5yii/4g7eSJ9QVlbJKrqXfZdiGKj9ajvNuJ/KdLNyoIIUQMATnDq2rYADcHocVZHBuN2kMIXBix1VgzYJ64ODkZ6VH8b8YLK2lEZ8184yyp6Rn+LGf0rmKlgqn3b9RPAEnyF10ZXsFkp8QsbjSR9ikVcsNaxAkKPgOkYOWOxHbNR1zMzjyprMMVVMgo8bZfYjVjHp6nsasTjnivY20ccmsy+aupFjGTp9znGn9fauvhXP8AZ3ESyByufwujZB9uhB/Q10/DIYmBzm5RwNyNe+6BUPJ5rZyVLGtrGowhZnwpbLHSx6Z3bp1pj1VXXNl5C7ebCGV06ynIG2QgUHbdiDntt71gvFJpXg1zYbWnp1BVULuxPTWcbb++1QsrYmERA32AtrdemFzruPerJorFpANyQM/61jLcKvxMFycDJA39t6s0svDdJr0ahrxnTkase+OuPnW3NJfP3DXXy7u3RjIjASFfi8vByR32OOg/etnKvO3nFYpQoLLlHB2ffG4/CT296gdM1r8jtL7dv8rvISLhOFFeVpuL6OMFndVVepZgAPqSdtqnXC30VptbxJFDRurqe6kEfyrdQhFFFFCEUUUUIRRRRQhYu+ASeg60m8W8Q1WULbBLhV/6mGIOTsFRsaS3Xvtit/iFwyV4VmikkXyDrZI2ILKNzjHVh1A74x3qtrO+kd5fs7O4k9RyqN6zj1belNYzn2Paq6uqnQt+ka8zsm6anEhudvVNUXinM5AEAj03PlSkkkKucAAjq/c4GBVlqapG65ancEho1bWJCAWbLDDHYkKCxXr86fuTefVucxzFI5RunVRIh/Eue4OVI9xtXNFXNqLgkX7F5PCIwLJxNa5p1QFmIVR1JOAP1NZmqT5x43JecQuINStHag+VCx9DyLgMzgbkLnONxsPnVi5wa0vPBLNBcbKW4tYQXN3JcS8SLFP+lHGjCNQPwnYhwehxXkjM0kcZkwpwVVj6U1kZyT2z+wG1SNpwx2tJZmby/LH3ev0IdIGXOntnYDpt3qEEySxgO41HIKyFVZhnP4TtgjINZuunmdkklFhtYXuR26KwhYzVrT5pqn4APsxkuZFPlZ8mVNTAoTkBo9wx3xt8qToZFUlnHltkLGI5CzksfhG239VBOakV4tIEMSvpUg+lJC31wFG30JFQMNu73SJjy9MTMTkFlEilVbA2Vid8DOPeoaqoiqGgtFrDXw8dV3FG6PfVM3DuXJZWZTIzgbuZHPlxj6dWO3f2qB5vvLS2SSEXKTFkYeWq6gGIOk53A+ZBzUvw/hQukksWSbDqgE6vkAxqQHJB6HO6nrVb84cnrw24ihkkMuRqfSmkac9ASTk9fkNq0/R7CaSpY0yk59xlGptrpwGyTqZ3tcQNlE8DuRDcRSPsoOcsuRjcZAOzYP8AMVcnA+CQ3MXmW91HPKBkjJ1Zx0zkEHtnGBVZcyTp9ntwwG8WqDSfgHmN6X/MNON/cH3pz5F8Ll8uPiDPJJGY9aQoCkhPzYHcbHYddqvcTjpsTiFXUNLXatA3BsTtroefaoGOfCcrSuySFoz968xizpcO3/TbONL+69tX0rLhVmklwsUgCRnCBlYscDouMZQt+c9e1aeJI84mKK6Nh1ETfi1MpyV6grgjfeuTgk7xiN0yAFOHBzuNmUkepSDn04K/SvmkYZDKSdQDa3t4+6tSS5osm7mXhMkQz5kaxRgLDEcs5Hc5J3bUem+2ag5IRPGkdzKY1caS65zGqDZQcHJJPxd8GvLu8MxDSOmRuHabJXHTC4GPfetnDhruY7dZPujgfEAvTOzKdTPnf2po1PX1LTCLa632NttrqMR5IznTF4dTJFD5BvluQD93qUpIAe3qOWrzmbkTJee0ADnBeHOEbB3ZTj0v7Hp70uc3cKcSCFhlA5PmMMOEKEh0cbhkIqa8Meapbrh85mbzHgZl1Hq6hdS5Hvj96vmE1TXCZtiOHyNkm4dXYsKjuCeIckYdX9UaLJgufvA6DoQM+gEadWdz0yKru6s7u4QyPDIxmfzWc4wQwOAMtsN/5CrI5V5IS44XHOxIupYy3mDfY6tMZHQoAfhpR4RZebb/AGdLjVKrly2gMIsYGjH4fkN+lIVb5adoubjmb7dtk3SyAOuG6qM5euDIpsJWeLV/0nBKsrflJB3Q+1WD4P8AObTK9hOzPPAWCsd8opxu3UkH37YpO5q4aY7i1khUM42Kr1Z19QJUdAfUfapPwM4bqup7gg+lNOe2pzkj67V1h8hf/cH2u4cjx80zWMY9peLAj3V2UV4K9q4VKiiiihCKKKKEJX8RRILIujMojdXk0nDNGp9aj3JHbvSfwTh8cMemJmMZOoBsZXP4ff8AfcUzeKk5SyXScZmQf1I/mBS9wi886CKXu6Bjtjc9dvrWV6QFwygbenYrGjtYrHjNpHJCyysUTYlg2nGD7+23SuHinGrQwsplgbA9Kkatx0AXGeuOldnFLB3GY3Cupyuv4BsQT8jgk57UizcEjjTzm8x3XHlgQv5TEnGoyNuyntgiq+gpo5mAl5uDsBsmZH5b3Gn53KwORufJJRYWgPmytqNwzDGhQDpUHuRt+lV5zpNLZcZmfSGxL5iqwOlg43264IyD9Ku/lf7CpEdr5AkCgsIwMj3P0yfelbxY5SN3c2fl+hyJNcoGQqIusFv1GBn3r6Rh00cbyJQC0gjXbsVNLY/ZopPlDipuLSV7u3S2tBgRxuScgbsfV+HOAorRxHiKSjTHa26xr8LSAE/UKvT9TUBwDmkPZRQkJLI51p5uWWIIDrb5hWHpB/NSpzhxeOK5Vk1NMcPJMrABs9AANgMDoBVHL1tXMKelH1m+gF7Ad5TUUbQMz9uZTbcWoUEhiqkerLAL+w9X0xUSQsd1HGzEPLFkMpxjS6lB/wBqkagPbO9RXDvEkLDNHKjOzsPLfC6lXJ1DVjO42z161HvzVC3EPtLLN5Xl6cAqWJKkbg+nTk9PYDvU0XRTEXE52n7SdgLu4D90Oqo26D0KuflHi0EEbLLMqyu5ZlZdAHQDA6YwAcg963ce5StOJuszP5hSNkjCkFQW/GR3IPTO1VDB4hxonliOTGdsuGUfQHJH06Cu/hfiJaw6GAuxIrasqYsfNcd1I96do8MxdlgactA0uD8a+6gkdDuHXXV4f+HhmuLyC69cMA8jpvq1EhkbqpG5/wDzxVrWF5b2cMcDzx+hcDJAJA6HA/0qvL/xutZY3jEFxHr+JozGG+e+fbbNLM/PtsraoUnOfiWUxnp+VgMj9asK6hxST6mQE9mw/Coo3R3+pydePTo1zJLA5dG0s2n05ZRjGo41DCjYe9LXAowYIZA4AcMRnIbWSdYDdOvQNUPPzxbyeaWjnBdGUHWGbLLgYzhUXffTua5eVedUtYVjZGYrJqIAUqynGevcgsPbp7VSf9M4lNG6Yxlrrj6bC9tbnfW2iaFTG05QbhWBb2ypuVjcn4lnAYfpjv8AOmThPEreRo0lt4opAcRMukrkbjB2I+hqueMeKkLsPs8UluhGHCiPUcnsd8bUz+Hd59pASZBJDMGeNXwzJ5bDbVgE9RS3/LK7D3tE+jSbC7QATvob8ggyRytJaPVLfinzNcq0ltNAuSdIuRq9UfUBATpUnoxFMfgtw5zw65ZgQJnYIfcBNOf3/pSrz4snEbm4ERYmCMyBG3JRWChUXsfxmrETjyWFpDbwhSI4ULO2yjVjsNyxJziruashiogC0NJOp4kaW8z7Jdsbi+wXvhzdF+ERozGJoNUTkYBUxMQevTakXhcC+aWgiRAhZS+slyGOcSqNmY51Z7Vv4xNIjvJGUdn+9lLHClgOoj6A4GPnUby3ZapcTW0WqTLswDbZ3G2cAdumd6x1bWtqIjl2Hr4XT8MRjdqpKz4pLbXM02wLFFMg0sm4YBGA9SdNj++9OnhdMkdsbUt96juxBAHxsW2/NjO/cdKUrviEADIqA49OE2Ofbbc/zqIvI7iwt/OTVIqZIXJDw5OdmG7Jk7g9PnXFFXFmVtrXsLHj3cu4r2aHNcq+s17VfcheKsN4gSRgkg6lsAfLPtn36Gmuz5pt5bh7aOTVNH8aAHK49zjArTNcHBV5FlLUUUV0vF4TSbzN4grHJ9ltR51wW0bDKq2M4/7mwc6f3NeeKvFvJsSm5Mp04XqVUFnwe3pU/vVV+U0ZY4RJEZMBMg+aVjkQLj4sktGfkaTnqOrcGc1NGzMLp8veY/tVrcQ3CjzrbEuy4BELLr9J6Mu4IHYgjrUFy/f4MMXRdMq4x3jf3/hau3jmqa6vAqESNbyZXUB/6MKt+mo9T7VAcGU67ViVZlE0xCk4PnMqqN+2xPzxVRibA+MF3DMPIGyZpzY6dic2UEEHcHtS9xxkhQRkzCA7eWzO1vtv8Cgt+mQKYQ2+M1jLEGGDnHyJH8xWXpqh0DtzbjY2Vg5geki14jHCpaCa8eViPXGnlounsAVxoH5f/umPjfFbi8skSW6SJ3JVBakSfaNt1ZdimOpycb1qvwqacMYZM+lpQ+k47awdgfmKygmf7TtbIshUebJqGGQnYo3Vt+ue1aKnxV8ALmi/EZjtbsta3ckn04cdfRYcH5bSGErLggx6SPyoPUQT3Jb1E+4HtVZ8yWpSVM7BoldATuFYtpztsSN8fMU/8a4jII54nV3UOBqQAso2IV0yCyt7r13FK/ihIzXwZhpYwxErp049Ow09sDG1azoKyR+IGaU3Jv7bpfEH2jEY2S7w7hEs5YRIXKrqIHXH+vWuUqQcHbHWnLwuP/My/wCH/uFNnNPJ0d2upQEmA9LDo3yb/wDta6v6YMw7FjRVTf7dm2cOBPPs9kpHRGWHrGb66Kn6zhiLsFUZLEAD3J6VndWrRu0bjSynBHsRTF4c2ge9UkZEas/0IwB/M1q8Rr20tDJVt1DWlw7eXmk44y+QMWrmXkyS0jjkJ1Kww5H4H9vmPY0uVdnNEAeznDdNBP6ruP51SdZvoZjs2L0j3VH3tNrjiDqPLZNV1O2F4y7Fe12cO4PLOSIkL4BJI6ADfc9KlOUuVGu3yfTCp9bdz8l9zVqx2aRQmONQiBDgAf8Aadz7moekXTGHDJRSwDPJpfk3v5nsXtNRGUZnaD3VFEU6cl8+y2TxMFDRKNDr1JXVnIJ+Fhn6Gkxjuf1p/wCV+UojDDczKHidWJy26OpIHpG+k4Iye+1ddM35aOOW17G+ncV3hxjD3NkF7i3qul1jm4mZbSZ4gCSksW7MpAOnB6b6hk7Ada7uYp2aUQsdZn9R3GRJEe+NhkEfQ9KztrVXkCiFIhkMp6EgHbSwO7DuPnWvimBesVALGNGbJx3IJU9C+Ox7V8fnxCSoLYzs0Ege2vIEqzbCGarHisStEiiFnkkm0FS7Hdd2OQQDnHWpqG0MamTQTKV3UHVj3AJ3wPbO9Q3EbpnuTEm0cEKuVxgsZO2OuQu2Kkp/XbroYHBx6gQD1GG39OO2/YVVy5srQeOp347elkwNyuS0Da42RcSFiTkblBpBB/L/AF2Nc9/xQSzXKMfukheNV3xI6jXI2R+QADPufnWNtcSI7iL76aRQsYAIYEb99igGBnrkb13cN4Z90/m6QHh0+ZqGPXu2Bj07ncnckCpy0M/uOHYDx/B+64vf6QoXhvAhCY3Cr500K61bGG21KABsUljBB7h0pu8FrIBr2aMjy3l0hX1eeukfC5J6YOwqDki+0cEgvE2msdMbAH0lYXGSds9N+vemDlW+8q7hl04+1L5Uukba0yUY/swz9K07pBDVDk8W8Qq62aM9is6iiirJLqtvFLhrtC9zPOIoYVKxRqNy8hADOxHTH4QKR7K6kaWTiQiaS2iuFxgAHUnljVg7+oAD6nGKu3jtpbyIn2lQyLIpUNuNXRSR9T3pH51cSzrw+1CIZJA0jD//AEYdx7oil/r5fvSs0TbiQ77D0/ZSscduCgTOkdnc3TxPcNdExnqAIkOqSTbfSXz9dq5OA2zRL9qciBSCxecgyPt6BjJEaIMYUEk47U781KFFvw+3UsUAaRFX/wBOP4Q7n0qGcAnPtSvwsalFxOvmzTPiONcMF3IVIwdjtuX/AFzVRiZc1rYwLjbvJ4D312TNNYkuKykiWJY5MsxdfLQ7hUB9WcdtTYyT+YVuuuKLpjZiUDbZJOVdT6lIH9KwiHm+XdSAgMChTO0ascb9i2obt9MV7xS30gZj8w50xyD4w7bZfGx2ydXyrPENLg1+/wCaeCfvpooq/vUaOW4t5A8kYXUmvUrKWAaFkP4TnYkZFd1s+I4Ps6mRmkaOGPIBXUDqjck/+mQT7kVIWPDbNZRBdoPKaQSwzE4VZNtcZbqqsQGwTg/Wna75HtJZ0udBSRTqDRsVBJGMkDYnB69av6egjqImvDri/pySMk7mOIIVWXfCXivPNkkE5SRUjdhsJFXV2wNOvKjOcUqeJF8018ZHKlmjTOkYA2O31FXTxLkUJD92zSlfwuRgp7bD4l6g9TVH89EfayF+AIoQjpjc/wBSa2HRNskeKhjtG5XEW2/AlKotdDcbqT8Lj/zMv+H/ALlqXt+ZXi4rLbuxMUjgAH8LFRgj5dsVEeF/9ol/w/8AcKjebJinEpXHVXU/sFNP1uHxYhj9XBIL3hFuw6WIQyQx07HD/JTHilw8CSKYDGsFWPuVxj9cf0rj8MnAvCO5jbH8j/pTZz9Cstg0g3wVdT/F/wDDUl+Hc+m+Tb4lYdf+0n/SosLqHVfRSeF28Ye3y1HpovZWBlY087FWVzD/AGWf/Db+hqkY0JIA6np+tXNzfJpsbg/9uP3IFVPwC2MlzCg6mRf5HJ/kK4/4eu6jDamc7A38m3XuJDNK1qtOQrw7h+25jXb5u/8A8n+VcvJN68tlI8jFmLPkn+Go/wAU7wiKGP8AOxY//iBj/Ma6fD3+73/if/LWbNGHYEcQl1kllBzcbXPzdNB9qjqxsAqwbrVhcrcN1RW/mAPGUkZiMgoCdOlz3XAJAH1NV4/U1c3hryu9xbQF97Zsu++DqQ4EeOuk41E9+lfQemkTpaGJjNyRry0NyqujcGyElcnL3DXurlYA+nQgkXWh1xlWxv0xqUgjbcbZqS49w1La6ihQlpEhLl3BPm62wc4GAMjHyqwOMcx2tmNU0iIcbL+Mgdgo3NVTzRxE3tzrhnEZdFCxuCuR1HqaMgn3A2r5rUU0UMDmi1zx7E/HI9zwVruUmjkkuMQgue8untgA6lyf0rOTjckcYD2qsG3bTIMkknJIxsfas+CW8xD4aEPG2nUyazkD4g2FwD8h2qLl4S0OqYSwPID6iNRZmboN8/12qgAjc7K61xbn4J65GoVgeGnCEKyXBy0uplUk5Cq2DpGw3HQ/Sox+Fo0bW8qh1VyGU5AJDFhke24/Su7w35k0SycPnws+8yEfC6uASP4l7018a5cWY61OiUDGodG+TDv/AFFXlRRmppWdUbEaiySZLkkObiq75O4QsFpxC1kAWS48x44xvGUVNtHXf3B32pX5b4zKLSOSOQM6lXCKjEgx4yGboudP86lea7TiccyBoikSsCJIQXB36k4DdB8BA696x4FyxfR6orUq2okKWidVUO2SX14AC74C5JokEz4mNe3+4CO7zsVJlY03B0Porqsb5ZYkkUjDqGG/ZhmiojgPJ0NtbxQHLlFwWJ69/wBt9vlRV4q9RnihcMbT7PFnzZzhSO2j1k/yAHzIqsra+md3WJHN7I6xNKMBVeQq9xg/nIGnbokZp25xilHFECyHQYdehvh2YK+k/hbAB9q4eRuG/wDmEelcmNZZZtwQjzt6B/HgEfSqp1Q41gi4C3hvf9vFMhgEOZWiLcaSCOowSOp2x1qrbC1eyiluJI2CwK9vaKcF5GlchWUdhjSB8g1WhxC/SGJ5ZG0oilmPsB1qvLniTXrrcOumJMm3Q5zg7ea69AxHQdgfnUlfURU7BK/cbDt2XMLHPOUeK544xDbqj5wqANoXO/yAHv8AKubg/FjJGNYKuijzcqRgnJxuBvpAJx0rp4lxRYR0aSQglY0GWONyfkPmajhwOV57NkZHN0sj51MYVwB6G7v1JOep2GAKylJRSVbXG3bdWUkoiIUwNMse4DI46EZBBrXHPdWqL9jlyqZxbzepGG/pD/GvXbcio3gthLPdSWkdxKzQzMJplQKqoN1ADAqCT6Qo7CvG4fexz3IVXuTCwAdlCppC6iAo/EfzDO+1OQUFbTEuiPHbn/Hao3SxSj6lu47f3Lxa5bibziNUcUY0qjAZIAj3bG4yxIquOepJGulaRkcmGMh4xhWBBwcYG/UHA6irC4ZcS39x9kik8oGDVK2g5VjjZDkE9dJ7Ug+IXCWtbv7Oz6/KjRVOMencgfzrd9CRUGtzz8QePwkq7II8rbeWvmu7wv8A7TL/AIX+5ah+dh/z0/8AF/tFTHhd/aJf8L/cKh+dv7fP/EP8q1pqT/uuf/1N+Es//SN7yn7HncIwu/3Hb3Tt/wDrSByZ/brf+MU/eHk+uxC91Zl/ff8A1/rSVyTZFuIRgfgYsfouaosIeKWLFqV+gaXHzDv2CnmGYwv52+E/c8vixn+YA/8A2FJHhtDm9z+VGPT6D9OtPfOMGuxnA/Lq/wDaQf8ASlLwsg++mfsEx/7iD/pVPgU7Yui9YQdbkeYaFPO3NVsWvxRus3EUfZEz+rE/6Yqd8Pf7vf8Aif8Ay0n8+XGq+l3+HC/sBTh4e/3e/wDFJ/lq2xan6jovSs7Yz53PyoYX5qt571V7dTX0h4Pf3TB9W/zGvm9+pr6Q8Hv7pg+rf5jWr6Uf6WLv+FXQ/cUmb+beSzYe4WciYkepYlOUAz0XGNxXGeYUuC0ulwiKAc4wuckk743IC4G9OXinwi3SE3QV0unZIkkhYq7ajjBA2YAZOD7daTLdAiuxzgRlU93x1Zz1DEEnBr41XU4jkL3G5O3Z2K7hfmaAOC6+GPotmVjuwTOMnJdWJ/TejgaoH06chlGk4GBscjGO+DvXl3Lpcx6FYfdlRjJyEGO/pH/dXfwOAr5hfaQn1DGMDrge65qnlIDHOPFNjgEt833AgvIrqPaWDS5wfUQp9Qx0xpzvV123Mtu7QoJF1Tx+ZGPzKNyQem1UlzisLaBGTrefTI2dgGGlv0OwrdwK7luOHW9tt/y8hRQnxuQ2MEnBAOfgXqOpArR4dUNiphmvyA4qvnjzP0VmcQ59AZxEimNRjz5H0xlvZR1bHcjauvlTmV7hpY5FGY8ESJnQwYdBnuO4+YqE8O+EA+Z9oB+0QnQ0LbrGGwwx1ByuACOgGKdeG8Jit00QoI1yWwOmW6mrKFs5dnkOn+IHyoHFgFmjxXXRRRTaiSj4h2GIPtatpeDdtgQ0ZI1qfbbcEdCK88NniFqYkADxOVbb1MM5RyepDKRg96a7iBXVkYBlYEMD0IOxFVrd8oXNs2iGJ50Awkkc3lOEydMb7+rSDgN7UnKHRv61jb30NrX7CpW2cMpNlI808QNxcNb4+5g0lt9nkIDAHHVVGCR7/SuWo/hduY2mjZY42VhqjQk4ZlDEsx3ZjnBPTapCsRik75ah2fS2luStoGBrBZRfCiDPdt1kEgXPQhAoKD6d/ma67eGSEs9rIYmZtRUjXET76D8Oe5UiuHiViizLclHdceXMsblW0Z2kGOrJ1x3Ga7BC9vKsMkomSRddvNtqdRjUrY2LKCDkdRTEbJWx/wBXTv2sCOIt7hcOLS7q3hSnBuYVtS5e00mZ9crwEuCxwNRU4b9s4ps4XzBb3GfJlVyOq5wwx7qfUP1FIlvcq+rSfhJVgeoI7GtV5wuOQ6iNMg+GVNpF+YYb7exp6DHntOWdviN/JRPowRdhVkrYRiQzaR5hXSW76Qc4+ma+e/Gj+9pP4E/oaubkzmNplaCfAuYtm6feL+GVR7HuOxzVM+NH97SfwJ/SvpfRh7ZK1rm6ggqonBa0grT4Xf2mX/C/3LWjjHCTccWeEZAZxk+ygDJrd4X/ANpk/wAP/ctOs3MsKXYtWyJDgBiBgkjIGeu9V2M4hU0OPVL6WMvcYgNP06D6vBOwRtkp2h5sL+a5L7itrwtERYz6twqnc47lj+1Q/hzZh5ri5AwpJVAevqOT+wx+9d/PXKsl1okiI1RrpKHuM9vmPaui/wBHDuHFV+ILpB7l36n/AF+gFUUE9O7DBDTvL6qpIa+5JIF/9vVTua4S5nCzW6hd3COLLdG5j2IRzH16qRjP9aTeXOPpw1preaNtRk3YdABsDjv71Fcjcc+z3ShjiOT0vnpv0P6H+tNnOfJ0l1NHJFjJGlyTsAOjfPbb9KtX4dSYRXSYbWm1PM1rg65FnMH739FCJXzRiWP7mn3WrnblmGWBryHAbAZiu4kBxv8AX6V0+Ho/8vf+KT/LU0PLsbQaiTHCoBPc/p8z2rzhXF47m3eWNSq4YYIA3Cn2+tZ5+KVMuGf0uUvhbIMsh4AbN+exMiJrZc+xI1HyqVbqa+kPB7+6YPq3+Y183t1NfR/g+f8AymD6t/mNfWelH+li7/hUUP3FRvipdg3FjCScB2lbTkkBRpU4HzNLF6jw8Onc4yQWB04YKzL8XzxXbx6787mGQHcQQKBv3Jyf13/lUDzPdSPBOxY+W+QozttjC6R3IydRPavjeIEyVbWcBl99ld04tFfvU1esDJKiyBD5UcgL9MFSO2/se9dVgSLfUVCswxtn2wCeuM7nHzrT5UbSWsrYbXGYx1wTgMv9K6OOTMiqRq0k4IQ4b6g/L271RON8sY/LafCcGmqS+PqBAsoHqidC2QTvrBBG+ACvU/yp28JIl+28RjZQTHKHjLdR5mdWOwzgfypV4zDi0uywDOVBDKfYjUTnoVOB88bVOeHV2I+NypkYuLZGyDnUwAJ/WtNhrruse3/5P7pCoGl+75VxrGASQACep7nHTNZ0UVfJFFFFFCEUUUUISnzny27kXVsqm4QEMp281PyZ6Bh1UmlywvRLGHAK52KtsykbFWHYg7VZjONhnc9Pn9Kra5AN9eOgxGWQfJpFXDsP6E+4rOY7SxmLr9nCw70/RyHNk4LbS9xdGtom8pDImszRr2ilAJKr3CSLnb3FMNct6upoYgSGmlCDHXoS38qz2GyvZOGjUO0I5gp2cAsJPBcHDL8vobRiSVY3kwNgCCM/UdKmRSxa8HuI7gwPLG6pIC7LufLRfQhwcKMnGnrtk0z5rzEIOolyL2F+dt1EXlxKlymhZGdziB49AZWx6o3LbaW2Iz7HG9IfickwvsXDK8/lJ5hUYXJB2HyAwP0p2uoXnvPs6uqRyIFLPkaZR6oyrA51Yzik7xYgZOIlHcyMsUYLnqxC9T8z1r6b0CBE7SeR9uXBVGIkXWXhd/aJf8L/AHCuLxEOL9/ov9BXb4Xr/wAxL8ov9y048U5StriQyyqS5ABIYjp02prEsXhwnpNJPUAlpYBoL72XsUJmpQ1p1uoTkXmS5uW8p9BSNfU5B1Hso64z86Ybnitu05tJdOsqMBxs2vsp98VlwflyC2LGFSCwwcsTt+tarrlW3kn+0OGMmQc6yBlcY2/SsNX1mF1OISTRtdGzL9OQAEP5kX2vfZPsZKyINJueN+S5bPli0svNmIBHXL76F/Kvz+fepC04ss9s08G/pbSCPxLnYjNbuK8LS4j8uXJXOrAOMkUcK4XHbx+VECEyT1J3PzNV89dHVRCaqe582Yb/AG5Bw7ypGsLHWYAG+t1UfH+Z5rsjzCAq9EX4R8/mfrT14e/3e/8AE/8AlrpPh/Z7+ht/+81K2PCo7eF44gQuHOCSdyprZYz0iw2roGUNFEWWc02ygDTfikoKaVkhkkN9CqRbr+tXpyJy19r4TakPpZC4GQSpBY5yARv7b1RbdT+tfSHg9/dMH1b/ADGvoHSpodSRg7X+FUwEhxIVa8MulXiXEEZgQrBAVGBlds75AG3fNb5rYSpPGmfTEzPqO+vSemPl7bdKjOXpoxc8SVyMeedj1b1H0juc1OcHvoWyDJpKF48eU2QCNhnGwwckHuK+LVoyTvLQdLeyvYTdg15rLhtyZOGpKoy8aB1AG+Y+23QnepZr2KW3WUtpikUNn69sY332pY5G4L5kDpOxdYnKiEkqowSQ7jYnUOmdsV2IUQglliiD6UG2mPuqgdBnff8AekZomdY5rTqDfTkeH4FM1xygrZxKE/8ADbkH8hCagAdI6EnuTmorlWcf8V4U4LeqLSAegwmNvfJzTJzHdRvazp5i5MbYAPcDYbUh8M4gDccHKOvmKyowUnWvqwQwPT/7qywcuLsxH6j6j+FBU7eC+m6KKK1SrEUUUUIRXma9rGRcgjpnuKEKsuc7IHig9QctErEE+qLQSDp9tefrsa2xoqLgYVR/L9TSpzG//DeJNGZJXVtMnmPhjh8g6m67kaB7AHHWmHjMZa3mVcljG2AOp26D6jb9axeMteakB2jT5d6tqUt6vTde/wDFYyIyG1LI+hSu4LDJOT2Awck1xcWuFzKQR5oTybfDYbzpd2K+2mMbt2zUbbckzSy+TG5ImtvOEmD5cYlPrRB01kgLq9smsuJof+F3GiA+ZBc6pI5UIdY9sbncg4/Cd9qsKXCv6ebODewNu/h7qCSoztsmO1tVjUKqqo76e5wMn5knvXHecQPnW0Sb65G1n2WIZb+ZxXXw64WSON12DAEAjcdNiO2/aoTgvKcjG3u1LsszvFcKCT5Wpzrdd8gNgKQOmc1S0NE6pkffcc+ZuPRNSyiMC2yw4NwSXiNxEyyFFCCWT8reXKRGuOxCqfV8zXvjryuwkS+RSVYaJSB8JHwkn2PSrQ4HylbWTO8CGPWACuolQB7KThf0rOPi9tdQSEsrxDUsgYYGF+LIPbG+a+hYTKcNkY9vC/iP9lUSnrSV8pI5HQkfQ4rP7Q35m/8Acatbj/g/BKwbh9wnqXWInbPpPQq3XBPvVdcb5VubNiLiF498asZU/Rhsa+oUmJ0VZtbNyda/8pAsc1dnJPGDFeRlmOh8o2Scerp/PFNPP3DGEtvcLnGpUcAnHxAqcfPcVWoq1OTeZVu4fJmIMy7YP4wOhHzFY3pZQyUNSzF6dmYAFr2jkb6+vsn6N4kaYXHtBXviOjNBGqZ1NMFGPcg7Vt41Otjw7RuWK+WPcuw3JP7n9qnrvywBJKQBGdQZuinpn64JH61VHOfM/wBrlATIhT4Qe57sfrWN6M0suL9RS5P7UTi97uZ4D85lPVTxDmdfUiwUD9ob8zfuaPtDfmb9zWCrk4G5PYU5cveE97deop5Efd5dv2Xqf5V9uqZqSlF5bDwF/JUAzO2SfFCWYKoLMTgAdST2r6j5C4I1pw+CBxhwuXHszbkfuaguT+QrCwKyeYs1wG0eYzDZyM6VXoDj9abm47CJxb6x5pXUB8vr0z8qwWN4u2tLWRizRz4lNRRlqqvxTA4fcyXQAC3NsY1Cp0lQ5BP1DHf5Vt4CHjtzJICfMxKQAerqMrj3yB+9WVzJwKG7t3injEqYyF75HTB7H51UdtwG2NqjymRgRsZJJANW4C4z8tP6V88xmFgDSf1HWwve3krSledRyUFxnh8hbzZGInmyqRxuCXlkYeWhx+CNRkk9zipHhF55cSxywJJJBJ5N0CfWrZwsgB2ZcdTinXwh5UthZQ3ZgTz2L+sjLD1kYGemMY96YOaOSrSdZZ3to3n8tsPg5JwcZx1/WnTh7ZIg1x9Lact/lQ9fZ1wEjf8Aiy1ZX8maFnXIVThQSPmVxisfCbgMEl5cS6En8tR9/o9LSuxZzHnsBhQRUVwPiES8PijkMYmMbIAY8Zb1ADJXr8/cVZXhTGRwm1BXSdJzjG/qbfak8Jp2xySWBFjbXj6BS1LyWjtTdRRRWhSKKKKKEIooooQoTma0tRBNNcxK6BR5mVySFzj9tX6UgWE4jV9T4hDfcPIw1FCAcE53wcjPUgU8eIM8ScOuDNq0FMHR8RyRgD9a+ebfnKaE4h0qqjTGHRXKLnOAWGM+5xQ7o/U4w3LFYAHUnh3KWOobBqd1an22W2KtBJIEbYRgq0WT0IDdNs7KcVz3fiCmTFeyLNEVDny00nKMCqHcghj+2D2qobjjc76dUr+j4cHGnJJwPlua8j4mwUIVRwM/EuTv3zsc71YUnQ/FYdHyAgcLr19XTu1ym6uXh7nVI/ki3jchlUShxlt2II2AJ7e9brTitxaM4g9YkbaKU4QMdyUYbjP5TVR2HNkqY1rHcYXSPNBOlR2XBAH1xmtU3M87MrM5JQEJk50g9s9Sd+p3qvPQ3FopzMxzbnex0XYrYHNDHA2CtdOMy8Wn+z/aPJlRSyeSW8qT80cinfIx1B6Go664FcwTIrjyC8bIxjZXVgANyD1UjA3GahvCjmO1s5JJ7mbQ2NCIEJJB6sT8ulMXM/iZw25wTHcZUgeaiqD6STpBY9O9d1GC1l8gBLxpcDT9ioxNGD9P29q12ljNFeQyW9sjTaXOJJ9OrSvwqB0AySM7DpUnx3na8V44rmyCAg+ZHrSSN16ZJ6rg7A/PpSPxvnKE2Zit3kaeVtMjuulliX4UU/P8RGMk5qKgmlgtzPHLMkoYRur6SMkMSMHJXbBGQM+qmaHAqplM3rXZXk5RcG9/ey5kma55LRoneTk/hnEnC27GyuSM+XsUb3A3xt8sH5Uo8c8OL+wPm6CyociWLfGO+BuK03/M908CSyRxYZyY5ljCSB0xkhlxv6u/X9KdOG+PEixp9otdRK41q2AxGxOCMfXB61oqYYtTNyaSN1BFwRpuN7+CWdkJvskW845ecRMduqlz00ID6m/M3/zsKa+XvA24kGu7kFuv5Rhmx3z2Xb61MQ+NEMQLrw5owxyWGlck9N9O+RUXzx4o3U0KxC2e2ikwS2o5dCPg1AenPcdcUCSsiYKejhETTfQEanjrdBs45nm6mE4hw7h/osbdZ5kJBmcgnPfBO7fRcD5138L5r4hd22iKzEobUkkssyoctsfQBtjPT2xVa3XNF1Hbwui28EbgqnlInmYjb8Wcnr3PWuPjNldxJBdPK7CVVcOpYBWb1BSdhqxg7e9VjMInlkBnmbd5IFySSRuL812Xi30jZPHCbF1RH8tVkD5MiOGXKn4lDdG2wD2FdfCOWrm4UsNESly0lwz5KlSfhUHOtdxk4Apbl5xtJUieZpQ7L9+kKAAuBp1KSdIDDdgO+KdOA+K3DYoxAY5YVK764/j2AydOclqzkeA1jJHGVpLb3FgeCadUsIGXdTFvxpYLb7PbStfSKcGSRsqNW/qdeuB+Eb0nvJFBaTx+fHqRHGxGQTkgaSTkgnApN5i41DDdyGzKvbOdYjwyIC3xKUBG2e1RF1xqKSQyG0twxOfTqC/+3O1OS9FsQrcryRk0IAtfxuuWVUcWgGq+lOSeHiGwtowCv3SkgnfLDU2f1Jrl565ygsIPvmw0gZY1GfUce4+Eb9apg+MvEdgrxqAAABGMbfXNRPFvEG9udpZtQzkDQm3bbKnArQN6M1rtNB4pXrmprPFLGyjWJ2EkpQgsAWyX3K6+mMtjboKt3knhr29hbQyY1pGAQOg74HvjOM1842nO95H8M22MAFEKj6ArgHbrThy745XUcii6CyxZ9RVQrge4xsce1IM6I1dE10l85Op19gpX1bZLC1rK+qK1wTB1Vl3VgCD8juK2VVIRRRRQhFFFFCFycV4YlxC8Mo1I4wwzjY/OqM5z8GJ7YGW1JniG5TH3ij6fiH86v6inaPEJ6N+aI944FcuaHbr45K4612cE4eJp44mfQHOMgb5wcAfMnA/Wru5+8H1u3a4tmWKZt2QjCMffboT70iReD/EImWRjBHpYEO0oxkHI7e46VuRjlLUUziX5H2O/A/KW6oh211BXHLMaXUERkPlSgEuSuzDIePUpK5DgIcdCaw43ZR+RDIIxbzszI0YPp0psHwd1OfSc7HGRTVd8Ahl9V5eNNoDYWKJY0BYkndgvVt843qDl4OreoDWxXCQszySELsOg9A9u1ZsdIKeMxullLnN0OUaHfu3uL3HDRMiB5uA1aOYhbyRIIvKjeDETASBjKpAIk1YAbDZBx0BHtWzmniUbxGJWRmSSP1IRobTEVJjXAwoJweuTvmpZeC2/pjdXs5XGpVeMMr6fY5Ofn3rh86zmR5Ggm82EEyRiMmIle5IAKAjp7ZqtZ0jpmOjLWPcGEkXI/V263F78TbyUxpn63IF0ljIOcn9Kl4+IXV28cGXuCzAhNssQMDJ2J9O2SdhmmKWxsxCt2ljL5ZZdaSBsaW2zG2ob56dc1m9jaW7QulrcFJywHxrOhGMaMMDp370xL0xgfqKc5hexJabHj+eq5/onD9XuubjwuNLQ3NvJbB5kZAEby40VWXSAM5PqB23ON65eMcfimtjB5bRtCVMJbJyAqo6kbCPUFVzjbIb3pqs+JSw3oh83iLHAaMk6+uxDoQQRts23epzhfFOJ3r4itLRYtTI1xLGMnS2NWjucHYdDg0vS47DI5mWK2WzhYkC50vx3Asb9vNePge0ansVU8R41mSIqzSRokPocnQWjRQwK56ZBH0rZe8TVopI4hKRK6yOrbhWAYbYyT8WNRwcAVcsfKbpNci28pp0VD99EuiQuWJ1AD0/LT0qOPHb5FWK4tVtnfzCXt41ZiqaQAB2Jyxz8htVhNj0ETGvEX2f+W+t9QBrqo2Rucct90kjh0t3A6QWM7KI4sSYA9US4JwQBpYaicHc4NKt7xy4kLh5Gw2zIM6duwXoMEdqeLTiH2kzs7cReGEgFPMbU56nWoxpHsBjYVGLZWggF5JZudeoRxxljGOunzG1EhvfJqsp+k8ELiDATrprqCbcSeNhtZTupXO/UlngVpE8v38nlRhSzdSWx0VQB1Of0GT2pkvuJW73sMzSJKjRaejKsbqpRToIyEBwQPbc1le8MtbaNDLZyGabT+BjEhbGQoDerA6DO9bR9k80WkQlRmB8ySaP4FG4ATTkZ9ydvc11L0nhnk6wsfazhoW2sfuO197cdbWsgUrgLXCi7K4ga5tEnKOEys0hwUf4tIztqC7DUeteycOtpbtgGURLCXITQg1Kvw6tRXGrGWHbNS15wqCRC1vC9xvhp9GlF09cYOWx3AFcdtwG3DZcl1Y6cxOVZSezI4wAfmaaj6QUUhzB72HKW6gEAk3va+h102XJp3jgCuC94BAZpfKmAt4kVnfdsM2BoTbMnr2DbbVD8U4eYJWiLh9OPUvQhgCD+xG1P9tyiqNKtpcxkSDSY7pPS42YDWuRkHffFapPCDiNxIZG8jDnOtZBpx8go6Aewq+w7F4C+5nvGAACfuJ01Itve/Ha3alpInAaixSDa2ryOqRqXdjhVUZJNW7yV4InKTXx+YgX+Wtv9BTjyJ4aw8OGvPm3BGGkPQfJB2Hz6mnICkMVx+ScmOnNmc+J/YL1kQGpQigAAdBXtFFZdTIooooQiiiihCKKKKEIrj4twpLiJopAdJ7g4IPYg9iPeuyivCL6IVH8X5elt5/Il2DEt5uPTIo6ADu3uCWO52xWMMEod/J1RavyqBkjp6CNbe3QDerj4xwSO5TRIDscqykhlPurDcGtCWltYxPJhYkUZdz1OO7N1JqokwwOfobN5JoVFm7aqr+XuA8SYPNJAFmAKrLOwVUXc+lFBbfqdh0AqR4VyXPc28ZjuYHgc6pWVXzM2dy2QMDYen5V2cQ8VkKsUMBTGnT5v3h17KdhpXr3rTy3x37HJMpjzGwibCsAR6cMwBODvgYHXrXnV0jXgFu/E3A05eell7eUi91xzcBH2p0ubuUPGA0QFtiJe2pRk5I6AmsOA8Nga4d5LyYO50RTuExIB1VdiqAMOhwTUxzzxNxIkmhYVXAjnYM/ma1yU0qMgDY5PcUqcSupAnkwkM8oLaHi06c9XY6hpHttnOdqXneyGbqhGMunA7cezt91JGC9ubMbpzl5JtLZHWWe4laYlius65MdgFAOP5b0cU5jkhVIYYzFgBVghQPKAQdIYnEceQM4JzW/hXFVjspJtP/Mp905LaiZOi79dJ1AgbbUn8I5ptkE5Z5VYQsItfqMsj51yk9dZyAB0VRirphiaAW2APqoWwTS3ytJtusjx+7SeSUmdcorMUaN2Koz5ypAViAM+k9M023V2Lu3AniFwikMTDqSWPbKtoPqB+akg/OoEcyWiFH1DSfs+gBTnCB1k29hkg1qsec4Be/8ALhiqsVSTtJH1MfvpT1FCfbFSFzdiV4KaYguDTYX4ct/JTf8A4UtJB9uivJo1RSrtqXBC/nDLnI+e9K9vZQfbZES4nhWRNYPlKUnHRj5fUH3OBkGprxCY+aVtVCyHQ02T93LqYBAydGbb4sjpS/ecUb0y61B+FpGiYBNydLKMkkHcA4U+9UlZLHG/IxjTwPwPzwUsTXObckqZ4LymZxPFBOzWynSFkhKhWG58t9WdiPY4ryXlq5SeGNrq2a9wxjJVwzx90fAxj/u9xsKm+W+O/Y7GMSRnQSFhcH1TF8ksQcFPck7VA3XMYE0l7pGY5U2dwAuUwV1d8E9BU0kdKwNLmi7reul7fl1w10hJAOyi+I8F4jBc+iOWGB8tIU0yRBj1ZcAsue4IrmW0Yu7yamLgDzGCsBp6ZIGP1bSd+tPfB/E2N5lhmaElmCq0L6sMegZSNS/xdKZOKcsQXGSylXPV0Ol/pkdc9N68fh7JBmhNu8fh816J3NNnhV3yhys16yzPlIlOHIP/AFdPQKR1T3OWB7VbEMIVQqgAAYAAwAB2FY21ssaqiAKqjAAGAAPlW2rKCBsLcrUu95eblFFFFTrhFFFFCEUUUUIRRRRQhFFFFCEUUUUIRWEsIYYYBh7EZH7VnRQhJfPXhtBfQnQixTrko6qBk/lbHUH+VJHJ3Go7dooeIxskluGX7wekDswB+PA9O2cbH51ddct5w2KXHmxpJjprUHH0zXsp62MMdrlNx2HY+BHwumnKTbiql4hzJLNcvNb6JoQwVpTE6pEhICorn4juSTjGevSi8dYi4AZkwITvkgu2XJ7kgEMfkKt02Mfl+VoXy8Y0YGnHtjpioyy5QtYmDJEBgMMZJHr6nBPXGVz7HFU9VhrZpQ+9ufamIqgsbZVLzBM/2aRllIC3AR0U48xhHGUdSNzjc9veo6Xh6mWGKJPNSQR+tFbU5Pxlc506SWXGMenJq2+JeHVpLE0aoYgW1goejAacjOe22PlSpxLw+kjvbZIJQkQxoyza007uRgYJJyeo60w2ExtDN7WCs6SsjyZSbH6jtp2ajUkduiUZgJGlhS1c+Up8vSTrTQSSZNsNnckDHyqOurQC2EphCkSYVlOkyDSAQEzj0bEkddYpo4Pwe7uLu7t/tJVsOJWy2HKnbbsM/sM1McseGXnW3/MzNgv6FjPpTSSHI1Dq3Q7fhFe5Cde/+E0amKIjMf8AE6XO4+rfTU7qHt1KRh5W1lY4pNQbVrKtJoTPcquxx00/Ku95cGV1K+anqj1NgFZMAAkdVLA4qwrHlO1i0FYgdC6U1b6Rv0B2BJJJPU5Na7Pkm1jkWUIS6jALEnvkbHb0529qRqMK62XOXb/x/Kp/6wXNhz+Uj8r8zRwGSO/0wE7vbvC2A/TUjEFGDDY4NLr8Hfi1xHbW+VtomZnkx92NTbKD0Zgu23erwvOHRygCWNJAOgdQcfTIrZb2yooRFCqOiqAAPoBVxCwRPa9o+3bsO1/Dgky4kHtUZwblO2tY0iihQBehKgtn3JO5NTAooqUkk3K4RRRRXiEUUUUIRRRRQhFFFFC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4" descr="http://donetsk.kiev.ua/wp-content/uploads/2009/03/d0b3d0b5d180d0b1-d183d0bad180d0b0d0b8d0bdd18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206" y="928670"/>
            <a:ext cx="1714480" cy="1674140"/>
          </a:xfrm>
          <a:prstGeom prst="rect">
            <a:avLst/>
          </a:prstGeom>
          <a:noFill/>
        </p:spPr>
      </p:pic>
      <p:pic>
        <p:nvPicPr>
          <p:cNvPr id="9222" name="Picture 6" descr="http://acarc.gov.ua/Store/upload/image/%D0%9D%D0%BE%D0%B2%D0%BE%D1%81%D1%82%D0%B8/%D0%B3%D0%B5%D1%80%D0%B1%20%D0%A3%D0%BA%D1%80%D0%B0%D0%B8%D0%BD%D1%8B%2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48" y="1071546"/>
            <a:ext cx="1357322" cy="139376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57222" y="1000108"/>
            <a:ext cx="6343640" cy="914400"/>
          </a:xfrm>
        </p:spPr>
        <p:txBody>
          <a:bodyPr/>
          <a:lstStyle/>
          <a:p>
            <a:pPr algn="ctr"/>
            <a:r>
              <a:rPr lang="uk-UA" dirty="0" smtClean="0"/>
              <a:t>Законодавча влада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7772400" cy="4071958"/>
          </a:xfrm>
        </p:spPr>
        <p:txBody>
          <a:bodyPr>
            <a:normAutofit fontScale="77500" lnSpcReduction="20000"/>
          </a:bodyPr>
          <a:lstStyle/>
          <a:p>
            <a:pPr marL="0" indent="450000">
              <a:spcBef>
                <a:spcPts val="0"/>
              </a:spcBef>
              <a:buNone/>
            </a:pPr>
            <a:r>
              <a:rPr lang="ru-RU" dirty="0" err="1" smtClean="0"/>
              <a:t>Єдиним</a:t>
            </a:r>
            <a:r>
              <a:rPr lang="ru-RU" dirty="0" smtClean="0"/>
              <a:t> органом </a:t>
            </a:r>
            <a:r>
              <a:rPr lang="ru-RU" dirty="0" err="1" smtClean="0"/>
              <a:t>законодавчої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 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Верховна</a:t>
            </a:r>
            <a:r>
              <a:rPr lang="ru-RU" dirty="0" smtClean="0"/>
              <a:t> Рада.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ru-RU" dirty="0" err="1" smtClean="0"/>
              <a:t>Лише</a:t>
            </a:r>
            <a:r>
              <a:rPr lang="ru-RU" dirty="0" smtClean="0"/>
              <a:t> вона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ухвалювати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актами </a:t>
            </a:r>
            <a:r>
              <a:rPr lang="ru-RU" dirty="0" err="1" smtClean="0"/>
              <a:t>найвищої</a:t>
            </a:r>
            <a:r>
              <a:rPr lang="ru-RU" dirty="0" smtClean="0"/>
              <a:t> </a:t>
            </a:r>
            <a:r>
              <a:rPr lang="ru-RU" dirty="0" err="1" smtClean="0"/>
              <a:t>юридичної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в </a:t>
            </a:r>
            <a:r>
              <a:rPr lang="ru-RU" dirty="0" err="1" smtClean="0"/>
              <a:t>державі</a:t>
            </a:r>
            <a:r>
              <a:rPr lang="ru-RU" dirty="0" smtClean="0"/>
              <a:t>. </a:t>
            </a:r>
            <a:r>
              <a:rPr lang="ru-RU" dirty="0" err="1" smtClean="0"/>
              <a:t>Ніякі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права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. </a:t>
            </a:r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у ст. 85 </a:t>
            </a:r>
            <a:r>
              <a:rPr lang="ru-RU" dirty="0" err="1" smtClean="0"/>
              <a:t>Конституції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</a:p>
          <a:p>
            <a:pPr marL="0" indent="450000">
              <a:spcBef>
                <a:spcPts val="0"/>
              </a:spcBef>
              <a:buNone/>
            </a:pPr>
            <a:r>
              <a:rPr lang="ru-RU" dirty="0" err="1" smtClean="0"/>
              <a:t>Ухвалений</a:t>
            </a:r>
            <a:r>
              <a:rPr lang="ru-RU" dirty="0" smtClean="0"/>
              <a:t> Верховною Радою </a:t>
            </a:r>
            <a:r>
              <a:rPr lang="ru-RU" dirty="0" err="1" smtClean="0"/>
              <a:t>України</a:t>
            </a:r>
            <a:r>
              <a:rPr lang="ru-RU" dirty="0" smtClean="0"/>
              <a:t> закон </a:t>
            </a:r>
            <a:r>
              <a:rPr lang="ru-RU" dirty="0" err="1" smtClean="0"/>
              <a:t>підписує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Голова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невідкладно</a:t>
            </a:r>
            <a:r>
              <a:rPr lang="ru-RU" dirty="0" smtClean="0"/>
              <a:t> </a:t>
            </a:r>
            <a:r>
              <a:rPr lang="ru-RU" dirty="0" err="1" smtClean="0"/>
              <a:t>направляє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Президентові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15 </a:t>
            </a:r>
            <a:r>
              <a:rPr lang="ru-RU" dirty="0" err="1" smtClean="0"/>
              <a:t>днів</a:t>
            </a:r>
            <a:r>
              <a:rPr lang="ru-RU" dirty="0" smtClean="0"/>
              <a:t> </a:t>
            </a:r>
            <a:r>
              <a:rPr lang="ru-RU" dirty="0" err="1" smtClean="0"/>
              <a:t>підписує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</a:t>
            </a:r>
            <a:r>
              <a:rPr lang="ru-RU" dirty="0" err="1" smtClean="0"/>
              <a:t>беручи</a:t>
            </a:r>
            <a:r>
              <a:rPr lang="ru-RU" dirty="0" smtClean="0"/>
              <a:t> до </a:t>
            </a:r>
            <a:r>
              <a:rPr lang="ru-RU" dirty="0" err="1" smtClean="0"/>
              <a:t>виконання</a:t>
            </a:r>
            <a:r>
              <a:rPr lang="ru-RU" dirty="0" smtClean="0"/>
              <a:t>, та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оприлюднює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повертає</a:t>
            </a:r>
            <a:r>
              <a:rPr lang="ru-RU" dirty="0" smtClean="0"/>
              <a:t> закон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вмотивованими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сформульованими</a:t>
            </a:r>
            <a:r>
              <a:rPr lang="ru-RU" dirty="0" smtClean="0"/>
              <a:t> </a:t>
            </a:r>
            <a:r>
              <a:rPr lang="ru-RU" dirty="0" err="1" smtClean="0"/>
              <a:t>пропозиціями</a:t>
            </a:r>
            <a:r>
              <a:rPr lang="ru-RU" dirty="0" smtClean="0"/>
              <a:t> до </a:t>
            </a:r>
            <a:r>
              <a:rPr lang="ru-RU" dirty="0" err="1" smtClean="0"/>
              <a:t>Верховної</a:t>
            </a:r>
            <a:r>
              <a:rPr lang="ru-RU" dirty="0" smtClean="0"/>
              <a:t> Ради </a:t>
            </a:r>
            <a:r>
              <a:rPr lang="ru-RU" dirty="0" err="1" smtClean="0"/>
              <a:t>України</a:t>
            </a:r>
            <a:r>
              <a:rPr lang="ru-RU" dirty="0" smtClean="0"/>
              <a:t> для повторного </a:t>
            </a:r>
            <a:r>
              <a:rPr lang="ru-RU" dirty="0" err="1" smtClean="0"/>
              <a:t>розгляду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5</a:t>
            </a:fld>
            <a:endParaRPr lang="ru-RU" sz="4000" dirty="0"/>
          </a:p>
        </p:txBody>
      </p:sp>
      <p:pic>
        <p:nvPicPr>
          <p:cNvPr id="7170" name="Picture 2" descr="http://image.tsn.ua/media/images2/original/Mar2010/dd39911319_2093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42852"/>
            <a:ext cx="3571900" cy="238126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Функції Верховної Ради</a:t>
            </a:r>
            <a:endParaRPr lang="ru-RU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l="18360" t="11111" r="55468" b="40449"/>
          <a:stretch>
            <a:fillRect/>
          </a:stretch>
        </p:blipFill>
        <p:spPr bwMode="auto">
          <a:xfrm>
            <a:off x="2357422" y="1428736"/>
            <a:ext cx="4929191" cy="5132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6</a:t>
            </a:fld>
            <a:endParaRPr lang="ru-RU" sz="40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Склад Верховної Ради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l="18360" t="59551" r="55468" b="21527"/>
          <a:stretch>
            <a:fillRect/>
          </a:stretch>
        </p:blipFill>
        <p:spPr bwMode="auto">
          <a:xfrm>
            <a:off x="1428728" y="2214554"/>
            <a:ext cx="667601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7</a:t>
            </a:fld>
            <a:endParaRPr lang="ru-RU" sz="40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dr.dn.ua/wp-content/uploads/2013/01/%D0%AF%D0%BD%D1%83%D0%BA%D0%BE%D0%B2%D0%B8%D1%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214290"/>
            <a:ext cx="1757959" cy="23749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642918"/>
            <a:ext cx="7772400" cy="914400"/>
          </a:xfrm>
        </p:spPr>
        <p:txBody>
          <a:bodyPr/>
          <a:lstStyle/>
          <a:p>
            <a:r>
              <a:rPr lang="ru-RU" b="1" dirty="0" err="1" smtClean="0"/>
              <a:t>Органи</a:t>
            </a:r>
            <a:r>
              <a:rPr lang="ru-RU" b="1" dirty="0" smtClean="0"/>
              <a:t> </a:t>
            </a:r>
            <a:r>
              <a:rPr lang="ru-RU" b="1" dirty="0" err="1" smtClean="0"/>
              <a:t>виконавчої</a:t>
            </a:r>
            <a:r>
              <a:rPr lang="ru-RU" b="1" dirty="0" smtClean="0"/>
              <a:t> </a:t>
            </a:r>
            <a:r>
              <a:rPr lang="ru-RU" b="1" dirty="0" err="1" smtClean="0"/>
              <a:t>влади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1714488"/>
            <a:ext cx="8001056" cy="4643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реалізують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виконавчим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органом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уряд,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зумовлений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формою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політичними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вищим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органом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(ст. 113).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Центральні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державні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комітети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спеціальним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статусом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 СБУ,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Податкова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Антимонопольний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комітет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перед Президентом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підконтрольний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підзвітний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Верховній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межах,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передбачених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Конституцією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Президента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главу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імені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Президент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гарантом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суверенітету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територіальної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цілісності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прав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свобод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громадянина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(ст. 102).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8</a:t>
            </a:fld>
            <a:endParaRPr lang="ru-RU" sz="4000" dirty="0"/>
          </a:p>
        </p:txBody>
      </p:sp>
      <p:sp>
        <p:nvSpPr>
          <p:cNvPr id="5122" name="AutoShape 2" descr="data:image/jpeg;base64,/9j/4AAQSkZJRgABAQAAAQABAAD/2wCEAAkGBxQTEhUUExQVFRUVFhcWFRUVFBQUFBcXFBcXFxcUFBUYHCggGBolHRQUITEhJSksLi4uFx8zODMsNygtLisBCgoKDg0OGhAQGiwkHyQtLCwsLCwsLCwsLC8sLCwsLCwsLCwsLCwsLC8sLCwsLCwsLCwsLDQsLDQsLCwsLCwsLP/AABEIAQUAwQMBIgACEQEDEQH/xAAcAAABBQEBAQAAAAAAAAAAAAAFAQIDBAYABwj/xAA+EAABAwIDBQYDBgQGAwEAAAABAAIRAwQSITEFBkFRYRMiMnGBkQehsRQjUsHR8EJicuEVQ4KSwvEzorIk/8QAGwEAAQUBAQAAAAAAAAAAAAAAAQACAwQFBgf/xAA0EQACAQMDAgIIBQQDAAAAAAAAAQIDBBESITFBUQUiE2FxkaGx0fAUIzKBwQZS4fEVFkL/2gAMAwEAAhEDEQA/AKtFWWqpQKtsXTsxSOugl6EcraIPeNSQgNWCrVFarqtUUdQmgaLcapFcj8TD8iD+S3oXm+6VSLmn1JHu0r0kLEuViZoU/wBIoSpEqrkgqRKuSEcuXLkhHLI76Vu/TZyaXf7jH/Fa1YLeariuX9Ib7AT85U1uszGVHiJb3auIOHiMx5cQt/Y5gELzCxcWkEahejbv3AcARofkVl+N2LUvSx6/Mmta2qOl9DT2jUThUbRqvrIoeXclkUb62xDLX69EDeI1WmqBDr62xCRk76+a3rK/S8k+Pl/gp17fV5o8mfroTdu1RK7JEg68kGuSuhhuZzK/aJVFCRSAB1BWmKpanJW2qyyMSqhV4EWqBC7xJCAdcKrUVy4CqVAmTJYFnYdTDXpHk9v1C9VC8gtnQ4HkQfZeutMieaxrteZF+jwPVPaW1qVATUcAeDRm4+iBb1b09hNOnBqRmdQyenF30XnV1dvqOL3uJJ4nMqk5diwomx2lv1UJik1rG83d53nEwEJfvNcv/wA5/wDpwtHyAQCANZUtuQTAB8pnTpCZkdhBRm27kaVqvq9zvkZROy3vuWeItqjiHAA+7YQq3og9fMTHqEYZZNwYi3FzgTHSQZ4pYYso0uw966Nfuu+6f+FxEH+l3HyWUuamOo534nE+5VWnYNqEhpzA7p5xwKmt6Lhk7XgeasW9ZQl5veRVaepeUu2oWt3ar4HQfCdenVZi1YtLspmi1qtONSDhLhmepuEso9HsdArqBbDuMg0+n6I4CuOurV0JtGpCoqiyhrioKglTOKgcqDk08olQI2paB45Hgf16LIX1ItMEQf3ot7WbKD7QtA4Q4SOB5eXJa/h/izpeSe6+Xs+hBXtVU3WzMdC5GP8ABW/id8ly3f8Albb+74Mpfg6vYyNocleYh1oUQplbTKItRDbwIlUQ66SQgJcBU3q9chUnhNmSQIWar0Pbe2xb27SD33sAYPQd70leeDVWr65dUdifmKbWsaNNMgPqSse8W6NCgC7gkmTmTmST9VFBP66D9+SleHE5nM88vrok+z/6uoyb6cSs97FtbleseRCZTxaz84ROjZfy/p9FP/h7cpEf7kzKC4sbs97tZP1Re3ug0kudBOYgFhP76gqpQs2tEtcSOLYwn0JkfJNu6pcIElo0xAYh6jVO1DdI66u8Ly5uU6xAB/qA+o+SubKuS8Oac+Ik6FU7DYtWpo0wtNZ7p1GskRPLyUepZH6HgHWV041ML4n565LZbKp5BYm+tCx2IyHA9IP6Lf7v1m1KTXDlB8x+59VpWVbZ03+xQu6f/r3hy1EQjtrcYh1Gv6oLQClbVLTIRurdVo469CCjV0P1BpxUDykZWBAI0KR5XHV4OEsM147kNUqvUKlquVUPB0VN55JUR9i3kuT4XIa5d2OPKrVEaaG2SIsXrTOWHvQ65CIOVC6CCCB7pUXohdBUKiEh0RLNkv0mATHXh84V+vbw0QASRLvnJ6D9BzVK18Xn+/yRTtMoyzguOuQy+o+aybneTL9LZAu02Z2jhJynyC1lju02AgWzX/eZcOJ4+nJbvZze6FiVs5wa1FLGRlLdSmRqVct90aXM+oBRG0flmVfpZZhMikPbYJduXTdExHlCsWG5VFjpMuA0bwWgovMKYPU6SIG2VRsum0d1oA8lE6gAr9R2SqOKbLAY5Mhvlslppl4HebrnkRx4IduK7Oo3hk6OUZLX7Vph1J4PI6rE7igCs8fymI5YgpLVtVEQXS/LZvGJtQp7VHVW0jGH2NzBwnQ6eav45WdruzRO0usQDvQ+fFYPjNpt6SPX5/5NKyq5Wh9CzUKF3TYdI4ok8qrdNkfMLmaU9MtzRRT7d3NcocSVXvRw7IR57ZFEWIVZuRWkvSWcuSFUrlXSqVygggi6Q+oiFyh9VJjoi0H4TPQj3EKwHwzjOnoBw9/mk2cxpLsbg3IASDm5xgDp5p1w/KOAHLPWQPMk/NY1y/zGaVGPlTD25+yAfvXaTkDx5fvotWXf2TbOxFG3Yyc4BPmRmh9faTack5kaDgs6rFJYZfpvO6DVuSM/7ItQrniPmvPnXNSscjkOGUeijqbSubbmWde8PRVUsEzZ6taPHNWQQvNNmb2Tm4YfUwtRQ2pibiByT1NIY4NmhqHLX6KrUIWYud7KbBLnT0GqhbvZjbNJmhzxZoOWRJYNHdsljhzBWR+GdhifcOMwA1rTyLiSf/kLTW18KjJHLPz5Jvw5tcNpj41XvcfJpwAf+k+qjqVXTWpEdRJ7MvVaRaYPpyKq13ZLQ1qQIg6IFtC2Leo4Fa9peRrYT5+ZlVqDhuuAVXKZs+5h2Hg7TzC65chdWpBkag/RXq1FVqbg+pDSm4TUjX06kjyTHFVLS4mCNHBWSV51c03Co0dDHdZGdkOS5LK5Ra5dwnljabmPLHCHNJB8wiVIozvpsuCK7RybU/4u/L2QOiV6d4fexvLeNVdefU+pzlek6U3EslUblXJVK5VwiBdyh1ZEbhDaxzSkOiXNisaahL4wsa58ESJAIZlx7zmn0RjZGzvtb4pEHAR2k5GAQJjyWfsJLi0auaQBziHR/wCq2nwuomm+4xtLXFjXAnI4ZPD1Cwbra59v3/BsW7zb+z7/AJNXe0sRI9ED2nsN9RkNzI04GOWqPura81Wt7qDlwVS66FihwYF2w6pJDiWjMaEgHmQM1bstzKr2Ox1g4k9wHGWjpm0QvRexp1fE3PnofcKahaMbmAZ6uJ+qrrJLI8+td2alMgPAIEZzMiVsr7ZjhaObSHewHCOsZBNv62JzQM5R4u+7GSCSeRNtJHjT91b2MWAEgZNL2iT5TKKbLp3tNmOpRbA8TQBiwiJy1PnmvTn0mvbyPMfnzUdC0jPu9YbEo6ew3LA+zaWCm4hsAy6PRaPY1t2VClT/AAMa0+YGfzlQhoLhllqrzSqF3PdRGS5J5Ve4YCDOYUoKqXtcNBJ0Cioa3JKIx4S3M3tmyLMxm36eazlYottW9c85nLlw/ugtZy7a1jUVNKo8sxqrg5eTgKbGuMi38JkeR/uj4dIlY3ZtfDUHJ3d99PmtVaPyjkuS8ft9FbUuu/1+Jr2U9VNLtsTLkkrlzxcLNWg2oxzHCQ4EH1Xm9Sgab3Mdq0kH9fXVelMKy++llDmVhx7jvMeE+0j0C6H+mr30VZ0ZcS49q+q/gz7+lqhrXQAkqnclWZyVS4XdmQDbgobWRG4QyugwoSjVwua4cCDy0K9J3aumnC8YpqUSATllTeG59cvkvMSVrtyqxqVg1xMU6LxSzMDMEg/7isu8jvGRoWstpRNc6v3vQqG3qyZCix94+RVCwr6jqsy4eUaNFYNfQrwJQ7a+1HYHOnCxvzOgHuq4c4kDgodv2Rq0xSYQDqqi3Juop2xbMFMteJbAOeeephamx23QqMGF4JPULxi72BWY4nA7qQr+x92ry48B7No1eZafROW3A2SyenfaTRqkTLH5g8idQibbgEIFR2V2VuymXFz2jvPJJl3E5pbG4MIZwLZ7hplcNdHNEGOWYF1Nct/CxvvqfkQtBbukBZ95Bxnl9SHKfBbLskC27V0HDVGeCBbeHhPDMK34Rj06z6/kVrrPo2Zm9chz3K3ePzVB7l2CMkjc+DPLNa3Z1aYP4hP5rGvKP7Br9xv8ro9P2ViePUddBS7be/8A0aFhPE3HuaOVybK5cKa5dUF9aCrSfTP8QyPI8D7wpwlam05yhNTjynlDZJNYZ5oARLSIIJBHIjIqtcrR732WCqKg8NQZ/wBQ19xB91mrgr1SzuY3NCNVdV8eq95ztSm4TcWDLkobWKIXJQ2qVO2BERK1u4dM06zC+R2zKhpjmG5E+sH2WUtqBqVaVJviq1GUweWNwbPpMr2fe7YMMo1KA79qWljQPExohzPVsrNuqm2EXLeG+WBbx+F/nmPVBqdyGVZOhKu7QuQ8YmnIjGz6Fp8j9Vn76qHCeIWVVeTUhsb00+0pjAQHcCdM+ayV/TvKL83NmZBglv8A0ru7m0ZYATnMfotbRYHiIHMSq6JTGW9/tDxMq274zw4mtPlDgEdG19ouaC2jbsEd5pqtxE+kgeUq1d7ntqme4D/S76ypbDdt1E5Npkc2kz6ghPy8cAbiwZV2ne4mGpbjASQ8se18dYnJEGNw58zKJXndYQs1ebTnE0a6e6bGDnJRXUZKahFyY7Z11NfEf4iR6HIfktrZOyWH2Ps8vOI5NHz8ls7NpCHjHo8pRe6WClbatLb6hIFD9p0Q5paeOh5K4CoK5WPTrOlJSRY0qWzMDtKg5hII9eB9ULqvW6ubeZj2KHu2cJ8DPYLoaXj8NPnW/tKcrDfysylC3c890evD3R7ZtiWDCDJJk8giVOz5nLkFaY0DRZl/41KutEVt99foWqFpGm88sg7N/MLlZXLE9K/V7i3gvBKuC4qqApbZs+2ouZ/FEt/qGY99PVea1HSF6g6pC8/3qtOzrEjw1JcOh/iHvn6rrv6ZvMOVvJ87r+fr+zM2/pcTX7maukOqaohdOQS8uo0911NasoL1lGnTcmPN/wBlVpPH+XUa6f6XAlfQlrtFtamHA6gHzkahfMNepK9M+Ge8XaM+zvPfpiWH8TOXmFkub1ZL8YrGDQ7y7KLSalIZSS9g66uaOfMLCV3zMH9816q56yu8O72ImpRADtXM0Duo5FVpw6otQnthmQoVS0yDC1Wyt6cMCpwykfJZo0IMEEHiDkR5p4ongo1FMk1YPTtn7xsc2Q4e6vu2y0CXOHnMBeTNo/vRWadqXa6DmSU5033GZXY2m2d5afgb3ieWk+apbH2SXnE7wzJ5uPIdENvqFOzNo+tJFfGXxqxrcGEjifFn+531oG4QWwWkAtIzBB0IUdWr+GjlfqfXt7PWRS/MeHwh9tbxAiANFfY1RMKeHwsOcnJ5ZISPfAVaq5C9t7YbSbidxyY3iTz8uqGU94ab+bT8lYj4fWqU9cUxvpYReGw1VKiJQ8bRnQh3knfbenzVCdtUTw0WE0XZXOch1baMDgOpKE3m3G8CXnpkPdS0PDq9Z4jH7+Q2dWEP1M0X2lvNKsd/jb/wt+a5aX/X6/b4og/G0u/wPRWrnJhqBolxAA1JIAHmSs1trfmhSBFOarumTP8Adx9AufoW9Ws8U4tliUlHkO3LoBK8/wB8t4aLmimzvva6cQ8LeBE8fTks9t3eetcmHuhvBjcm+vP1QIuXSWHhboTVWcvMuiKtWrqTjjYkuLgu1P6KmRLfRTFMtx3R6rZe73IOAe+mnWdw+lUbUpmHNMg/vgrlako+wTHEcmexbsbdbd0g8ZPGT28j+iK1Grxjd/aLrasHtJwkw4dOccV7Ds+9bWYCNYGX5johpZInkp7Q2eyoO8M+B4j1WU2lZupSdRz/AF5LeOpJaGyDUOYyUTg29iRSS5POLa6EZ8M1rt0d2q9w4VazDTotMtYcnVDwJHBv18k7adJlK8dQt206ZpsYajqTWfaHPeC4MbIkZFpMZ69Fu9yt4PtDXUapZ29MScJBxMOjsgBOkxzB4wJVRxvJglJ4ykYv4zbFcaFC4bmKRcxw5CpBxe7QFg9g7y1rbwHEyc6bicP+n8J8l9B7x7L+0W1Wjxc04Z0xDMT6r5jrMLHlpyIJBB1EGIPVPnCNSGGism0z13YO/FtXhrndi/8ADUIAJ/lfofWD0RPbG1WUWF79P4W8XHgAvDHtUjb2oIGNzmtya1xLgByaDp6KhHw+mpqXTsSuo8bcmn2hfPrVC95zOg4AcGjomschFrtRp8Xd+YRRjwRIMjmF0FHRjETOnqT3JhVTxcO/E73KrpZUzinyR5wPe+dUkpqSU4RJK5MXJCB+19u1axmo8u5DRo8m6BBalUlMlcAseMVFaYrCNBvqxpSpYSwnYFkSF1uO76n6pYUDK+DJwI/m1b7jRIBYeMkxgyT2PBzBkJwCWBEJYtluBtHvig4wT/4j11LPzHqOSyTmpKTy1wIJBBBBGoIzBHWUVyLJ9B2dri1GaNWtu2m0vdAa0FzicgA0SSfZBPh7t5l9byYFanDarevCoB+F0ehBCq/Fvar6Fo2mxrsNZ2CrUbo1gzwEwYLzDdNMSTSzgK3MXa3pq3TqpMdq97h2jWhrcWRqsrN0gNaxk6qezunWtwx7A5uB04MI7Wo0+N1b8AIJPrIyOWe2dcYHhwjMgnCIDoI7xpeCqB3g1mRJzWp2lTD6ZeIwujECDAd+GrHefU1ijw4E5gl7F9RTWD2ChVDwHNMhwDgehEhfPHxO2cKN/WgQHuxjzdmfqvZvh5eF9q1rpmn3cwAcPDIacRHRY7457OGGjXAzksJ+Y/P2TIrEnEoM8gaVxXFdKARhalpVXNMtJC4uzgeqdhS9gAhb7XOjxPUfoiVG4a7QgrNlqQyNFNC5nHncjlRi+NjVSlCzVHaL28ZHJ2f90a2feio2dCNRy/srdO4jPbqV50nHcuLki5TEZlQOKcAm0nSEsrKL4sLiEkp6QhiWEsJERFepat1EtPNuXy4qeg0xmSTzSAyfJStSSEIQo3BTQmkIiCm6m36llcMrU+GT2Tk9h8TD+R4EAr6ILKF/aZd+jXZrxE/RzSPQhfL5C9E+E29/2ar9nqu+4rOEEnKnUOQd0a7IHrB5prWULjcG7f2I+wrmhUM0z3qdSJEEQDB4gAgD+EnIjVXdlbQHZvY9xAaJBBnC0YsTW1CCGtAPeNTMkGDxXpvxF2TTuLcMeO9PdcMniGlxwnnlOeWXHQ+V7JpBrqmMZCk5pLQRMw2oKLm5h7hILXCQ0HmjF5iXqTbjk9C+FV4xzajG8hVpuDHMa+m8kHDi7zgHA950klxzKKfE3ZZuNn1Q0S6nFRo4nB4gP9JcvMt1az7G5dRbMBxrUQX4Q7EwYaMHuvBFUDu56GMl7haXLa1MPbm1wIz1BBLXNI5gggjomN4eogqwaee58pBNRLeGw7C6rUtA17gPIEwh8oyW5EhBklXJEgDoTCnhI8JrCiB4hWNj1Yqxwdl7/wDShdoo7R8PnkW/VGDxJMEllYNdC5LIXLX2M8x9sclJiVWm5T1DBBWQi+PaVJTKgnVLQdkfNHIiyuISMKfCcApVrcg4mZO4jg7z69VLb1w7oRqDqFMQoK9vOYMOGh/I8wgEshJCgoVs8LhDhw4HqOYVgIiI3NTWmFPCY5qID1bdne03Vsy3qEmtRxd7OH0w3uvc7UOBgTnnhPEodZsl9wxwOI03AxGOARLcsnYiAwVG5gMzGqwGzL19Go2pTcWuYZaeRC9BfXDjRu6UCSARJDWVPCG4v8twBqPOeEz1QZdtpLTpJex7RlN5zfScZgth5acTyGu7rx2gYzIg93RaLYW2vsdwaT//AAVHQeGB/cBfGoaXvII6SMkNoUsDw9jT2dQNgER3TlRpPBBbOIl5nI6hwmEm8NuIAH4cI5QJY3Iu7pL6hdHJpIykJpYnFSjgzvxgsOzvA+CMc5xk4ayDx1IWGcF6hvtX+1bIa4kGpaVmgnj2by5jD6gN9WrzDgjIzWsPAxdhhKQlQAKFxCVqQhBhRCQoaQ8XmpyoG6uHVNQi127uZ90qghchl9xYKYCmaJBHsogVIwpyAxgfkn2xyKgrmCeuadRelncRfpHJThVKbslOwp6GjyE2E9NRER1qId0I0I1HUJlGqQcLteB4Hy5HorCa+kHCDmkEelhV2vLcnacHfk7qrISAQvatFuhtVtN5p1J7KqMDiJlk5Yw3QyJaQeB6IE5qa3JEdGTi8o9v2Tbup905d44Y8LXOGYYXeHDTgYHGJJhJtuliALdcsIz18NJuRmGyXkatjEEG3B26K1LsqjpqUwQZzc6lqSSfGSYbGuQhaS+pYgeBPHMwSO84HMkMZlPiaeij6mlGSluYq4d91WpiSyrTLYygxHYu14NoTlwfyIjzinpHKQvUrqjnphn0wh7dMmwMNBrjy+8J0LgPNr+iWV6rCIzDgNIDwHBpHAgEBOK9zDG5XXQnLkCqcmlOCa5BiGO1UDm953op6qhq6z0/MpqCx8JEyVyGBZK4ShI0pwKcAhvdAVDSfmrVw2WlD6Ls02XIUFKblO1yp03KZjk9MDLYcngqs1ykDk4BOFyY0p8ogOc2RmMlE0lhg5tOh5dD+qnC54BEahIQqTCqzKpa7CdD4Tz6easoiL2w9pOt6zajc4IxNMw5sglpA10B8wF7Kyq17A6cTHNxYtcTRm6pijPE6Gh+vArw0r0P4e7WxUjRPipEOZp3g4wxgyyh5JzyMgFNki1bTw9IW2nbgOJcPxY8gI0qVjk3KAGMy0kkZEhea740yy7aSILmd7SMYOJzRAywioxvpllC9Wu6Ywg6gR0ltN2XUB1X1ZHFq81+I1DC63cTo59PQZnxVHZaS9xEaZSMih0LFdZgASFyUpAiZwhTSVzymymsKOqeFV6hyVh2hVaoO6mDiKVyalRAICnpgTwigDXBC6OqLBCWanzTZhReplTAqvT0UoKKEycFSByhaUspwCw2opBUVQFStKKYCcPUgKrYlIxycAW5pBwg+/EHgQq9ncGSx3iHzHMK2XIftGiSMbfE3MRyQe24UE1d2LfmhXp1AYAMOMT3HDC/Lj3SckF2dfB4z1Go/MK+U5PIk2nk9wY0OaC3+UtzyEiKPeng3vYusOXnXxRof/maRoyow6x3BiY0RiOpL3EcJ5ELT/DzaXa2opkw6iSzXPA4TjEnXCMGHQxzQz4mUZs6sjMFroBkAyI/imGUwROoLoKjfU0W9cH7Dzqi6Wgpyg2e6WBWCiZxDVULipqqrlv7hBhQ5pS19PZNZ6Ja/wCSYOKq5OSogGtTly5OQGOQZmp81y5NmGJbYpQVy5BCZICnBcuTgC8VKwrlyIhVzSlXJw0makKVciIB3f3dWW5cffUeSPW9TE0HmB81y5Mhyx0uDWfDq7cy9YwHu1WvD28CKbHVWz6049StlvvRxWlcEnNgBMmfvWGo46690N6tXLk9rdFm2bcZL76Hi2xj3EQXLkxcFYr1FEdVy5JiRzF1fQfvilXJg4qylXLk4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polit.com.ua/wp-content/uploads/2011/02/12747851246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142852"/>
            <a:ext cx="2091704" cy="200026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7772400" cy="914400"/>
          </a:xfrm>
        </p:spPr>
        <p:txBody>
          <a:bodyPr/>
          <a:lstStyle/>
          <a:p>
            <a:pPr algn="ctr"/>
            <a:r>
              <a:rPr lang="uk-UA" b="1" dirty="0" smtClean="0"/>
              <a:t>Судова влада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1785926"/>
            <a:ext cx="8358246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Судова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влада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незалежна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гілка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захищати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інтереси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справедливості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конкретних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життєвих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ситуацій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Конституційний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Суд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єдиний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юрисдикції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вирішує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офіційне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тлумачення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(ст. 147).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Суд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18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суддів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Президент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Верховна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Рада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з'їзд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суддів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 6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суддів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Суддя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Конституційного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Суду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строком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дев'ять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без права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призначеним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повторний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строк.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/>
          <a:p>
            <a:fld id="{40B5B6E5-8797-4A2D-8C76-650A58B7ACCA}" type="slidenum">
              <a:rPr lang="ru-RU" sz="4000" smtClean="0"/>
              <a:pPr/>
              <a:t>9</a:t>
            </a:fld>
            <a:endParaRPr lang="ru-RU" sz="4000" dirty="0"/>
          </a:p>
        </p:txBody>
      </p:sp>
      <p:pic>
        <p:nvPicPr>
          <p:cNvPr id="4100" name="Picture 4" descr="http://2000.net.ua/ai/6/68/68715/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42852"/>
            <a:ext cx="908120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147</TotalTime>
  <Words>90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 Система Органів державної влади</vt:lpstr>
      <vt:lpstr> </vt:lpstr>
      <vt:lpstr>Категорії державних органів</vt:lpstr>
      <vt:lpstr>Система органів державної влади в Україні </vt:lpstr>
      <vt:lpstr>Законодавча влада</vt:lpstr>
      <vt:lpstr>Функції Верховної Ради</vt:lpstr>
      <vt:lpstr>Склад Верховної Ради</vt:lpstr>
      <vt:lpstr>Органи виконавчої влади</vt:lpstr>
      <vt:lpstr>Судова влада</vt:lpstr>
      <vt:lpstr>Дякую за увагу!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органів державної влади в Україні</dc:title>
  <dc:creator>ms home</dc:creator>
  <cp:lastModifiedBy>ms home</cp:lastModifiedBy>
  <cp:revision>16</cp:revision>
  <dcterms:created xsi:type="dcterms:W3CDTF">2014-02-07T16:01:54Z</dcterms:created>
  <dcterms:modified xsi:type="dcterms:W3CDTF">2014-02-08T19:31:28Z</dcterms:modified>
</cp:coreProperties>
</file>