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6" r:id="rId13"/>
    <p:sldId id="269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F0EC8192-D272-4827-AE31-4681C637BE77}" type="datetimeFigureOut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F73A134C-635B-4B66-84CA-2B77E1E8EA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F0EC8192-D272-4827-AE31-4681C637BE77}" type="datetimeFigureOut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F73A134C-635B-4B66-84CA-2B77E1E8EA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0EC8192-D272-4827-AE31-4681C637BE77}" type="datetimeFigureOut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73A134C-635B-4B66-84CA-2B77E1E8EA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F0EC8192-D272-4827-AE31-4681C637BE77}" type="datetimeFigureOut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F73A134C-635B-4B66-84CA-2B77E1E8EA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F0EC8192-D272-4827-AE31-4681C637BE77}" type="datetimeFigureOut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F73A134C-635B-4B66-84CA-2B77E1E8EA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F0EC8192-D272-4827-AE31-4681C637BE77}" type="datetimeFigureOut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F73A134C-635B-4B66-84CA-2B77E1E8EA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0EC8192-D272-4827-AE31-4681C637BE77}" type="datetimeFigureOut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73A134C-635B-4B66-84CA-2B77E1E8EA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F0EC8192-D272-4827-AE31-4681C637BE77}" type="datetimeFigureOut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F73A134C-635B-4B66-84CA-2B77E1E8EA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F0EC8192-D272-4827-AE31-4681C637BE77}" type="datetimeFigureOut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F73A134C-635B-4B66-84CA-2B77E1E8EA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0EC8192-D272-4827-AE31-4681C637BE77}" type="datetimeFigureOut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73A134C-635B-4B66-84CA-2B77E1E8EA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F0EC8192-D272-4827-AE31-4681C637BE77}" type="datetimeFigureOut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F73A134C-635B-4B66-84CA-2B77E1E8EA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F0EC8192-D272-4827-AE31-4681C637BE77}" type="datetimeFigureOut">
              <a:rPr lang="ru-RU" smtClean="0"/>
              <a:pPr/>
              <a:t>24.09.2013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A134C-635B-4B66-84CA-2B77E1E8EA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1%82%D0%B0%D1%80%D0%BE%D0%B4%D0%B0%D0%B2%D0%BD%D1%96%D0%B9_%D0%84%D0%B3%D0%B8%D0%BF%D0%B5%D1%82" TargetMode="External"/><Relationship Id="rId7" Type="http://schemas.openxmlformats.org/officeDocument/2006/relationships/hyperlink" Target="http://uk.wikipedia.org/wiki/%D0%86%D0%BD%D0%B4%D0%BE%D0%BD%D0%B5%D0%B7%D1%96%D1%8F" TargetMode="External"/><Relationship Id="rId2" Type="http://schemas.openxmlformats.org/officeDocument/2006/relationships/hyperlink" Target="http://uk.wikipedia.org/wiki/%D0%90%D0%BD%D1%82%D0%B8%D1%87%D0%BD%D1%96%D1%81%D1%82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86%D0%BD%D0%B4%D1%96%D1%8F" TargetMode="External"/><Relationship Id="rId5" Type="http://schemas.openxmlformats.org/officeDocument/2006/relationships/hyperlink" Target="http://uk.wikipedia.org/wiki/%D0%AF%D0%BF%D0%BE%D0%BD%D1%96%D1%8F" TargetMode="External"/><Relationship Id="rId4" Type="http://schemas.openxmlformats.org/officeDocument/2006/relationships/hyperlink" Target="http://uk.wikipedia.org/wiki/%D0%9A%D0%B8%D1%82%D0%B0%D0%B9_(%D1%86%D0%B8%D0%B2%D1%96%D0%BB%D1%96%D0%B7%D0%B0%D1%86%D1%96%D1%8F)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znaimo.com.ua/%D0%9B%D1%8C%D0%B2%D1%96%D0%B2%D1%81%D1%8C%D0%BA%D0%B8%D0%B9_%D0%BE%D0%B1%D0%BB%D0%B0%D1%81%D0%BD%D0%B8%D0%B9_%D1%82%D0%B5%D0%B0%D1%82%D1%80_%D0%BB%D1%8F%D0%BB%D1%8C%D0%BE%D0%BA" TargetMode="External"/><Relationship Id="rId2" Type="http://schemas.openxmlformats.org/officeDocument/2006/relationships/hyperlink" Target="http://znaimo.com.ua/%D0%9A%D0%B8%D1%97%D0%B2%D1%81%D1%8C%D0%BA%D0%B8%D0%B9_%D0%BC%D1%83%D0%BD%D1%96%D1%86%D0%B8%D0%BF%D0%B0%D0%BB%D1%8C%D0%BD%D0%B8%D0%B9_%D0%B0%D0%BA%D0%B0%D0%B4%D0%B5%D0%BC%D1%96%D1%87%D0%BD%D0%B8%D0%B9_%D1%82%D0%B5%D0%B0%D1%82%D1%80_%D0%BB%D1%8F%D0%BB%D1%8C%D0%BE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naimo.com.ua/%D0%A7%D0%B5%D1%80%D0%BD%D1%96%D0%B2%D0%B5%D1%86%D1%8C%D0%BA%D0%B8%D0%B9_%D0%BE%D0%B1%D0%BB%D0%B0%D1%81%D0%BD%D0%B8%D0%B9_%D1%82%D0%B5%D0%B0%D1%82%D1%80_%D0%BB%D1%8F%D0%BB%D1%8C%D0%BE%D0%B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2%D1%96%D0%BD%D0%BD%D0%B8%D1%86%D1%8F" TargetMode="External"/><Relationship Id="rId2" Type="http://schemas.openxmlformats.org/officeDocument/2006/relationships/hyperlink" Target="http://uk.wikipedia.org/wiki/%D0%A3%D0%B6%D0%B3%D0%BE%D1%80%D0%BE%D0%B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A5%D0%BC%D0%B5%D0%BB%D1%8C%D0%BD%D0%B8%D1%86%D1%8C%D0%BA%D0%B8%D0%B9" TargetMode="External"/><Relationship Id="rId4" Type="http://schemas.openxmlformats.org/officeDocument/2006/relationships/hyperlink" Target="http://uk.wikipedia.org/wiki/%D0%9B%D1%8C%D0%B2%D1%96%D0%B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90" TargetMode="External"/><Relationship Id="rId2" Type="http://schemas.openxmlformats.org/officeDocument/2006/relationships/hyperlink" Target="http://uk.wikipedia.org/wiki/%D0%9B%D1%8C%D0%B2%D1%96%D0%B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4%D0%BE%D0%BD%D0%B5%D1%86%D1%8C%D0%BA" TargetMode="External"/><Relationship Id="rId2" Type="http://schemas.openxmlformats.org/officeDocument/2006/relationships/hyperlink" Target="http://uk.wikipedia.org/wiki/%D0%94%D0%BE%D0%BD%D0%B5%D1%86%D1%8C%D0%BA%D0%B8%D0%B9_%D0%B0%D0%BA%D0%B0%D0%B4%D0%B5%D0%BC%D1%96%D1%87%D0%BD%D0%B8%D0%B9_%D0%BE%D0%B1%D0%BB%D0%B0%D1%81%D0%BD%D0%B8%D0%B9_%D1%82%D0%B5%D0%B0%D1%82%D1%80_%D0%BB%D1%8F%D0%BB%D1%8C%D0%BE%D0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uk.wikipedia.org/wiki/%D0%A4%D0%B0%D0%B9%D0%BB:Donetsk_teatr_kukol_02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k.wikipedia.org/wiki/%D0%A4%D0%B0%D0%B9%D0%BB:Fingerpuppe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k.wikipedia.org/wiki/%D0%A4%D0%B0%D0%B9%D0%BB:Indonesian_puppets_and_puppeteer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8064896" cy="3312368"/>
          </a:xfrm>
        </p:spPr>
        <p:txBody>
          <a:bodyPr>
            <a:noAutofit/>
          </a:bodyPr>
          <a:lstStyle/>
          <a:p>
            <a:r>
              <a:rPr lang="ru-RU" sz="9600" i="1" u="sng" dirty="0" smtClean="0">
                <a:solidFill>
                  <a:srgbClr val="FFFF00"/>
                </a:solidFill>
              </a:rPr>
              <a:t>Ляльковий театр</a:t>
            </a:r>
            <a:endParaRPr lang="ru-RU" sz="9600" i="1" u="sng" dirty="0">
              <a:solidFill>
                <a:srgbClr val="FFFF00"/>
              </a:solidFill>
            </a:endParaRPr>
          </a:p>
        </p:txBody>
      </p:sp>
      <p:pic>
        <p:nvPicPr>
          <p:cNvPr id="1026" name="Picture 2" descr="D:\knf7d103a77c558f982e922ba5b08603a84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4817617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212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61872">
            <a:off x="663729" y="569413"/>
            <a:ext cx="6974181" cy="1350102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З історії лялькового театру</a:t>
            </a:r>
            <a:endParaRPr lang="ru-RU" sz="6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268160">
            <a:off x="994054" y="2336981"/>
            <a:ext cx="7495428" cy="41682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FFC000"/>
                </a:solidFill>
                <a:effectLst/>
              </a:rPr>
              <a:t>Відомості про театр ляльок зустрічаються ще в </a:t>
            </a:r>
            <a:r>
              <a:rPr lang="ru-RU" sz="3200" u="sng" dirty="0">
                <a:solidFill>
                  <a:srgbClr val="FFC000"/>
                </a:solidFill>
                <a:effectLst/>
                <a:hlinkClick r:id="rId2" tooltip="Античність"/>
              </a:rPr>
              <a:t>античній</a:t>
            </a:r>
            <a:r>
              <a:rPr lang="ru-RU" sz="3200" dirty="0">
                <a:solidFill>
                  <a:srgbClr val="FFC000"/>
                </a:solidFill>
                <a:effectLst/>
              </a:rPr>
              <a:t> літературі, відомо також, що в і </a:t>
            </a:r>
            <a:r>
              <a:rPr lang="ru-RU" sz="3200" u="sng" dirty="0">
                <a:solidFill>
                  <a:srgbClr val="FFC000"/>
                </a:solidFill>
                <a:effectLst/>
                <a:hlinkClick r:id="rId3" tooltip="Стародавній Єгипет"/>
              </a:rPr>
              <a:t>Давньому Єгипті</a:t>
            </a:r>
            <a:r>
              <a:rPr lang="ru-RU" sz="3200" dirty="0">
                <a:solidFill>
                  <a:srgbClr val="FFC000"/>
                </a:solidFill>
                <a:effectLst/>
              </a:rPr>
              <a:t> були театралізовані вистави релігійного змісту </a:t>
            </a:r>
            <a:r>
              <a:rPr lang="ru-RU" sz="3200" dirty="0" smtClean="0">
                <a:solidFill>
                  <a:srgbClr val="FFC000"/>
                </a:solidFill>
                <a:effectLst/>
              </a:rPr>
              <a:t>з використанням </a:t>
            </a:r>
            <a:r>
              <a:rPr lang="ru-RU" sz="3200" dirty="0">
                <a:solidFill>
                  <a:srgbClr val="FFC000"/>
                </a:solidFill>
                <a:effectLst/>
              </a:rPr>
              <a:t>ляльок богів.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FFC000"/>
                </a:solidFill>
                <a:effectLst/>
              </a:rPr>
              <a:t>З даніх давен лялькові вистави відомі також у країнах Сходу — в </a:t>
            </a:r>
            <a:r>
              <a:rPr lang="ru-RU" sz="3200" u="sng" dirty="0">
                <a:solidFill>
                  <a:srgbClr val="FFC000"/>
                </a:solidFill>
                <a:effectLst/>
                <a:hlinkClick r:id="rId4" tooltip="Китай (цивілізація)"/>
              </a:rPr>
              <a:t>Китаї</a:t>
            </a:r>
            <a:r>
              <a:rPr lang="ru-RU" sz="3200" dirty="0">
                <a:solidFill>
                  <a:srgbClr val="FFC000"/>
                </a:solidFill>
                <a:effectLst/>
              </a:rPr>
              <a:t>,</a:t>
            </a:r>
            <a:r>
              <a:rPr lang="ru-RU" sz="3200" u="sng" dirty="0">
                <a:solidFill>
                  <a:srgbClr val="FFC000"/>
                </a:solidFill>
                <a:effectLst/>
                <a:hlinkClick r:id="rId5" tooltip="Японія"/>
              </a:rPr>
              <a:t>Японії</a:t>
            </a:r>
            <a:r>
              <a:rPr lang="ru-RU" sz="3200" dirty="0">
                <a:solidFill>
                  <a:srgbClr val="FFC000"/>
                </a:solidFill>
                <a:effectLst/>
              </a:rPr>
              <a:t>, </a:t>
            </a:r>
            <a:r>
              <a:rPr lang="ru-RU" sz="3200" u="sng" dirty="0">
                <a:solidFill>
                  <a:srgbClr val="FFC000"/>
                </a:solidFill>
                <a:effectLst/>
                <a:hlinkClick r:id="rId6" tooltip="Індія"/>
              </a:rPr>
              <a:t>Індії</a:t>
            </a:r>
            <a:r>
              <a:rPr lang="ru-RU" sz="3200" dirty="0">
                <a:solidFill>
                  <a:srgbClr val="FFC000"/>
                </a:solidFill>
                <a:effectLst/>
              </a:rPr>
              <a:t>, </a:t>
            </a:r>
            <a:r>
              <a:rPr lang="ru-RU" sz="3200" u="sng" dirty="0">
                <a:solidFill>
                  <a:srgbClr val="FFC000"/>
                </a:solidFill>
                <a:effectLst/>
                <a:hlinkClick r:id="rId7" tooltip="Індонезія"/>
              </a:rPr>
              <a:t>Індонезії</a:t>
            </a:r>
            <a:r>
              <a:rPr lang="ru-RU" sz="3200" dirty="0">
                <a:solidFill>
                  <a:srgbClr val="FFC000"/>
                </a:solidFill>
                <a:effectLst/>
              </a:rPr>
              <a:t> тощо.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4070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7"/>
            <a:ext cx="8424936" cy="2664296"/>
          </a:xfrm>
        </p:spPr>
        <p:txBody>
          <a:bodyPr>
            <a:normAutofit/>
          </a:bodyPr>
          <a:lstStyle/>
          <a:p>
            <a:pPr algn="ctr"/>
            <a:r>
              <a:rPr lang="ru-RU" sz="53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Київський державний академічний театр ляльок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</a:b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D:\250px-Київський_державний_академічний_театр_ляль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5645810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1538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04856" cy="1911655"/>
          </a:xfrm>
        </p:spPr>
        <p:txBody>
          <a:bodyPr>
            <a:noAutofit/>
          </a:bodyPr>
          <a:lstStyle/>
          <a:p>
            <a:pPr algn="ctr"/>
            <a:r>
              <a:rPr lang="ru-RU" sz="5400" i="1" dirty="0" smtClean="0">
                <a:solidFill>
                  <a:srgbClr val="FFFF00"/>
                </a:solidFill>
              </a:rPr>
              <a:t>Найбільші театри ляльок</a:t>
            </a:r>
            <a:endParaRPr lang="ru-RU" sz="5400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725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/>
              </a:rPr>
              <a:t>Харківський академічний театр ляльок </a:t>
            </a:r>
          </a:p>
          <a:p>
            <a:pPr marL="0" indent="0" algn="ctr">
              <a:buNone/>
            </a:pPr>
            <a:r>
              <a:rPr lang="ru-RU" sz="3200" dirty="0">
                <a:effectLst/>
              </a:rPr>
              <a:t>Одеський обласний театр ляльок</a:t>
            </a:r>
          </a:p>
          <a:p>
            <a:pPr marL="0" indent="0" algn="ctr">
              <a:buNone/>
            </a:pPr>
            <a:r>
              <a:rPr lang="ru-RU" sz="3200" dirty="0">
                <a:effectLst/>
              </a:rPr>
              <a:t>Київський інтерактивний театр ляльок </a:t>
            </a:r>
            <a:endParaRPr lang="en-US" sz="3200" dirty="0">
              <a:effectLst/>
            </a:endParaRPr>
          </a:p>
          <a:p>
            <a:pPr marL="0" indent="0" algn="ctr">
              <a:buNone/>
            </a:pPr>
            <a:r>
              <a:rPr lang="ru-RU" sz="3200" dirty="0">
                <a:effectLst/>
                <a:hlinkClick r:id="rId2" tooltip="Київський муніципальний академічний театр ляльок"/>
              </a:rPr>
              <a:t>Київський муніципальний академічний театр ляльок</a:t>
            </a:r>
            <a:endParaRPr lang="ru-RU" sz="3200" dirty="0">
              <a:effectLst/>
            </a:endParaRPr>
          </a:p>
          <a:p>
            <a:pPr marL="0" indent="0" algn="ctr">
              <a:buNone/>
            </a:pPr>
            <a:r>
              <a:rPr lang="ru-RU" sz="3200" dirty="0">
                <a:effectLst/>
                <a:hlinkClick r:id="rId3" tooltip="Львівський обласний театр ляльок"/>
              </a:rPr>
              <a:t>Львівський обласний театр ляльок</a:t>
            </a:r>
            <a:endParaRPr lang="ru-RU" sz="3200" dirty="0">
              <a:effectLst/>
            </a:endParaRPr>
          </a:p>
          <a:p>
            <a:pPr marL="0" indent="0" algn="ctr">
              <a:buNone/>
            </a:pPr>
            <a:r>
              <a:rPr lang="ru-RU" sz="3200" dirty="0">
                <a:effectLst/>
                <a:hlinkClick r:id="rId4" tooltip="Чернівецький обласний театр ляльок"/>
              </a:rPr>
              <a:t>Чернівецький обласний театр ляльок</a:t>
            </a:r>
            <a:endParaRPr lang="ru-RU" sz="3200" dirty="0">
              <a:effectLst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8409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x_4b3c18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53" y="44624"/>
            <a:ext cx="4608511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9176819_699c9c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5304" y="3550133"/>
            <a:ext cx="4528696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ac07841e7721a263c21381473d5c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410" y="218188"/>
            <a:ext cx="3656484" cy="3109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1317372668_piligrim_theatre2c_togliatti2c_russ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433" y="3645024"/>
            <a:ext cx="4141964" cy="3106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0016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352928" cy="1800200"/>
          </a:xfrm>
        </p:spPr>
        <p:txBody>
          <a:bodyPr>
            <a:normAutofit/>
          </a:bodyPr>
          <a:lstStyle/>
          <a:p>
            <a:pPr algn="ctr"/>
            <a:r>
              <a:rPr lang="ru-RU" sz="5400" b="1" i="1" u="sng" dirty="0" smtClean="0">
                <a:solidFill>
                  <a:srgbClr val="FF0000"/>
                </a:solidFill>
                <a:effectLst/>
              </a:rPr>
              <a:t>Лялькові </a:t>
            </a:r>
            <a:r>
              <a:rPr lang="ru-RU" sz="5400" b="1" i="1" u="sng" dirty="0">
                <a:solidFill>
                  <a:srgbClr val="FF0000"/>
                </a:solidFill>
                <a:effectLst/>
              </a:rPr>
              <a:t>театри </a:t>
            </a:r>
            <a:r>
              <a:rPr lang="ru-RU" sz="5400" b="1" i="1" u="sng" dirty="0" smtClean="0">
                <a:solidFill>
                  <a:srgbClr val="FF0000"/>
                </a:solidFill>
                <a:effectLst/>
              </a:rPr>
              <a:t>України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348880"/>
            <a:ext cx="8856984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effectLst/>
              </a:rPr>
              <a:t>Нині в Україні функціонує близько тридцяти державних і комунальних лялькових театрів та декілька приватних, практично в кожному облцентрі та інших найбільших містах країни.</a:t>
            </a:r>
          </a:p>
          <a:p>
            <a:pPr marL="0" indent="0" algn="ctr">
              <a:buNone/>
            </a:pPr>
            <a:r>
              <a:rPr lang="ru-RU" dirty="0">
                <a:effectLst/>
              </a:rPr>
              <a:t>В Україні організується і проводиться низка популярних Міжнародних фестивалів лялькарів, зокрема </a:t>
            </a:r>
            <a:r>
              <a:rPr lang="ru-RU" i="1" dirty="0">
                <a:effectLst/>
              </a:rPr>
              <a:t>«Інтерлялька»</a:t>
            </a:r>
            <a:r>
              <a:rPr lang="ru-RU" dirty="0">
                <a:effectLst/>
              </a:rPr>
              <a:t> (м.</a:t>
            </a:r>
            <a:r>
              <a:rPr lang="ru-RU" u="sng" dirty="0">
                <a:effectLst/>
                <a:hlinkClick r:id="rId2" tooltip="Ужгород"/>
              </a:rPr>
              <a:t>Ужгород</a:t>
            </a:r>
            <a:r>
              <a:rPr lang="ru-RU" dirty="0">
                <a:effectLst/>
              </a:rPr>
              <a:t>), </a:t>
            </a:r>
            <a:r>
              <a:rPr lang="ru-RU" i="1" dirty="0">
                <a:effectLst/>
              </a:rPr>
              <a:t>«Подільська лялька»</a:t>
            </a:r>
            <a:r>
              <a:rPr lang="ru-RU" dirty="0">
                <a:effectLst/>
              </a:rPr>
              <a:t> (м. </a:t>
            </a:r>
            <a:r>
              <a:rPr lang="ru-RU" u="sng" dirty="0">
                <a:effectLst/>
                <a:hlinkClick r:id="rId3" tooltip="Вінниця"/>
              </a:rPr>
              <a:t>Вінниця</a:t>
            </a:r>
            <a:r>
              <a:rPr lang="ru-RU" dirty="0">
                <a:effectLst/>
              </a:rPr>
              <a:t>), </a:t>
            </a:r>
            <a:r>
              <a:rPr lang="ru-RU" i="1" dirty="0">
                <a:effectLst/>
              </a:rPr>
              <a:t>«Золотий Телесик»</a:t>
            </a:r>
            <a:r>
              <a:rPr lang="ru-RU" dirty="0">
                <a:effectLst/>
              </a:rPr>
              <a:t> (м. </a:t>
            </a:r>
            <a:r>
              <a:rPr lang="ru-RU" u="sng" dirty="0">
                <a:effectLst/>
                <a:hlinkClick r:id="rId4" tooltip="Львів"/>
              </a:rPr>
              <a:t>Львів</a:t>
            </a:r>
            <a:r>
              <a:rPr lang="ru-RU" dirty="0">
                <a:effectLst/>
              </a:rPr>
              <a:t>), </a:t>
            </a:r>
            <a:r>
              <a:rPr lang="ru-RU" i="1" dirty="0">
                <a:effectLst/>
              </a:rPr>
              <a:t>«Дивень»</a:t>
            </a:r>
            <a:r>
              <a:rPr lang="ru-RU" dirty="0">
                <a:effectLst/>
              </a:rPr>
              <a:t> (м. </a:t>
            </a:r>
            <a:r>
              <a:rPr lang="ru-RU" u="sng" dirty="0">
                <a:effectLst/>
                <a:hlinkClick r:id="rId5" tooltip="Хмельницький"/>
              </a:rPr>
              <a:t>Хмельницький</a:t>
            </a:r>
            <a:r>
              <a:rPr lang="ru-RU" dirty="0">
                <a:effectLst/>
              </a:rPr>
              <a:t>) тощо.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8367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9219" y="286018"/>
            <a:ext cx="5064953" cy="1695631"/>
          </a:xfrm>
        </p:spPr>
        <p:txBody>
          <a:bodyPr>
            <a:noAutofit/>
          </a:bodyPr>
          <a:lstStyle/>
          <a:p>
            <a:pPr algn="ctr"/>
            <a:r>
              <a:rPr lang="uk-UA" sz="6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І Люди, і Ляльки…</a:t>
            </a:r>
            <a:endParaRPr lang="ru-RU" sz="6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9036496" cy="48245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/>
              </a:rPr>
              <a:t>Театр-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effectLst/>
              </a:rPr>
              <a:t>студія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effectLst/>
              </a:rPr>
              <a:t>естрадних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effectLst/>
              </a:rPr>
              <a:t>мініатюр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/>
              </a:rPr>
              <a:t> «І люди, і ляльки»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</a:rPr>
              <a:t> —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молодий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ляльковий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</a:rPr>
              <a:t> театр у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місті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</a:rPr>
              <a:t> 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effectLst/>
                <a:hlinkClick r:id="rId2" tooltip="Львів"/>
              </a:rPr>
              <a:t>Льв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/>
                <a:hlinkClick r:id="rId2" tooltip="Львів"/>
              </a:rPr>
              <a:t>ові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</a:rPr>
              <a:t>. 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Театр-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effectLst/>
              </a:rPr>
              <a:t>студія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естрадних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мініатюр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</a:rPr>
              <a:t> «І люди, і ляльки»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був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створений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</a:rPr>
              <a:t> у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вересні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</a:rPr>
              <a:t> 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  <a:hlinkClick r:id="rId3" tooltip="1990"/>
              </a:rPr>
              <a:t>1990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</a:rPr>
              <a:t> 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року.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</a:rPr>
              <a:t>У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своїх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виставах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</a:rPr>
              <a:t> театр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використовує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нові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засоби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виразності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</a:rPr>
              <a:t>, коли лялька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живе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</a:rPr>
              <a:t> у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тримірному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просторі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</a:rPr>
              <a:t>, як і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драматичний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актор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здійснюється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</a:rPr>
              <a:t> контакт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із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глядачем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</a:rPr>
              <a:t> на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кількох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рівнях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спілкування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</a:rPr>
              <a:t>: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від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актора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</a:rPr>
              <a:t>,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від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</a:rPr>
              <a:t> образу,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від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</a:rPr>
              <a:t> ляльки.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38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668596">
            <a:off x="-118150" y="1335435"/>
            <a:ext cx="5064953" cy="1695631"/>
          </a:xfrm>
        </p:spPr>
        <p:txBody>
          <a:bodyPr>
            <a:noAutofit/>
          </a:bodyPr>
          <a:lstStyle/>
          <a:p>
            <a:pPr algn="ctr"/>
            <a:r>
              <a:rPr lang="uk-UA" sz="7200" i="1" dirty="0" smtClean="0">
                <a:solidFill>
                  <a:srgbClr val="FF00FF"/>
                </a:solidFill>
              </a:rPr>
              <a:t>Львівський</a:t>
            </a:r>
            <a:r>
              <a:rPr lang="uk-UA" sz="7200" dirty="0" smtClean="0">
                <a:solidFill>
                  <a:srgbClr val="FF00FF"/>
                </a:solidFill>
              </a:rPr>
              <a:t> </a:t>
            </a:r>
            <a:r>
              <a:rPr lang="uk-UA" sz="7200" i="1" dirty="0" smtClean="0">
                <a:solidFill>
                  <a:srgbClr val="FF00FF"/>
                </a:solidFill>
              </a:rPr>
              <a:t>театр</a:t>
            </a:r>
            <a:endParaRPr lang="ru-RU" sz="7200" i="1" dirty="0">
              <a:solidFill>
                <a:srgbClr val="FF00FF"/>
              </a:solidFill>
            </a:endParaRPr>
          </a:p>
        </p:txBody>
      </p:sp>
      <p:pic>
        <p:nvPicPr>
          <p:cNvPr id="2051" name="Picture 3" descr="D:\phpThumb_generated_thumbnail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29124" cy="3429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46a97668de91199f3e0a2277ed4f897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0320" y="2924944"/>
            <a:ext cx="2949792" cy="3933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274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54319">
            <a:off x="6292" y="4193029"/>
            <a:ext cx="4773585" cy="1506097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Засновники </a:t>
            </a:r>
            <a:br>
              <a:rPr lang="ru-RU" sz="6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6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театру</a:t>
            </a:r>
            <a:endParaRPr lang="ru-RU" sz="6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78674">
            <a:off x="5053839" y="270219"/>
            <a:ext cx="3405196" cy="61639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effectLst/>
              </a:rPr>
              <a:t>Київський державний театр ляльок - найстаріший театр ляльок України, заснований 27 жовтня 1921 року при Київському театрі для дітей 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за ініціативою народного артиста України О.І.Воломарського та І.С.Дєєвої.</a:t>
            </a:r>
            <a:endParaRPr lang="ru-RU" dirty="0"/>
          </a:p>
        </p:txBody>
      </p:sp>
      <p:pic>
        <p:nvPicPr>
          <p:cNvPr id="2050" name="Picture 2" descr="D:\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66339">
            <a:off x="539552" y="592235"/>
            <a:ext cx="1663700" cy="25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image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48421">
            <a:off x="2895600" y="655638"/>
            <a:ext cx="1663700" cy="25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318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4904"/>
            <a:ext cx="5064953" cy="1695631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effectLst/>
              </a:rPr>
              <a:t>Фрагмент вистави </a:t>
            </a:r>
            <a:r>
              <a:rPr lang="ru-RU" u="sng" dirty="0">
                <a:effectLst/>
                <a:hlinkClick r:id="rId2" tooltip="Донецький академічний обласний театр ляльок"/>
              </a:rPr>
              <a:t>обласного </a:t>
            </a:r>
            <a:r>
              <a:rPr lang="ru-RU" u="sng" dirty="0" smtClean="0">
                <a:effectLst/>
                <a:hlinkClick r:id="rId2" tooltip="Донецький академічний обласний театр ляльок"/>
              </a:rPr>
              <a:t>театру ляльок</a:t>
            </a:r>
            <a:r>
              <a:rPr lang="ru-RU" dirty="0">
                <a:effectLst/>
              </a:rPr>
              <a:t> </a:t>
            </a:r>
            <a:r>
              <a:rPr lang="ru-RU" dirty="0" smtClean="0">
                <a:effectLst/>
              </a:rPr>
              <a:t>міста</a:t>
            </a:r>
            <a:r>
              <a:rPr lang="ru-RU" u="sng" dirty="0" smtClean="0">
                <a:effectLst/>
                <a:hlinkClick r:id="rId3" tooltip="Донецьк"/>
              </a:rPr>
              <a:t>Донець-ка</a:t>
            </a:r>
            <a:r>
              <a:rPr lang="ru-RU" dirty="0">
                <a:effectLst/>
              </a:rPr>
              <a:t> </a:t>
            </a:r>
            <a:r>
              <a:rPr lang="ru-RU" i="1" dirty="0">
                <a:effectLst/>
              </a:rPr>
              <a:t>«Сестриця Оленка і брат Іванко»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 descr="http://upload.wikimedia.org/wikipedia/commons/thumb/2/27/Donetsk_teatr_kukol_02.jpg/300px-Donetsk_teatr_kukol_02.jpg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0968"/>
            <a:ext cx="4552478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3725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9"/>
            <a:ext cx="7128792" cy="1512167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C000"/>
                </a:solidFill>
                <a:latin typeface="Comic Sans MS" pitchFamily="66" charset="0"/>
              </a:rPr>
              <a:t>Театр</a:t>
            </a:r>
            <a:r>
              <a:rPr lang="ru-RU" sz="6000" dirty="0" smtClean="0">
                <a:latin typeface="Comic Sans MS" pitchFamily="66" charset="0"/>
              </a:rPr>
              <a:t> </a:t>
            </a:r>
            <a:r>
              <a:rPr lang="uk-UA" sz="6000" dirty="0" smtClean="0">
                <a:solidFill>
                  <a:srgbClr val="FFC000"/>
                </a:solidFill>
                <a:latin typeface="Comic Sans MS" pitchFamily="66" charset="0"/>
              </a:rPr>
              <a:t>ляльок</a:t>
            </a:r>
            <a:endParaRPr lang="ru-RU" sz="60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24936" cy="55219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u="sng" dirty="0">
                <a:effectLst/>
              </a:rPr>
              <a:t>Театр ляльок - один з різновидів лялькового виду просторово-часового мистецтва, в який входять мультиплікаційне і не мультиплікаційне анімаційне кіномистецтво, лялькове мистецтво естради та художні лялькові програми телебачення. </a:t>
            </a:r>
          </a:p>
        </p:txBody>
      </p:sp>
    </p:spTree>
    <p:extLst>
      <p:ext uri="{BB962C8B-B14F-4D97-AF65-F5344CB8AC3E}">
        <p14:creationId xmlns:p14="http://schemas.microsoft.com/office/powerpoint/2010/main" xmlns="" val="59021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905622" cy="4896544"/>
          </a:xfrm>
        </p:spPr>
        <p:txBody>
          <a:bodyPr>
            <a:noAutofit/>
          </a:bodyPr>
          <a:lstStyle/>
          <a:p>
            <a:pPr algn="ctr"/>
            <a:r>
              <a:rPr lang="uk-UA" sz="6000" i="1" dirty="0" smtClean="0">
                <a:solidFill>
                  <a:srgbClr val="FF00FF"/>
                </a:solidFill>
              </a:rPr>
              <a:t>Типи лялькового театру</a:t>
            </a:r>
            <a:endParaRPr lang="ru-RU" sz="6000" i="1" dirty="0">
              <a:solidFill>
                <a:srgbClr val="FF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60648"/>
            <a:ext cx="4355976" cy="6612485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r>
              <a:rPr lang="ru-RU" sz="5100" dirty="0" smtClean="0">
                <a:effectLst/>
              </a:rPr>
              <a:t>Театр </a:t>
            </a:r>
            <a:r>
              <a:rPr lang="ru-RU" sz="5100" dirty="0">
                <a:effectLst/>
              </a:rPr>
              <a:t>верхових ляльок </a:t>
            </a:r>
            <a:r>
              <a:rPr lang="ru-RU" sz="5100" dirty="0" smtClean="0">
                <a:effectLst/>
              </a:rPr>
              <a:t>керованих </a:t>
            </a:r>
            <a:r>
              <a:rPr lang="ru-RU" sz="5100" dirty="0">
                <a:effectLst/>
              </a:rPr>
              <a:t>знизу. </a:t>
            </a:r>
            <a:endParaRPr lang="ru-RU" sz="5100" dirty="0" smtClean="0">
              <a:effectLst/>
            </a:endParaRPr>
          </a:p>
          <a:p>
            <a:pPr marL="514350" indent="-514350">
              <a:buAutoNum type="arabicPeriod"/>
            </a:pPr>
            <a:endParaRPr lang="ru-RU" sz="5100" dirty="0" smtClean="0">
              <a:effectLst/>
            </a:endParaRPr>
          </a:p>
          <a:p>
            <a:pPr marL="514350" indent="-514350">
              <a:buAutoNum type="arabicPeriod"/>
            </a:pPr>
            <a:r>
              <a:rPr lang="ru-RU" sz="5100" dirty="0">
                <a:effectLst/>
              </a:rPr>
              <a:t>Театр низових ляльок </a:t>
            </a:r>
            <a:r>
              <a:rPr lang="ru-RU" sz="5100" dirty="0" smtClean="0">
                <a:effectLst/>
              </a:rPr>
              <a:t>, керованих </a:t>
            </a:r>
            <a:r>
              <a:rPr lang="ru-RU" sz="5100" dirty="0">
                <a:effectLst/>
              </a:rPr>
              <a:t>зверху за допомогою ниток, прутів або проволоками. </a:t>
            </a:r>
            <a:endParaRPr lang="ru-RU" sz="5100" dirty="0" smtClean="0">
              <a:effectLst/>
            </a:endParaRPr>
          </a:p>
          <a:p>
            <a:pPr marL="514350" indent="-514350">
              <a:buAutoNum type="arabicPeriod"/>
            </a:pPr>
            <a:endParaRPr lang="ru-RU" sz="5100" dirty="0" smtClean="0">
              <a:effectLst/>
            </a:endParaRPr>
          </a:p>
          <a:p>
            <a:pPr marL="514350" indent="-514350">
              <a:buAutoNum type="arabicPeriod"/>
            </a:pPr>
            <a:r>
              <a:rPr lang="ru-RU" sz="5100" dirty="0">
                <a:effectLst/>
              </a:rPr>
              <a:t>Театр </a:t>
            </a:r>
            <a:r>
              <a:rPr lang="ru-RU" sz="5100" dirty="0" smtClean="0">
                <a:effectLst/>
              </a:rPr>
              <a:t>серединних  </a:t>
            </a:r>
            <a:r>
              <a:rPr lang="ru-RU" sz="5100" dirty="0">
                <a:effectLst/>
              </a:rPr>
              <a:t>ляльок, керованих на рівні акторів-ляльководів.</a:t>
            </a:r>
            <a:endParaRPr lang="ru-RU" sz="5100" dirty="0" smtClean="0">
              <a:effectLst/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987824" y="980728"/>
            <a:ext cx="1728192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347864" y="4941168"/>
            <a:ext cx="172819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707904" y="3356992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3382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6448"/>
            <a:ext cx="5904656" cy="6026848"/>
          </a:xfrm>
        </p:spPr>
        <p:txBody>
          <a:bodyPr>
            <a:normAutofit/>
          </a:bodyPr>
          <a:lstStyle/>
          <a:p>
            <a:pPr algn="ctr"/>
            <a:r>
              <a:rPr lang="ru-RU" sz="8000" i="1" u="sng" dirty="0">
                <a:solidFill>
                  <a:srgbClr val="FF0000"/>
                </a:solidFill>
                <a:effectLst/>
              </a:rPr>
              <a:t>Лялька-маріонетка</a:t>
            </a:r>
            <a:r>
              <a:rPr lang="ru-RU" sz="8000" dirty="0">
                <a:solidFill>
                  <a:srgbClr val="FF0000"/>
                </a:solidFill>
                <a:effectLst/>
              </a:rPr>
              <a:t/>
            </a:r>
            <a:br>
              <a:rPr lang="ru-RU" sz="8000" dirty="0">
                <a:solidFill>
                  <a:srgbClr val="FF0000"/>
                </a:solidFill>
                <a:effectLst/>
              </a:rPr>
            </a:b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228px-Mexicano_marioneta_l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5436"/>
            <a:ext cx="2952328" cy="6762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4062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250725">
            <a:off x="-1009614" y="681882"/>
            <a:ext cx="5722886" cy="1763672"/>
          </a:xfrm>
        </p:spPr>
        <p:txBody>
          <a:bodyPr>
            <a:normAutofit/>
          </a:bodyPr>
          <a:lstStyle/>
          <a:p>
            <a:pPr algn="ctr"/>
            <a:r>
              <a:rPr lang="uk-UA" sz="9600" dirty="0" smtClean="0">
                <a:solidFill>
                  <a:srgbClr val="CC99FF"/>
                </a:solidFill>
              </a:rPr>
              <a:t>Вертеп</a:t>
            </a:r>
            <a:endParaRPr lang="ru-RU" sz="9600" dirty="0">
              <a:solidFill>
                <a:srgbClr val="CC99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-387424"/>
            <a:ext cx="5112568" cy="7704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 smtClean="0">
                <a:solidFill>
                  <a:srgbClr val="FFFF00"/>
                </a:solidFill>
                <a:effectLst/>
              </a:rPr>
              <a:t>Традиційну українську різдвяну </a:t>
            </a:r>
            <a:r>
              <a:rPr lang="ru-RU" sz="3200" i="1" dirty="0">
                <a:solidFill>
                  <a:srgbClr val="FFFF00"/>
                </a:solidFill>
                <a:effectLst/>
              </a:rPr>
              <a:t>лялькову виставу, розігрується в двоповерховому </a:t>
            </a:r>
            <a:r>
              <a:rPr lang="ru-RU" sz="3200" i="1" dirty="0" smtClean="0">
                <a:solidFill>
                  <a:srgbClr val="FFFF00"/>
                </a:solidFill>
                <a:effectLst/>
              </a:rPr>
              <a:t>вертепному ящику, </a:t>
            </a:r>
            <a:r>
              <a:rPr lang="ru-RU" sz="3200" i="1" dirty="0">
                <a:solidFill>
                  <a:srgbClr val="FFFF00"/>
                </a:solidFill>
                <a:effectLst/>
              </a:rPr>
              <a:t>де на верхньому рівні зображувалася історія народження Христа, а на нижньому - сцени з народного життя. </a:t>
            </a:r>
            <a:r>
              <a:rPr lang="ru-RU" sz="3200" i="1" dirty="0" smtClean="0">
                <a:solidFill>
                  <a:srgbClr val="FFFF00"/>
                </a:solidFill>
                <a:effectLst/>
              </a:rPr>
              <a:t>Слово </a:t>
            </a:r>
            <a:r>
              <a:rPr lang="ru-RU" sz="3200" i="1" dirty="0">
                <a:solidFill>
                  <a:srgbClr val="FFFF00"/>
                </a:solidFill>
                <a:effectLst/>
              </a:rPr>
              <a:t>"вертеп" означає </a:t>
            </a:r>
            <a:r>
              <a:rPr lang="ru-RU" sz="3200" i="1" dirty="0" smtClean="0">
                <a:solidFill>
                  <a:srgbClr val="FFFF00"/>
                </a:solidFill>
                <a:effectLst/>
              </a:rPr>
              <a:t>печера, </a:t>
            </a:r>
            <a:r>
              <a:rPr lang="ru-RU" sz="3200" i="1" dirty="0">
                <a:solidFill>
                  <a:srgbClr val="FFFF00"/>
                </a:solidFill>
                <a:effectLst/>
              </a:rPr>
              <a:t>в якій народився Ісус Христос.</a:t>
            </a:r>
            <a:endParaRPr lang="ru-RU" sz="3200" i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Verte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3820238" cy="3305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7361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48464" cy="2708920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>
                <a:solidFill>
                  <a:srgbClr val="FF0000"/>
                </a:solidFill>
                <a:effectLst/>
              </a:rPr>
              <a:t>Оригінальна лялька — «пальцева»</a:t>
            </a:r>
            <a:br>
              <a:rPr lang="ru-RU" b="1" u="sng" dirty="0">
                <a:solidFill>
                  <a:srgbClr val="FF0000"/>
                </a:solidFill>
                <a:effectLst/>
              </a:rPr>
            </a:b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://upload.wikimedia.org/wikipedia/commons/thumb/1/11/Fingerpuppe.jpg/300px-Fingerpuppe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7560840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63708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50976">
            <a:off x="2966011" y="332468"/>
            <a:ext cx="6101980" cy="2306983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rgbClr val="FFFF00"/>
                </a:solidFill>
                <a:effectLst/>
              </a:rPr>
              <a:t>Лялькар-індонезієць</a:t>
            </a:r>
            <a:r>
              <a:rPr lang="ru-RU" sz="5400" dirty="0">
                <a:effectLst/>
              </a:rPr>
              <a:t/>
            </a:r>
            <a:br>
              <a:rPr lang="ru-RU" sz="5400" dirty="0">
                <a:effectLst/>
              </a:rPr>
            </a:br>
            <a:endParaRPr lang="ru-RU" sz="5400" dirty="0"/>
          </a:p>
        </p:txBody>
      </p:sp>
      <p:pic>
        <p:nvPicPr>
          <p:cNvPr id="4" name="Объект 3" descr="http://upload.wikimedia.org/wikipedia/commons/thumb/7/7c/Indonesian_puppets_and_puppeteer.jpg/300px-Indonesian_puppets_and_puppeteer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5400600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055486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TC101859865[[fn=Порядок]]</Template>
  <TotalTime>224</TotalTime>
  <Words>176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Kilter</vt:lpstr>
      <vt:lpstr>Ляльковий театр</vt:lpstr>
      <vt:lpstr>Засновники  театру</vt:lpstr>
      <vt:lpstr>Фрагмент вистави обласного театру ляльок містаДонець-ка «Сестриця Оленка і брат Іванко» </vt:lpstr>
      <vt:lpstr>Театр ляльок</vt:lpstr>
      <vt:lpstr>Типи лялькового театру</vt:lpstr>
      <vt:lpstr>Лялька-маріонетка </vt:lpstr>
      <vt:lpstr>Вертеп</vt:lpstr>
      <vt:lpstr>Оригінальна лялька — «пальцева» </vt:lpstr>
      <vt:lpstr>Лялькар-індонезієць </vt:lpstr>
      <vt:lpstr>З історії лялькового театру</vt:lpstr>
      <vt:lpstr>Київський державний академічний театр ляльок </vt:lpstr>
      <vt:lpstr>Найбільші театри ляльок</vt:lpstr>
      <vt:lpstr>Слайд 13</vt:lpstr>
      <vt:lpstr>Лялькові театри України</vt:lpstr>
      <vt:lpstr>І Люди, і Ляльки…</vt:lpstr>
      <vt:lpstr>Львівський театр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Ляльковий театр</dc:title>
  <dc:creator>User</dc:creator>
  <cp:lastModifiedBy>admin</cp:lastModifiedBy>
  <cp:revision>22</cp:revision>
  <dcterms:created xsi:type="dcterms:W3CDTF">2012-11-12T15:35:10Z</dcterms:created>
  <dcterms:modified xsi:type="dcterms:W3CDTF">2013-09-24T14:56:27Z</dcterms:modified>
</cp:coreProperties>
</file>