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68D6"/>
    <a:srgbClr val="96A3E6"/>
    <a:srgbClr val="F18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4CCB9-ECF9-4EF3-871F-AA1F36788AFC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156522-8642-468A-8422-32E34366D196}">
      <dgm:prSet phldrT="[Текст]"/>
      <dgm:spPr/>
      <dgm:t>
        <a:bodyPr/>
        <a:lstStyle/>
        <a:p>
          <a:r>
            <a:rPr lang="uk-UA" dirty="0" smtClean="0"/>
            <a:t>Мило</a:t>
          </a:r>
          <a:endParaRPr lang="ru-RU" dirty="0"/>
        </a:p>
      </dgm:t>
    </dgm:pt>
    <dgm:pt modelId="{D247EF24-2C2B-4674-9A6E-9FA412D1809A}" type="parTrans" cxnId="{9BD3C0A1-DA7F-45CD-A336-CEF4A00A6571}">
      <dgm:prSet/>
      <dgm:spPr/>
      <dgm:t>
        <a:bodyPr/>
        <a:lstStyle/>
        <a:p>
          <a:endParaRPr lang="ru-RU"/>
        </a:p>
      </dgm:t>
    </dgm:pt>
    <dgm:pt modelId="{52B651CF-D230-40D3-8FF6-11AB35527E47}" type="sibTrans" cxnId="{9BD3C0A1-DA7F-45CD-A336-CEF4A00A6571}">
      <dgm:prSet/>
      <dgm:spPr/>
      <dgm:t>
        <a:bodyPr/>
        <a:lstStyle/>
        <a:p>
          <a:endParaRPr lang="ru-RU"/>
        </a:p>
      </dgm:t>
    </dgm:pt>
    <dgm:pt modelId="{DC242075-46CC-4A67-89D3-BCB20E1B8650}">
      <dgm:prSet phldrT="[Текст]" custT="1"/>
      <dgm:spPr/>
      <dgm:t>
        <a:bodyPr/>
        <a:lstStyle/>
        <a:p>
          <a:r>
            <a:rPr lang="uk-UA" sz="1800" dirty="0" smtClean="0">
              <a:solidFill>
                <a:schemeClr val="tx2">
                  <a:lumMod val="75000"/>
                </a:schemeClr>
              </a:solidFill>
            </a:rPr>
            <a:t>порошкоподібне</a:t>
          </a:r>
          <a:endParaRPr lang="ru-RU" sz="1800" dirty="0">
            <a:solidFill>
              <a:schemeClr val="tx2">
                <a:lumMod val="75000"/>
              </a:schemeClr>
            </a:solidFill>
          </a:endParaRPr>
        </a:p>
      </dgm:t>
    </dgm:pt>
    <dgm:pt modelId="{F1B5E588-958F-42A9-BF86-86FDC7794C31}" type="parTrans" cxnId="{A30F4847-C300-4C4A-8307-208E5AE21DAC}">
      <dgm:prSet/>
      <dgm:spPr/>
      <dgm:t>
        <a:bodyPr/>
        <a:lstStyle/>
        <a:p>
          <a:endParaRPr lang="ru-RU"/>
        </a:p>
      </dgm:t>
    </dgm:pt>
    <dgm:pt modelId="{B04F9E68-90E9-4529-AA3E-0F5BF2C59982}" type="sibTrans" cxnId="{A30F4847-C300-4C4A-8307-208E5AE21DAC}">
      <dgm:prSet/>
      <dgm:spPr/>
      <dgm:t>
        <a:bodyPr/>
        <a:lstStyle/>
        <a:p>
          <a:endParaRPr lang="ru-RU"/>
        </a:p>
      </dgm:t>
    </dgm:pt>
    <dgm:pt modelId="{5050772E-0A3D-41A5-AD8A-CA44C5D9E55B}">
      <dgm:prSet phldrT="[Текст]" custT="1"/>
      <dgm:spPr/>
      <dgm:t>
        <a:bodyPr/>
        <a:lstStyle/>
        <a:p>
          <a:r>
            <a:rPr lang="uk-UA" sz="1800" dirty="0" smtClean="0">
              <a:solidFill>
                <a:schemeClr val="tx2">
                  <a:lumMod val="75000"/>
                </a:schemeClr>
              </a:solidFill>
            </a:rPr>
            <a:t>рідке</a:t>
          </a:r>
          <a:endParaRPr lang="ru-RU" sz="1800" dirty="0">
            <a:solidFill>
              <a:schemeClr val="tx2">
                <a:lumMod val="75000"/>
              </a:schemeClr>
            </a:solidFill>
          </a:endParaRPr>
        </a:p>
      </dgm:t>
    </dgm:pt>
    <dgm:pt modelId="{B284FE3E-612E-48E6-BE5E-E93B3A29E6E8}" type="parTrans" cxnId="{0B7FD2C2-09B2-4013-B49D-0C4A8C32C06D}">
      <dgm:prSet/>
      <dgm:spPr/>
      <dgm:t>
        <a:bodyPr/>
        <a:lstStyle/>
        <a:p>
          <a:endParaRPr lang="ru-RU"/>
        </a:p>
      </dgm:t>
    </dgm:pt>
    <dgm:pt modelId="{9B077D7E-28C7-4642-B67E-0BEDE7F32110}" type="sibTrans" cxnId="{0B7FD2C2-09B2-4013-B49D-0C4A8C32C06D}">
      <dgm:prSet/>
      <dgm:spPr/>
      <dgm:t>
        <a:bodyPr/>
        <a:lstStyle/>
        <a:p>
          <a:endParaRPr lang="ru-RU"/>
        </a:p>
      </dgm:t>
    </dgm:pt>
    <dgm:pt modelId="{9BD1C15A-9EC7-4D7E-9DEC-4A304B563943}">
      <dgm:prSet phldrT="[Текст]" custT="1"/>
      <dgm:spPr/>
      <dgm:t>
        <a:bodyPr/>
        <a:lstStyle/>
        <a:p>
          <a:r>
            <a:rPr lang="uk-UA" sz="1800" dirty="0" smtClean="0">
              <a:solidFill>
                <a:schemeClr val="tx2">
                  <a:lumMod val="75000"/>
                </a:schemeClr>
              </a:solidFill>
            </a:rPr>
            <a:t>тверде</a:t>
          </a:r>
          <a:endParaRPr lang="ru-RU" sz="1800" dirty="0">
            <a:solidFill>
              <a:schemeClr val="tx2">
                <a:lumMod val="75000"/>
              </a:schemeClr>
            </a:solidFill>
          </a:endParaRPr>
        </a:p>
      </dgm:t>
    </dgm:pt>
    <dgm:pt modelId="{25E514BB-1A38-4822-9A09-82FDE465DC8A}" type="parTrans" cxnId="{3FA137CF-FF08-4C1C-862D-09824BCB9AE4}">
      <dgm:prSet/>
      <dgm:spPr/>
      <dgm:t>
        <a:bodyPr/>
        <a:lstStyle/>
        <a:p>
          <a:endParaRPr lang="ru-RU"/>
        </a:p>
      </dgm:t>
    </dgm:pt>
    <dgm:pt modelId="{E3707715-5824-4E67-86A7-841B6B1DEC95}" type="sibTrans" cxnId="{3FA137CF-FF08-4C1C-862D-09824BCB9AE4}">
      <dgm:prSet/>
      <dgm:spPr/>
      <dgm:t>
        <a:bodyPr/>
        <a:lstStyle/>
        <a:p>
          <a:endParaRPr lang="ru-RU"/>
        </a:p>
      </dgm:t>
    </dgm:pt>
    <dgm:pt modelId="{B1CFB467-734A-47E4-98A3-86D59B074CAB}" type="pres">
      <dgm:prSet presAssocID="{DB24CCB9-ECF9-4EF3-871F-AA1F36788AF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D588852-F892-4FCA-A38B-294318E56F62}" type="pres">
      <dgm:prSet presAssocID="{16156522-8642-468A-8422-32E34366D196}" presName="Accent1" presStyleCnt="0"/>
      <dgm:spPr/>
    </dgm:pt>
    <dgm:pt modelId="{9F108C4E-3413-4AF6-B961-B6C05EA16BC1}" type="pres">
      <dgm:prSet presAssocID="{16156522-8642-468A-8422-32E34366D196}" presName="Accent" presStyleLbl="node1" presStyleIdx="0" presStyleCnt="1"/>
      <dgm:spPr>
        <a:solidFill>
          <a:srgbClr val="F18FDE"/>
        </a:solidFill>
      </dgm:spPr>
    </dgm:pt>
    <dgm:pt modelId="{3FE20FFC-5243-4018-92F6-0FB670A31FC6}" type="pres">
      <dgm:prSet presAssocID="{16156522-8642-468A-8422-32E34366D196}" presName="Child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31ED51-3D4D-4282-9AA0-191B1D3695D5}" type="pres">
      <dgm:prSet presAssocID="{16156522-8642-468A-8422-32E34366D196}" presName="Parent1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9A8812-FA6C-4DC4-8BD9-E16E1F499E62}" type="presOf" srcId="{16156522-8642-468A-8422-32E34366D196}" destId="{3E31ED51-3D4D-4282-9AA0-191B1D3695D5}" srcOrd="0" destOrd="0" presId="urn:microsoft.com/office/officeart/2009/layout/CircleArrowProcess"/>
    <dgm:cxn modelId="{9BD3C0A1-DA7F-45CD-A336-CEF4A00A6571}" srcId="{DB24CCB9-ECF9-4EF3-871F-AA1F36788AFC}" destId="{16156522-8642-468A-8422-32E34366D196}" srcOrd="0" destOrd="0" parTransId="{D247EF24-2C2B-4674-9A6E-9FA412D1809A}" sibTransId="{52B651CF-D230-40D3-8FF6-11AB35527E47}"/>
    <dgm:cxn modelId="{88E89A21-D0E3-4D32-8EFC-293624742239}" type="presOf" srcId="{9BD1C15A-9EC7-4D7E-9DEC-4A304B563943}" destId="{3FE20FFC-5243-4018-92F6-0FB670A31FC6}" srcOrd="0" destOrd="2" presId="urn:microsoft.com/office/officeart/2009/layout/CircleArrowProcess"/>
    <dgm:cxn modelId="{A30F4847-C300-4C4A-8307-208E5AE21DAC}" srcId="{16156522-8642-468A-8422-32E34366D196}" destId="{DC242075-46CC-4A67-89D3-BCB20E1B8650}" srcOrd="0" destOrd="0" parTransId="{F1B5E588-958F-42A9-BF86-86FDC7794C31}" sibTransId="{B04F9E68-90E9-4529-AA3E-0F5BF2C59982}"/>
    <dgm:cxn modelId="{8BF1B503-3561-448F-823A-23DEF5F4A91F}" type="presOf" srcId="{DC242075-46CC-4A67-89D3-BCB20E1B8650}" destId="{3FE20FFC-5243-4018-92F6-0FB670A31FC6}" srcOrd="0" destOrd="0" presId="urn:microsoft.com/office/officeart/2009/layout/CircleArrowProcess"/>
    <dgm:cxn modelId="{0B7FD2C2-09B2-4013-B49D-0C4A8C32C06D}" srcId="{16156522-8642-468A-8422-32E34366D196}" destId="{5050772E-0A3D-41A5-AD8A-CA44C5D9E55B}" srcOrd="1" destOrd="0" parTransId="{B284FE3E-612E-48E6-BE5E-E93B3A29E6E8}" sibTransId="{9B077D7E-28C7-4642-B67E-0BEDE7F32110}"/>
    <dgm:cxn modelId="{C01937F3-01B6-408D-ADE9-F8479434D0B2}" type="presOf" srcId="{DB24CCB9-ECF9-4EF3-871F-AA1F36788AFC}" destId="{B1CFB467-734A-47E4-98A3-86D59B074CAB}" srcOrd="0" destOrd="0" presId="urn:microsoft.com/office/officeart/2009/layout/CircleArrowProcess"/>
    <dgm:cxn modelId="{3FA137CF-FF08-4C1C-862D-09824BCB9AE4}" srcId="{16156522-8642-468A-8422-32E34366D196}" destId="{9BD1C15A-9EC7-4D7E-9DEC-4A304B563943}" srcOrd="2" destOrd="0" parTransId="{25E514BB-1A38-4822-9A09-82FDE465DC8A}" sibTransId="{E3707715-5824-4E67-86A7-841B6B1DEC95}"/>
    <dgm:cxn modelId="{9DE37A56-D139-46EA-9426-61481345152A}" type="presOf" srcId="{5050772E-0A3D-41A5-AD8A-CA44C5D9E55B}" destId="{3FE20FFC-5243-4018-92F6-0FB670A31FC6}" srcOrd="0" destOrd="1" presId="urn:microsoft.com/office/officeart/2009/layout/CircleArrowProcess"/>
    <dgm:cxn modelId="{52C0B47E-A032-4F5B-8414-EB738DEEF992}" type="presParOf" srcId="{B1CFB467-734A-47E4-98A3-86D59B074CAB}" destId="{5D588852-F892-4FCA-A38B-294318E56F62}" srcOrd="0" destOrd="0" presId="urn:microsoft.com/office/officeart/2009/layout/CircleArrowProcess"/>
    <dgm:cxn modelId="{AF9DB293-739C-461A-8564-09D68CB22B13}" type="presParOf" srcId="{5D588852-F892-4FCA-A38B-294318E56F62}" destId="{9F108C4E-3413-4AF6-B961-B6C05EA16BC1}" srcOrd="0" destOrd="0" presId="urn:microsoft.com/office/officeart/2009/layout/CircleArrowProcess"/>
    <dgm:cxn modelId="{DD561BF0-BC15-4CD0-959E-7CD56DEA6DB0}" type="presParOf" srcId="{B1CFB467-734A-47E4-98A3-86D59B074CAB}" destId="{3FE20FFC-5243-4018-92F6-0FB670A31FC6}" srcOrd="1" destOrd="0" presId="urn:microsoft.com/office/officeart/2009/layout/CircleArrowProcess"/>
    <dgm:cxn modelId="{3A5E95AB-39AC-45FA-80DB-7255D989FDD0}" type="presParOf" srcId="{B1CFB467-734A-47E4-98A3-86D59B074CAB}" destId="{3E31ED51-3D4D-4282-9AA0-191B1D3695D5}" srcOrd="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08C4E-3413-4AF6-B961-B6C05EA16BC1}">
      <dsp:nvSpPr>
        <dsp:cNvPr id="0" name=""/>
        <dsp:cNvSpPr/>
      </dsp:nvSpPr>
      <dsp:spPr>
        <a:xfrm>
          <a:off x="0" y="686723"/>
          <a:ext cx="3530614" cy="3531400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rgbClr val="F18FD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20FFC-5243-4018-92F6-0FB670A31FC6}">
      <dsp:nvSpPr>
        <dsp:cNvPr id="0" name=""/>
        <dsp:cNvSpPr/>
      </dsp:nvSpPr>
      <dsp:spPr>
        <a:xfrm>
          <a:off x="3531179" y="1739434"/>
          <a:ext cx="2118707" cy="1412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chemeClr val="tx2">
                  <a:lumMod val="75000"/>
                </a:schemeClr>
              </a:solidFill>
            </a:rPr>
            <a:t>порошкоподібне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chemeClr val="tx2">
                  <a:lumMod val="75000"/>
                </a:schemeClr>
              </a:solidFill>
            </a:rPr>
            <a:t>рідке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>
              <a:solidFill>
                <a:schemeClr val="tx2">
                  <a:lumMod val="75000"/>
                </a:schemeClr>
              </a:solidFill>
            </a:rPr>
            <a:t>тверде</a:t>
          </a:r>
          <a:endParaRPr lang="ru-RU" sz="18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531179" y="1739434"/>
        <a:ext cx="2118707" cy="1412913"/>
      </dsp:txXfrm>
    </dsp:sp>
    <dsp:sp modelId="{3E31ED51-3D4D-4282-9AA0-191B1D3695D5}">
      <dsp:nvSpPr>
        <dsp:cNvPr id="0" name=""/>
        <dsp:cNvSpPr/>
      </dsp:nvSpPr>
      <dsp:spPr>
        <a:xfrm>
          <a:off x="779684" y="1965090"/>
          <a:ext cx="1970115" cy="984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100" kern="1200" dirty="0" smtClean="0"/>
            <a:t>Мило</a:t>
          </a:r>
          <a:endParaRPr lang="ru-RU" sz="6100" kern="1200" dirty="0"/>
        </a:p>
      </dsp:txBody>
      <dsp:txXfrm>
        <a:off x="779684" y="1965090"/>
        <a:ext cx="1970115" cy="984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5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06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28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17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1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9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97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7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78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4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8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83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A8%D0%90" TargetMode="External"/><Relationship Id="rId2" Type="http://schemas.openxmlformats.org/officeDocument/2006/relationships/hyperlink" Target="http://uk.wikipedia.org/wiki/%D0%84%D0%B2%D1%80%D0%BE%D0%BF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6%D0%B8%D1%80%D0%B8" TargetMode="External"/><Relationship Id="rId4" Type="http://schemas.openxmlformats.org/officeDocument/2006/relationships/hyperlink" Target="http://uk.wikipedia.org/wiki/%D0%93%D1%96%D0%B4%D1%80%D0%BE%D0%BB%D1%96%D0%B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060848"/>
            <a:ext cx="784887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9796" y="2081919"/>
            <a:ext cx="7772400" cy="1470025"/>
          </a:xfrm>
          <a:solidFill>
            <a:srgbClr val="F18FDE"/>
          </a:solidFill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Презентація на тему :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«Мило»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515000"/>
            <a:ext cx="4701983" cy="13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Учениці 11-Б класу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Марьяненко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Орини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208912" cy="4608512"/>
          </a:xfrm>
          <a:prstGeom prst="rect">
            <a:avLst/>
          </a:prstGeom>
          <a:solidFill>
            <a:srgbClr val="F18F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832648" cy="648072"/>
          </a:xfrm>
          <a:solidFill>
            <a:srgbClr val="F18FDE"/>
          </a:solidFill>
        </p:spPr>
        <p:txBody>
          <a:bodyPr>
            <a:normAutofit/>
          </a:bodyPr>
          <a:lstStyle/>
          <a:p>
            <a:r>
              <a:rPr lang="uk-UA" sz="2400" dirty="0" smtClean="0"/>
              <a:t>Властивості мила(господарське мило)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5693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•  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змастити</a:t>
            </a:r>
            <a:r>
              <a:rPr lang="ru-RU" dirty="0" smtClean="0"/>
              <a:t> </a:t>
            </a:r>
            <a:r>
              <a:rPr lang="ru-RU" dirty="0" err="1" smtClean="0"/>
              <a:t>господарським</a:t>
            </a:r>
            <a:r>
              <a:rPr lang="ru-RU" dirty="0" smtClean="0"/>
              <a:t> милом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подряпини</a:t>
            </a:r>
            <a:r>
              <a:rPr lang="ru-RU" dirty="0" smtClean="0"/>
              <a:t>, </a:t>
            </a:r>
            <a:r>
              <a:rPr lang="ru-RU" dirty="0" err="1" smtClean="0"/>
              <a:t>порізи</a:t>
            </a:r>
            <a:r>
              <a:rPr lang="ru-RU" dirty="0" smtClean="0"/>
              <a:t> і ранки, 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і </a:t>
            </a:r>
            <a:r>
              <a:rPr lang="ru-RU" dirty="0" err="1" smtClean="0"/>
              <a:t>прискорити</a:t>
            </a:r>
            <a:r>
              <a:rPr lang="ru-RU" dirty="0" smtClean="0"/>
              <a:t> </a:t>
            </a:r>
            <a:r>
              <a:rPr lang="ru-RU" dirty="0" err="1" smtClean="0"/>
              <a:t>загоєння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уникнуть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синця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шишки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намазати</a:t>
            </a:r>
            <a:r>
              <a:rPr lang="ru-RU" dirty="0" smtClean="0"/>
              <a:t> </a:t>
            </a:r>
            <a:r>
              <a:rPr lang="ru-RU" dirty="0" err="1" smtClean="0"/>
              <a:t>забите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господарським</a:t>
            </a:r>
            <a:r>
              <a:rPr lang="ru-RU" dirty="0" smtClean="0"/>
              <a:t> милом.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Господарське</a:t>
            </a:r>
            <a:r>
              <a:rPr lang="ru-RU" dirty="0" smtClean="0"/>
              <a:t> мило – </a:t>
            </a:r>
            <a:r>
              <a:rPr lang="ru-RU" dirty="0" err="1" smtClean="0"/>
              <a:t>чудовий</a:t>
            </a:r>
            <a:r>
              <a:rPr lang="ru-RU" dirty="0" smtClean="0"/>
              <a:t> </a:t>
            </a:r>
            <a:r>
              <a:rPr lang="ru-RU" dirty="0" err="1" smtClean="0"/>
              <a:t>противірусний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 </a:t>
            </a:r>
            <a:r>
              <a:rPr lang="ru-RU" dirty="0" err="1" smtClean="0"/>
              <a:t>нежитю</a:t>
            </a:r>
            <a:r>
              <a:rPr lang="ru-RU" dirty="0" smtClean="0"/>
              <a:t> </a:t>
            </a:r>
            <a:r>
              <a:rPr lang="ru-RU" dirty="0" err="1" smtClean="0"/>
              <a:t>чи</a:t>
            </a:r>
            <a:r>
              <a:rPr lang="ru-RU" dirty="0" smtClean="0"/>
              <a:t> початку </a:t>
            </a:r>
            <a:r>
              <a:rPr lang="ru-RU" dirty="0" err="1" smtClean="0"/>
              <a:t>грипу</a:t>
            </a:r>
            <a:r>
              <a:rPr lang="ru-RU" dirty="0" smtClean="0"/>
              <a:t> -  </a:t>
            </a:r>
            <a:r>
              <a:rPr lang="ru-RU" dirty="0" err="1" smtClean="0"/>
              <a:t>змочить</a:t>
            </a:r>
            <a:r>
              <a:rPr lang="ru-RU" dirty="0" smtClean="0"/>
              <a:t> </a:t>
            </a:r>
            <a:r>
              <a:rPr lang="ru-RU" dirty="0" err="1" smtClean="0"/>
              <a:t>ватний</a:t>
            </a:r>
            <a:r>
              <a:rPr lang="ru-RU" dirty="0" smtClean="0"/>
              <a:t> тампон в </a:t>
            </a:r>
            <a:r>
              <a:rPr lang="ru-RU" dirty="0" err="1" smtClean="0"/>
              <a:t>розчині</a:t>
            </a:r>
            <a:r>
              <a:rPr lang="ru-RU" dirty="0" smtClean="0"/>
              <a:t> </a:t>
            </a:r>
            <a:r>
              <a:rPr lang="ru-RU" dirty="0" err="1" smtClean="0"/>
              <a:t>господарського</a:t>
            </a:r>
            <a:r>
              <a:rPr lang="ru-RU" dirty="0" smtClean="0"/>
              <a:t> мила і </a:t>
            </a:r>
            <a:r>
              <a:rPr lang="ru-RU" dirty="0" err="1" smtClean="0"/>
              <a:t>обробить</a:t>
            </a:r>
            <a:r>
              <a:rPr lang="ru-RU" dirty="0" smtClean="0"/>
              <a:t> ним </a:t>
            </a:r>
            <a:r>
              <a:rPr lang="ru-RU" dirty="0" err="1" smtClean="0"/>
              <a:t>носові</a:t>
            </a:r>
            <a:r>
              <a:rPr lang="ru-RU" dirty="0" smtClean="0"/>
              <a:t> пазухи.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корисно</a:t>
            </a:r>
            <a:r>
              <a:rPr lang="ru-RU" dirty="0" smtClean="0"/>
              <a:t> і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профілактики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утворився</a:t>
            </a:r>
            <a:r>
              <a:rPr lang="ru-RU" dirty="0" smtClean="0"/>
              <a:t> </a:t>
            </a:r>
            <a:r>
              <a:rPr lang="ru-RU" dirty="0" err="1" smtClean="0"/>
              <a:t>нарив</a:t>
            </a:r>
            <a:r>
              <a:rPr lang="ru-RU" dirty="0" smtClean="0"/>
              <a:t> треба </a:t>
            </a:r>
            <a:r>
              <a:rPr lang="ru-RU" dirty="0" err="1" smtClean="0"/>
              <a:t>накласти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з </a:t>
            </a:r>
            <a:r>
              <a:rPr lang="ru-RU" dirty="0" err="1" smtClean="0"/>
              <a:t>взятих</a:t>
            </a:r>
            <a:r>
              <a:rPr lang="ru-RU" dirty="0" smtClean="0"/>
              <a:t> в </a:t>
            </a:r>
            <a:r>
              <a:rPr lang="ru-RU" dirty="0" err="1" smtClean="0"/>
              <a:t>рівних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господарського</a:t>
            </a:r>
            <a:r>
              <a:rPr lang="ru-RU" dirty="0" smtClean="0"/>
              <a:t> мила, </a:t>
            </a:r>
            <a:r>
              <a:rPr lang="ru-RU" dirty="0" err="1" smtClean="0"/>
              <a:t>цибулі</a:t>
            </a:r>
            <a:r>
              <a:rPr lang="ru-RU" dirty="0" smtClean="0"/>
              <a:t> та </a:t>
            </a:r>
            <a:r>
              <a:rPr lang="ru-RU" dirty="0" err="1" smtClean="0"/>
              <a:t>цукру</a:t>
            </a:r>
            <a:r>
              <a:rPr lang="ru-RU" dirty="0" smtClean="0"/>
              <a:t> (цибулю та мило </a:t>
            </a:r>
            <a:r>
              <a:rPr lang="ru-RU" dirty="0" err="1" smtClean="0"/>
              <a:t>натерти</a:t>
            </a:r>
            <a:r>
              <a:rPr lang="ru-RU" dirty="0" smtClean="0"/>
              <a:t> на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тертці</a:t>
            </a:r>
            <a:r>
              <a:rPr lang="ru-RU" dirty="0" smtClean="0"/>
              <a:t>).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на </a:t>
            </a:r>
            <a:r>
              <a:rPr lang="ru-RU" dirty="0" err="1" smtClean="0"/>
              <a:t>ніч</a:t>
            </a:r>
            <a:r>
              <a:rPr lang="ru-RU" dirty="0" smtClean="0"/>
              <a:t>, </a:t>
            </a:r>
            <a:r>
              <a:rPr lang="ru-RU" dirty="0" err="1" smtClean="0"/>
              <a:t>зафіксувавши</a:t>
            </a:r>
            <a:r>
              <a:rPr lang="ru-RU" dirty="0" smtClean="0"/>
              <a:t> </a:t>
            </a:r>
            <a:r>
              <a:rPr lang="ru-RU" dirty="0" err="1" smtClean="0"/>
              <a:t>компрес</a:t>
            </a:r>
            <a:r>
              <a:rPr lang="ru-RU" dirty="0" smtClean="0"/>
              <a:t> </a:t>
            </a:r>
            <a:r>
              <a:rPr lang="ru-RU" dirty="0" err="1" smtClean="0"/>
              <a:t>пов’язкою</a:t>
            </a:r>
            <a:r>
              <a:rPr lang="ru-RU" dirty="0" smtClean="0"/>
              <a:t>. До ранку, мило </a:t>
            </a:r>
            <a:r>
              <a:rPr lang="ru-RU" dirty="0" err="1" smtClean="0"/>
              <a:t>продезінфікує</a:t>
            </a:r>
            <a:r>
              <a:rPr lang="ru-RU" dirty="0" smtClean="0"/>
              <a:t> рану.</a:t>
            </a:r>
          </a:p>
          <a:p>
            <a:pPr marL="0" indent="0">
              <a:buNone/>
            </a:pPr>
            <a:r>
              <a:rPr lang="ru-RU" dirty="0" smtClean="0"/>
              <a:t>• При грибку на ногах,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промити</a:t>
            </a:r>
            <a:r>
              <a:rPr lang="ru-RU" dirty="0" smtClean="0"/>
              <a:t> </a:t>
            </a:r>
            <a:r>
              <a:rPr lang="ru-RU" dirty="0" err="1" smtClean="0"/>
              <a:t>вражені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милом, добре </a:t>
            </a:r>
            <a:r>
              <a:rPr lang="ru-RU" dirty="0" err="1" smtClean="0"/>
              <a:t>обробивши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щіткою</a:t>
            </a:r>
            <a:r>
              <a:rPr lang="ru-RU" dirty="0" smtClean="0"/>
              <a:t>,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висохнуть</a:t>
            </a:r>
            <a:r>
              <a:rPr lang="ru-RU" dirty="0" smtClean="0"/>
              <a:t> та </a:t>
            </a:r>
            <a:r>
              <a:rPr lang="ru-RU" dirty="0" err="1" smtClean="0"/>
              <a:t>обробити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йодом.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подразнення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гоління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депіляції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один раз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 </a:t>
            </a:r>
            <a:r>
              <a:rPr lang="ru-RU" dirty="0" err="1" smtClean="0"/>
              <a:t>намилить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</a:t>
            </a:r>
            <a:r>
              <a:rPr lang="ru-RU" dirty="0" err="1" smtClean="0"/>
              <a:t>господарським</a:t>
            </a:r>
            <a:r>
              <a:rPr lang="ru-RU" dirty="0" smtClean="0"/>
              <a:t> милом.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Господарське</a:t>
            </a:r>
            <a:r>
              <a:rPr lang="ru-RU" dirty="0" smtClean="0"/>
              <a:t> мило є </a:t>
            </a:r>
            <a:r>
              <a:rPr lang="ru-RU" dirty="0" err="1" smtClean="0"/>
              <a:t>дезінфікуючим</a:t>
            </a:r>
            <a:r>
              <a:rPr lang="ru-RU" dirty="0" smtClean="0"/>
              <a:t> </a:t>
            </a:r>
            <a:r>
              <a:rPr lang="ru-RU" dirty="0" err="1" smtClean="0"/>
              <a:t>засобом</a:t>
            </a:r>
            <a:r>
              <a:rPr lang="ru-RU" dirty="0" smtClean="0"/>
              <a:t> для </a:t>
            </a:r>
            <a:r>
              <a:rPr lang="ru-RU" dirty="0" err="1" smtClean="0"/>
              <a:t>предметів</a:t>
            </a:r>
            <a:r>
              <a:rPr lang="ru-RU" dirty="0" smtClean="0"/>
              <a:t> 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гігієни</a:t>
            </a:r>
            <a:r>
              <a:rPr lang="ru-RU" dirty="0" smtClean="0"/>
              <a:t> (</a:t>
            </a:r>
            <a:r>
              <a:rPr lang="ru-RU" dirty="0" err="1" smtClean="0"/>
              <a:t>гребнів</a:t>
            </a:r>
            <a:r>
              <a:rPr lang="ru-RU" dirty="0" smtClean="0"/>
              <a:t>, </a:t>
            </a:r>
            <a:r>
              <a:rPr lang="ru-RU" dirty="0" err="1" smtClean="0"/>
              <a:t>мийок</a:t>
            </a:r>
            <a:r>
              <a:rPr lang="ru-RU" dirty="0" smtClean="0"/>
              <a:t>, </a:t>
            </a:r>
            <a:r>
              <a:rPr lang="ru-RU" dirty="0" err="1" smtClean="0"/>
              <a:t>зубних</a:t>
            </a:r>
            <a:r>
              <a:rPr lang="ru-RU" dirty="0" smtClean="0"/>
              <a:t> </a:t>
            </a:r>
            <a:r>
              <a:rPr lang="ru-RU" dirty="0" err="1" smtClean="0"/>
              <a:t>щіток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2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576770"/>
            <a:ext cx="5650907" cy="1015663"/>
          </a:xfrm>
          <a:prstGeom prst="rect">
            <a:avLst/>
          </a:prstGeom>
          <a:noFill/>
          <a:ln>
            <a:solidFill>
              <a:srgbClr val="F18FDE"/>
            </a:solidFill>
          </a:ln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err="1" smtClean="0">
                <a:ln>
                  <a:prstDash val="solid"/>
                </a:ln>
                <a:solidFill>
                  <a:srgbClr val="5268D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Дякую</a:t>
            </a:r>
            <a:r>
              <a:rPr lang="ru-RU" sz="6000" b="1" cap="none" spc="0" dirty="0" smtClean="0">
                <a:ln>
                  <a:prstDash val="solid"/>
                </a:ln>
                <a:solidFill>
                  <a:srgbClr val="5268D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за </a:t>
            </a:r>
            <a:r>
              <a:rPr lang="ru-RU" sz="6000" b="1" cap="none" spc="0" dirty="0" err="1" smtClean="0">
                <a:ln>
                  <a:prstDash val="solid"/>
                </a:ln>
                <a:solidFill>
                  <a:srgbClr val="5268D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увагу</a:t>
            </a:r>
            <a:r>
              <a:rPr lang="ru-RU" sz="6000" b="1" cap="none" spc="0" dirty="0" smtClean="0">
                <a:ln>
                  <a:prstDash val="solid"/>
                </a:ln>
                <a:solidFill>
                  <a:srgbClr val="5268D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6000" b="1" cap="none" spc="0" dirty="0" smtClean="0">
                <a:ln>
                  <a:prstDash val="solid"/>
                </a:ln>
                <a:solidFill>
                  <a:srgbClr val="F18FDE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!</a:t>
            </a:r>
            <a:endParaRPr lang="ru-RU" sz="6000" b="1" cap="none" spc="0" dirty="0">
              <a:ln>
                <a:prstDash val="solid"/>
              </a:ln>
              <a:solidFill>
                <a:srgbClr val="F18FDE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0"/>
            <a:ext cx="5544616" cy="391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4824536" cy="778098"/>
          </a:xfrm>
          <a:solidFill>
            <a:srgbClr val="F18FDE"/>
          </a:solidFill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План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uk-UA" sz="5100" dirty="0"/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Історія</a:t>
            </a:r>
            <a:endParaRPr lang="uk-UA" sz="7400" dirty="0"/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Мило</a:t>
            </a:r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Види</a:t>
            </a:r>
            <a:endParaRPr lang="uk-UA" sz="7400" dirty="0"/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Склад мила</a:t>
            </a:r>
            <a:endParaRPr lang="uk-UA" sz="7400" dirty="0"/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Мийна дія мила </a:t>
            </a:r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Добування </a:t>
            </a:r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Технологія виготовлення </a:t>
            </a:r>
          </a:p>
          <a:p>
            <a:pPr>
              <a:buFont typeface="Wingdings" pitchFamily="2" charset="2"/>
              <a:buChar char="v"/>
            </a:pPr>
            <a:r>
              <a:rPr lang="uk-UA" sz="7400" dirty="0" smtClean="0"/>
              <a:t>Властивості мила</a:t>
            </a:r>
            <a:br>
              <a:rPr lang="uk-UA" sz="7400" dirty="0" smtClean="0"/>
            </a:br>
            <a:r>
              <a:rPr lang="uk-UA" sz="5100" dirty="0" smtClean="0"/>
              <a:t/>
            </a:r>
            <a:br>
              <a:rPr lang="uk-UA" sz="51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6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73446"/>
            <a:ext cx="8496944" cy="4896544"/>
          </a:xfrm>
          <a:prstGeom prst="rect">
            <a:avLst/>
          </a:prstGeom>
          <a:solidFill>
            <a:srgbClr val="F18F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4320480" cy="720080"/>
          </a:xfrm>
          <a:solidFill>
            <a:srgbClr val="F18FDE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Легенда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свідчить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латинське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слово лат.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sapo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мило) походить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назви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гори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Сапо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древньому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Римі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де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відбувалися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жертвоприношення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богам.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Тваринний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жир,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виділяється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спалюванні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жертви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накопичувався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змішувався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деревною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золою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багаття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Отримана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маса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змивалася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дощем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глинистий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ґрунт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берега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річки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Тібр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де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жителі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прали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білизну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природно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спостережливість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упустила того факту,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завдяки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цій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суміші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одяг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відпирався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набагато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легше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Тверде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мило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було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винайдене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1170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році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походить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латинського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sapo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суміш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жиру і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попелу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Створення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милоподібної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напіврідкої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"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сапо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 дало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можливість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жінкам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використати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лише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але й для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косметичних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цілей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укладки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волосся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фарбування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Проте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ефект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був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недовготривалим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після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потрапляння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цю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суміш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утворювалася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густа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піна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фарба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легко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змивалась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Пізніше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римляни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стали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використовувати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варіння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жири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природну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соду, без золи.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Таку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суміш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змішували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тримали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вогні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повного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випаровування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води, в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результаті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чого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виходили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тверді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шматки мила. Але мило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виявилося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таке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жорстке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використовували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прання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 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2" tooltip="Європа"/>
              </a:rPr>
              <a:t>Європі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і 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США"/>
              </a:rPr>
              <a:t>США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безперервний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миловаріння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промислових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масштабах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з'явився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кінці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1930-х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років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разом з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безперервним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процесом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4" tooltip="Гідроліз"/>
              </a:rPr>
              <a:t>гідролізу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(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розщеплення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 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5" tooltip="Жири"/>
              </a:rPr>
              <a:t>жирів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водою і парою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високим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тиском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4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миловарних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вежах.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000" b="1" dirty="0" smtClean="0">
                <a:solidFill>
                  <a:schemeClr val="tx2">
                    <a:lumMod val="75000"/>
                  </a:schemeClr>
                </a:solidFill>
              </a:rPr>
              <a:t>Ми́ло </a:t>
            </a:r>
            <a:r>
              <a:rPr lang="vi-VN" sz="2000" dirty="0" smtClean="0">
                <a:solidFill>
                  <a:schemeClr val="tx2">
                    <a:lumMod val="75000"/>
                  </a:schemeClr>
                </a:solidFill>
              </a:rPr>
              <a:t>— розчинна у воді мийна речовина; як хімічний продукт являє собою відносно складне з'єднання жирних кислот з лугами, а за своєю будовою відноситься до класу солей. Випускається в твердому стані, рідкому, а також у вигляді порошку і гранул.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72"/>
          <a:stretch/>
        </p:blipFill>
        <p:spPr>
          <a:xfrm>
            <a:off x="1907704" y="2394716"/>
            <a:ext cx="5396245" cy="2808312"/>
          </a:xfrm>
          <a:prstGeom prst="rect">
            <a:avLst/>
          </a:prstGeom>
          <a:ln w="127000" cap="sq">
            <a:solidFill>
              <a:srgbClr val="F18FDE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96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998015"/>
              </p:ext>
            </p:extLst>
          </p:nvPr>
        </p:nvGraphicFramePr>
        <p:xfrm>
          <a:off x="1691680" y="-99392"/>
          <a:ext cx="5649887" cy="4904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03" y="4365104"/>
            <a:ext cx="1477648" cy="203813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106" y="4527863"/>
            <a:ext cx="2324103" cy="175010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392762"/>
            <a:ext cx="1685103" cy="202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5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5338936" cy="778098"/>
          </a:xfrm>
          <a:solidFill>
            <a:srgbClr val="F18FDE"/>
          </a:solidFill>
        </p:spPr>
        <p:txBody>
          <a:bodyPr/>
          <a:lstStyle/>
          <a:p>
            <a:r>
              <a:rPr lang="uk-UA" dirty="0" smtClean="0"/>
              <a:t>Склад мила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77048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1.Натрієві, </a:t>
            </a:r>
            <a:r>
              <a:rPr lang="ru-RU" i="1" dirty="0" err="1" smtClean="0"/>
              <a:t>калієві</a:t>
            </a:r>
            <a:r>
              <a:rPr lang="ru-RU" i="1" dirty="0" smtClean="0"/>
              <a:t> і </a:t>
            </a:r>
            <a:r>
              <a:rPr lang="ru-RU" i="1" dirty="0" err="1" smtClean="0"/>
              <a:t>амонієві</a:t>
            </a:r>
            <a:r>
              <a:rPr lang="ru-RU" i="1" dirty="0" smtClean="0"/>
              <a:t> </a:t>
            </a:r>
            <a:r>
              <a:rPr lang="ru-RU" i="1" dirty="0" err="1" smtClean="0"/>
              <a:t>солі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  </a:t>
            </a:r>
            <a:r>
              <a:rPr lang="ru-RU" i="1" dirty="0" err="1" smtClean="0"/>
              <a:t>Інші</a:t>
            </a:r>
            <a:r>
              <a:rPr lang="ru-RU" i="1" dirty="0" smtClean="0"/>
              <a:t> </a:t>
            </a:r>
            <a:r>
              <a:rPr lang="ru-RU" i="1" dirty="0" err="1" smtClean="0"/>
              <a:t>речовини</a:t>
            </a:r>
            <a:r>
              <a:rPr lang="ru-RU" i="1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2.барвники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3.Дезинфікуючі</a:t>
            </a:r>
            <a:br>
              <a:rPr lang="ru-RU" dirty="0" smtClean="0"/>
            </a:br>
            <a:r>
              <a:rPr lang="ru-RU" dirty="0" smtClean="0"/>
              <a:t>4.ароматизатори</a:t>
            </a:r>
          </a:p>
          <a:p>
            <a:pPr marL="0" indent="0">
              <a:buNone/>
            </a:pPr>
            <a:r>
              <a:rPr lang="ru-RU" dirty="0" smtClean="0"/>
              <a:t>5.лікувально-профілактичні </a:t>
            </a:r>
            <a:r>
              <a:rPr lang="ru-RU" dirty="0" err="1" smtClean="0"/>
              <a:t>додатки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6.компоненти,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піну</a:t>
            </a:r>
            <a:r>
              <a:rPr lang="ru-RU" dirty="0" smtClean="0"/>
              <a:t>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err="1" smtClean="0"/>
              <a:t>білосніжною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955289"/>
            <a:ext cx="4105656" cy="2286000"/>
          </a:xfrm>
          <a:prstGeom prst="rect">
            <a:avLst/>
          </a:prstGeom>
          <a:solidFill>
            <a:srgbClr val="F18FDE"/>
          </a:solidFill>
          <a:ln w="88900" cap="sq">
            <a:solidFill>
              <a:srgbClr val="F18FDE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896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5631"/>
            <a:ext cx="8424936" cy="5544616"/>
          </a:xfrm>
          <a:prstGeom prst="rect">
            <a:avLst/>
          </a:prstGeom>
          <a:solidFill>
            <a:srgbClr val="F18F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3538736" cy="562074"/>
          </a:xfrm>
          <a:solidFill>
            <a:srgbClr val="F18FDE"/>
          </a:solidFill>
        </p:spPr>
        <p:txBody>
          <a:bodyPr>
            <a:normAutofit/>
          </a:bodyPr>
          <a:lstStyle/>
          <a:p>
            <a:r>
              <a:rPr lang="ru-RU" sz="2800" dirty="0" err="1" smtClean="0"/>
              <a:t>Мийна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дія</a:t>
            </a:r>
            <a:r>
              <a:rPr lang="ru-RU" sz="2800" dirty="0" smtClean="0"/>
              <a:t> мила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869560" cy="53645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Мийна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мила –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фізико-хімічний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. Мило є </a:t>
            </a:r>
            <a:r>
              <a:rPr lang="ru-RU" dirty="0" err="1" smtClean="0"/>
              <a:t>посередником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полярними</a:t>
            </a:r>
            <a:r>
              <a:rPr lang="ru-RU" dirty="0" smtClean="0"/>
              <a:t> молекулами води і </a:t>
            </a:r>
            <a:r>
              <a:rPr lang="ru-RU" dirty="0" err="1" smtClean="0"/>
              <a:t>неполярними</a:t>
            </a:r>
            <a:r>
              <a:rPr lang="ru-RU" dirty="0" smtClean="0"/>
              <a:t> </a:t>
            </a:r>
            <a:r>
              <a:rPr lang="ru-RU" dirty="0" err="1" smtClean="0"/>
              <a:t>частинками</a:t>
            </a:r>
            <a:r>
              <a:rPr lang="ru-RU" dirty="0" smtClean="0"/>
              <a:t> </a:t>
            </a:r>
            <a:r>
              <a:rPr lang="ru-RU" dirty="0" err="1" smtClean="0"/>
              <a:t>бруду</a:t>
            </a:r>
            <a:r>
              <a:rPr lang="ru-RU" dirty="0" smtClean="0"/>
              <a:t>, </a:t>
            </a:r>
            <a:r>
              <a:rPr lang="ru-RU" dirty="0" err="1" smtClean="0"/>
              <a:t>нерозчиненого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. За </a:t>
            </a:r>
            <a:r>
              <a:rPr lang="ru-RU" dirty="0" err="1" smtClean="0"/>
              <a:t>хімічною</a:t>
            </a:r>
            <a:r>
              <a:rPr lang="ru-RU" dirty="0" smtClean="0"/>
              <a:t> природою мило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сіль</a:t>
            </a:r>
            <a:r>
              <a:rPr lang="ru-RU" dirty="0" smtClean="0"/>
              <a:t>, </a:t>
            </a:r>
            <a:r>
              <a:rPr lang="ru-RU" dirty="0" err="1" smtClean="0"/>
              <a:t>йонна</a:t>
            </a:r>
            <a:r>
              <a:rPr lang="ru-RU" dirty="0" smtClean="0"/>
              <a:t> </a:t>
            </a:r>
            <a:r>
              <a:rPr lang="ru-RU" dirty="0" err="1" smtClean="0"/>
              <a:t>сполука</a:t>
            </a:r>
            <a:r>
              <a:rPr lang="ru-RU" dirty="0" smtClean="0"/>
              <a:t>. Вона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полярний</a:t>
            </a:r>
            <a:r>
              <a:rPr lang="ru-RU" dirty="0" smtClean="0"/>
              <a:t> </a:t>
            </a:r>
            <a:r>
              <a:rPr lang="ru-RU" dirty="0" err="1" smtClean="0"/>
              <a:t>залишок</a:t>
            </a:r>
            <a:r>
              <a:rPr lang="ru-RU" dirty="0" smtClean="0"/>
              <a:t> – </a:t>
            </a:r>
            <a:r>
              <a:rPr lang="en-US" dirty="0" smtClean="0"/>
              <a:t>COO-Na+ </a:t>
            </a:r>
            <a:r>
              <a:rPr lang="ru-RU" dirty="0" smtClean="0"/>
              <a:t>і </a:t>
            </a:r>
            <a:r>
              <a:rPr lang="ru-RU" dirty="0" err="1" smtClean="0"/>
              <a:t>неполярний</a:t>
            </a:r>
            <a:r>
              <a:rPr lang="ru-RU" dirty="0" smtClean="0"/>
              <a:t> радикал </a:t>
            </a:r>
            <a:r>
              <a:rPr lang="en-US" dirty="0" smtClean="0"/>
              <a:t>R.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миття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мила так </a:t>
            </a:r>
            <a:r>
              <a:rPr lang="ru-RU" dirty="0" err="1" smtClean="0"/>
              <a:t>орієнтуються</a:t>
            </a:r>
            <a:r>
              <a:rPr lang="ru-RU" dirty="0" smtClean="0"/>
              <a:t> на </a:t>
            </a:r>
            <a:r>
              <a:rPr lang="ru-RU" dirty="0" err="1" smtClean="0"/>
              <a:t>забрудненій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полярні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– </a:t>
            </a:r>
            <a:r>
              <a:rPr lang="en-US" dirty="0" err="1" smtClean="0"/>
              <a:t>COONa</a:t>
            </a:r>
            <a:r>
              <a:rPr lang="en-US" dirty="0" smtClean="0"/>
              <a:t> </a:t>
            </a:r>
            <a:r>
              <a:rPr lang="ru-RU" dirty="0" err="1" smtClean="0"/>
              <a:t>звернені</a:t>
            </a:r>
            <a:r>
              <a:rPr lang="ru-RU" dirty="0" smtClean="0"/>
              <a:t> до </a:t>
            </a:r>
            <a:r>
              <a:rPr lang="ru-RU" dirty="0" err="1" smtClean="0"/>
              <a:t>полярних</a:t>
            </a:r>
            <a:r>
              <a:rPr lang="ru-RU" dirty="0" smtClean="0"/>
              <a:t> молекул води, а </a:t>
            </a:r>
            <a:r>
              <a:rPr lang="ru-RU" dirty="0" err="1" smtClean="0"/>
              <a:t>неполярні</a:t>
            </a:r>
            <a:r>
              <a:rPr lang="ru-RU" dirty="0" smtClean="0"/>
              <a:t> </a:t>
            </a:r>
            <a:r>
              <a:rPr lang="ru-RU" dirty="0" err="1" smtClean="0"/>
              <a:t>вуглеводневі</a:t>
            </a:r>
            <a:r>
              <a:rPr lang="ru-RU" dirty="0" smtClean="0"/>
              <a:t> </a:t>
            </a:r>
            <a:r>
              <a:rPr lang="ru-RU" dirty="0" err="1" smtClean="0"/>
              <a:t>радикали</a:t>
            </a:r>
            <a:r>
              <a:rPr lang="ru-RU" dirty="0" smtClean="0"/>
              <a:t> – до </a:t>
            </a:r>
            <a:r>
              <a:rPr lang="ru-RU" dirty="0" err="1" smtClean="0"/>
              <a:t>неполярних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 </a:t>
            </a:r>
            <a:r>
              <a:rPr lang="ru-RU" dirty="0" err="1" smtClean="0"/>
              <a:t>бруду</a:t>
            </a:r>
            <a:r>
              <a:rPr lang="ru-RU" dirty="0" smtClean="0"/>
              <a:t>. Таким чином, </a:t>
            </a:r>
            <a:r>
              <a:rPr lang="ru-RU" dirty="0" err="1" smtClean="0"/>
              <a:t>частинки</a:t>
            </a:r>
            <a:r>
              <a:rPr lang="ru-RU" dirty="0" smtClean="0"/>
              <a:t> </a:t>
            </a:r>
            <a:r>
              <a:rPr lang="ru-RU" dirty="0" err="1" smtClean="0"/>
              <a:t>бруду</a:t>
            </a:r>
            <a:r>
              <a:rPr lang="ru-RU" dirty="0" smtClean="0"/>
              <a:t>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потрапляють</a:t>
            </a:r>
            <a:r>
              <a:rPr lang="ru-RU" dirty="0" smtClean="0"/>
              <a:t> в </a:t>
            </a:r>
            <a:r>
              <a:rPr lang="ru-RU" dirty="0" err="1" smtClean="0"/>
              <a:t>оточення</a:t>
            </a:r>
            <a:r>
              <a:rPr lang="ru-RU" dirty="0" smtClean="0"/>
              <a:t> молекул мила і легко </a:t>
            </a:r>
            <a:r>
              <a:rPr lang="ru-RU" dirty="0" err="1" smtClean="0"/>
              <a:t>змиваються</a:t>
            </a:r>
            <a:r>
              <a:rPr lang="ru-RU" dirty="0" smtClean="0"/>
              <a:t> з </a:t>
            </a:r>
            <a:r>
              <a:rPr lang="ru-RU" dirty="0" err="1" smtClean="0"/>
              <a:t>поверхні</a:t>
            </a:r>
            <a:r>
              <a:rPr lang="ru-RU" dirty="0" smtClean="0"/>
              <a:t> водою.</a:t>
            </a:r>
          </a:p>
          <a:p>
            <a:pPr marL="0" indent="0">
              <a:buNone/>
            </a:pPr>
            <a:r>
              <a:rPr lang="ru-RU" dirty="0" smtClean="0"/>
              <a:t>У </a:t>
            </a:r>
            <a:r>
              <a:rPr lang="ru-RU" dirty="0" err="1" smtClean="0"/>
              <a:t>твердій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 мило </a:t>
            </a:r>
            <a:r>
              <a:rPr lang="ru-RU" dirty="0" err="1" smtClean="0"/>
              <a:t>втрачає</a:t>
            </a:r>
            <a:r>
              <a:rPr lang="ru-RU" dirty="0" smtClean="0"/>
              <a:t> свою </a:t>
            </a:r>
            <a:r>
              <a:rPr lang="ru-RU" dirty="0" err="1" smtClean="0"/>
              <a:t>мийну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нерозчинні</a:t>
            </a:r>
            <a:r>
              <a:rPr lang="ru-RU" dirty="0" smtClean="0"/>
              <a:t> </a:t>
            </a:r>
            <a:r>
              <a:rPr lang="ru-RU" dirty="0" err="1" smtClean="0"/>
              <a:t>магнієві</a:t>
            </a:r>
            <a:r>
              <a:rPr lang="ru-RU" dirty="0" smtClean="0"/>
              <a:t> та </a:t>
            </a:r>
            <a:r>
              <a:rPr lang="ru-RU" dirty="0" err="1" smtClean="0"/>
              <a:t>кальцієві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карбонових</a:t>
            </a:r>
            <a:r>
              <a:rPr lang="ru-RU" dirty="0" smtClean="0"/>
              <a:t> кислот. У </a:t>
            </a:r>
            <a:r>
              <a:rPr lang="ru-RU" dirty="0" err="1" smtClean="0"/>
              <a:t>зв’язку</a:t>
            </a:r>
            <a:r>
              <a:rPr lang="ru-RU" dirty="0" smtClean="0"/>
              <a:t> з </a:t>
            </a:r>
            <a:r>
              <a:rPr lang="ru-RU" dirty="0" err="1" smtClean="0"/>
              <a:t>цим</a:t>
            </a:r>
            <a:r>
              <a:rPr lang="ru-RU" dirty="0" smtClean="0"/>
              <a:t> широко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 </a:t>
            </a:r>
            <a:r>
              <a:rPr lang="ru-RU" dirty="0" err="1" smtClean="0"/>
              <a:t>мийних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Вони </a:t>
            </a:r>
            <a:r>
              <a:rPr lang="ru-RU" dirty="0" err="1" smtClean="0"/>
              <a:t>мають</a:t>
            </a:r>
            <a:r>
              <a:rPr lang="ru-RU" dirty="0" smtClean="0"/>
              <a:t> добру </a:t>
            </a:r>
            <a:r>
              <a:rPr lang="ru-RU" dirty="0" err="1" smtClean="0"/>
              <a:t>мийну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і не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твердій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. До </a:t>
            </a:r>
            <a:r>
              <a:rPr lang="ru-RU" dirty="0" err="1" smtClean="0"/>
              <a:t>ефективних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мийних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належать </a:t>
            </a:r>
            <a:r>
              <a:rPr lang="ru-RU" dirty="0" err="1" smtClean="0"/>
              <a:t>алкілсульфати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натрієві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моноестерів</a:t>
            </a:r>
            <a:r>
              <a:rPr lang="ru-RU" dirty="0" smtClean="0"/>
              <a:t> </a:t>
            </a:r>
            <a:r>
              <a:rPr lang="ru-RU" dirty="0" err="1" smtClean="0"/>
              <a:t>сульфатної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з </a:t>
            </a:r>
            <a:r>
              <a:rPr lang="ru-RU" dirty="0" err="1" smtClean="0"/>
              <a:t>вищими</a:t>
            </a:r>
            <a:r>
              <a:rPr lang="ru-RU" dirty="0" smtClean="0"/>
              <a:t> спиртами </a:t>
            </a:r>
            <a:r>
              <a:rPr lang="en-US" dirty="0" smtClean="0"/>
              <a:t>RO–SO2ONa, </a:t>
            </a:r>
            <a:r>
              <a:rPr lang="ru-RU" dirty="0" smtClean="0"/>
              <a:t>де </a:t>
            </a:r>
            <a:r>
              <a:rPr lang="en-US" dirty="0" smtClean="0"/>
              <a:t>R – </a:t>
            </a:r>
            <a:r>
              <a:rPr lang="ru-RU" dirty="0" err="1" smtClean="0"/>
              <a:t>насичений</a:t>
            </a:r>
            <a:r>
              <a:rPr lang="ru-RU" dirty="0" smtClean="0"/>
              <a:t> </a:t>
            </a:r>
            <a:r>
              <a:rPr lang="ru-RU" dirty="0" err="1" smtClean="0"/>
              <a:t>вуглеводневий</a:t>
            </a:r>
            <a:r>
              <a:rPr lang="ru-RU" dirty="0" smtClean="0"/>
              <a:t> радикал.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солей </a:t>
            </a:r>
            <a:r>
              <a:rPr lang="ru-RU" dirty="0" err="1" smtClean="0"/>
              <a:t>містять</a:t>
            </a:r>
            <a:r>
              <a:rPr lang="ru-RU" dirty="0" smtClean="0"/>
              <a:t> 12–14 </a:t>
            </a:r>
            <a:r>
              <a:rPr lang="ru-RU" dirty="0" err="1" smtClean="0"/>
              <a:t>атомів</a:t>
            </a:r>
            <a:r>
              <a:rPr lang="ru-RU" dirty="0" smtClean="0"/>
              <a:t> карбону (</a:t>
            </a:r>
            <a:r>
              <a:rPr lang="ru-RU" dirty="0" err="1" smtClean="0"/>
              <a:t>вуглецю</a:t>
            </a:r>
            <a:r>
              <a:rPr lang="ru-RU" dirty="0" smtClean="0"/>
              <a:t>) і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добрі</a:t>
            </a:r>
            <a:r>
              <a:rPr lang="ru-RU" dirty="0" smtClean="0"/>
              <a:t> </a:t>
            </a:r>
            <a:r>
              <a:rPr lang="ru-RU" dirty="0" err="1" smtClean="0"/>
              <a:t>мийні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. </a:t>
            </a:r>
            <a:r>
              <a:rPr lang="ru-RU" dirty="0" err="1" smtClean="0"/>
              <a:t>Кальцієві</a:t>
            </a:r>
            <a:r>
              <a:rPr lang="ru-RU" dirty="0" smtClean="0"/>
              <a:t> та </a:t>
            </a:r>
            <a:r>
              <a:rPr lang="ru-RU" dirty="0" err="1" smtClean="0"/>
              <a:t>магнієві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розчинні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, а тому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мийні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миють</a:t>
            </a:r>
            <a:r>
              <a:rPr lang="ru-RU" dirty="0" smtClean="0"/>
              <a:t> і у </a:t>
            </a:r>
            <a:r>
              <a:rPr lang="ru-RU" dirty="0" err="1" smtClean="0"/>
              <a:t>твердій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. Вони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поширених</a:t>
            </a:r>
            <a:r>
              <a:rPr lang="ru-RU" dirty="0" smtClean="0"/>
              <a:t> </a:t>
            </a:r>
            <a:r>
              <a:rPr lang="ru-RU" dirty="0" err="1" smtClean="0"/>
              <a:t>пральних</a:t>
            </a:r>
            <a:r>
              <a:rPr lang="ru-RU" dirty="0" smtClean="0"/>
              <a:t> </a:t>
            </a:r>
            <a:r>
              <a:rPr lang="ru-RU" dirty="0" err="1" smtClean="0"/>
              <a:t>порошків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2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060848"/>
            <a:ext cx="7632848" cy="3888432"/>
          </a:xfrm>
          <a:prstGeom prst="rect">
            <a:avLst/>
          </a:prstGeom>
          <a:solidFill>
            <a:srgbClr val="F18F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60648"/>
            <a:ext cx="3034680" cy="562074"/>
          </a:xfrm>
          <a:solidFill>
            <a:srgbClr val="F18FDE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Добування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452" y="2370584"/>
            <a:ext cx="6779096" cy="31969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У промисловості мило добувають лужним гідролізом жирів. Цей процес ще називають </a:t>
            </a:r>
            <a:r>
              <a:rPr lang="uk-UA" b="1" i="1" dirty="0" smtClean="0"/>
              <a:t>омиленням жирів</a:t>
            </a:r>
            <a:r>
              <a:rPr lang="uk-UA" dirty="0" smtClean="0"/>
              <a:t>. Для омилення жирів замість лугу можна використовувати соду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. </a:t>
            </a:r>
            <a:r>
              <a:rPr lang="uk-UA" dirty="0" smtClean="0"/>
              <a:t>Мило, добуте внаслідок цієї реакції, називається </a:t>
            </a:r>
            <a:r>
              <a:rPr lang="uk-UA" b="1" i="1" dirty="0" smtClean="0"/>
              <a:t>ядровим милом</a:t>
            </a:r>
            <a:r>
              <a:rPr lang="uk-UA" dirty="0" smtClean="0"/>
              <a:t> і відоме як господарське мило. Туалетне мило відрізняється від господарського наявністю добавок: барвників, антисептиків тощо.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1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700808"/>
            <a:ext cx="8136904" cy="3888432"/>
          </a:xfrm>
          <a:prstGeom prst="rect">
            <a:avLst/>
          </a:prstGeom>
          <a:solidFill>
            <a:srgbClr val="F18F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2572" y="260648"/>
            <a:ext cx="4834880" cy="490066"/>
          </a:xfrm>
          <a:solidFill>
            <a:srgbClr val="F18FDE"/>
          </a:solidFill>
        </p:spPr>
        <p:txBody>
          <a:bodyPr>
            <a:noAutofit/>
          </a:bodyPr>
          <a:lstStyle/>
          <a:p>
            <a:r>
              <a:rPr lang="uk-UA" sz="3200" dirty="0" smtClean="0"/>
              <a:t>Технологія виготовлення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7"/>
            <a:ext cx="7920880" cy="38024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Головною </a:t>
            </a:r>
            <a:r>
              <a:rPr lang="ru-RU" sz="3400" dirty="0" err="1" smtClean="0"/>
              <a:t>складовою</a:t>
            </a:r>
            <a:r>
              <a:rPr lang="ru-RU" sz="3400" dirty="0" smtClean="0"/>
              <a:t> твердого мила є </a:t>
            </a:r>
            <a:r>
              <a:rPr lang="ru-RU" sz="3400" dirty="0" err="1" smtClean="0"/>
              <a:t>суміш</a:t>
            </a:r>
            <a:r>
              <a:rPr lang="ru-RU" sz="3400" dirty="0" smtClean="0"/>
              <a:t> </a:t>
            </a:r>
            <a:r>
              <a:rPr lang="ru-RU" sz="3400" dirty="0" err="1" smtClean="0"/>
              <a:t>розчинних</a:t>
            </a:r>
            <a:r>
              <a:rPr lang="ru-RU" sz="3400" dirty="0" smtClean="0"/>
              <a:t> солей </a:t>
            </a:r>
            <a:r>
              <a:rPr lang="ru-RU" sz="3400" dirty="0" err="1" smtClean="0"/>
              <a:t>вищих</a:t>
            </a:r>
            <a:r>
              <a:rPr lang="ru-RU" sz="3400" dirty="0" smtClean="0"/>
              <a:t> </a:t>
            </a:r>
            <a:r>
              <a:rPr lang="ru-RU" sz="3400" dirty="0" err="1" smtClean="0"/>
              <a:t>жирних</a:t>
            </a:r>
            <a:r>
              <a:rPr lang="ru-RU" sz="3400" dirty="0" smtClean="0"/>
              <a:t> кислот. </a:t>
            </a:r>
            <a:r>
              <a:rPr lang="ru-RU" sz="3400" dirty="0" err="1" smtClean="0"/>
              <a:t>Зазвичай</a:t>
            </a:r>
            <a:r>
              <a:rPr lang="ru-RU" sz="3400" dirty="0" smtClean="0"/>
              <a:t> </a:t>
            </a:r>
            <a:r>
              <a:rPr lang="ru-RU" sz="3400" dirty="0" err="1" smtClean="0"/>
              <a:t>це</a:t>
            </a:r>
            <a:r>
              <a:rPr lang="ru-RU" sz="3400" dirty="0" smtClean="0"/>
              <a:t> </a:t>
            </a:r>
            <a:r>
              <a:rPr lang="ru-RU" sz="3400" dirty="0" err="1" smtClean="0"/>
              <a:t>натрієві</a:t>
            </a:r>
            <a:r>
              <a:rPr lang="ru-RU" sz="3400" dirty="0" smtClean="0"/>
              <a:t>, </a:t>
            </a:r>
            <a:r>
              <a:rPr lang="ru-RU" sz="3400" dirty="0" err="1" smtClean="0"/>
              <a:t>рідше</a:t>
            </a:r>
            <a:r>
              <a:rPr lang="ru-RU" sz="3400" dirty="0" smtClean="0"/>
              <a:t> - </a:t>
            </a:r>
            <a:r>
              <a:rPr lang="ru-RU" sz="3400" dirty="0" err="1" smtClean="0"/>
              <a:t>калієві</a:t>
            </a:r>
            <a:r>
              <a:rPr lang="ru-RU" sz="3400" dirty="0" smtClean="0"/>
              <a:t> </a:t>
            </a:r>
            <a:r>
              <a:rPr lang="ru-RU" sz="3400" dirty="0" err="1" smtClean="0"/>
              <a:t>чи</a:t>
            </a:r>
            <a:r>
              <a:rPr lang="ru-RU" sz="3400" dirty="0" smtClean="0"/>
              <a:t> </a:t>
            </a:r>
            <a:r>
              <a:rPr lang="ru-RU" sz="3400" dirty="0" err="1" smtClean="0"/>
              <a:t>амонієві</a:t>
            </a:r>
            <a:r>
              <a:rPr lang="ru-RU" sz="3400" dirty="0" smtClean="0"/>
              <a:t> </a:t>
            </a:r>
            <a:r>
              <a:rPr lang="ru-RU" sz="3400" dirty="0" err="1" smtClean="0"/>
              <a:t>солі</a:t>
            </a:r>
            <a:r>
              <a:rPr lang="ru-RU" sz="3400" dirty="0" smtClean="0"/>
              <a:t> </a:t>
            </a:r>
            <a:r>
              <a:rPr lang="ru-RU" sz="3400" dirty="0" err="1" smtClean="0"/>
              <a:t>стеаринової</a:t>
            </a:r>
            <a:r>
              <a:rPr lang="ru-RU" sz="3400" dirty="0" smtClean="0"/>
              <a:t>, </a:t>
            </a:r>
            <a:r>
              <a:rPr lang="ru-RU" sz="3400" dirty="0" err="1" smtClean="0"/>
              <a:t>пальмітинової</a:t>
            </a:r>
            <a:r>
              <a:rPr lang="ru-RU" sz="3400" dirty="0" smtClean="0"/>
              <a:t>, </a:t>
            </a:r>
            <a:r>
              <a:rPr lang="ru-RU" sz="3400" dirty="0" err="1" smtClean="0"/>
              <a:t>міристинової</a:t>
            </a:r>
            <a:r>
              <a:rPr lang="ru-RU" sz="3400" dirty="0" smtClean="0"/>
              <a:t>, </a:t>
            </a:r>
            <a:r>
              <a:rPr lang="ru-RU" sz="3400" dirty="0" err="1" smtClean="0"/>
              <a:t>лауринової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чи</a:t>
            </a:r>
            <a:r>
              <a:rPr lang="ru-RU" sz="3400" dirty="0" smtClean="0"/>
              <a:t> </a:t>
            </a:r>
            <a:r>
              <a:rPr lang="ru-RU" sz="3400" dirty="0" err="1" smtClean="0"/>
              <a:t>олеїнової</a:t>
            </a:r>
            <a:r>
              <a:rPr lang="ru-RU" sz="3400" dirty="0" smtClean="0"/>
              <a:t> кислот. </a:t>
            </a:r>
            <a:r>
              <a:rPr lang="ru-RU" sz="3400" dirty="0" err="1" smtClean="0"/>
              <a:t>Додатково</a:t>
            </a:r>
            <a:r>
              <a:rPr lang="ru-RU" sz="3400" dirty="0" smtClean="0"/>
              <a:t> в </a:t>
            </a:r>
            <a:r>
              <a:rPr lang="ru-RU" sz="3400" dirty="0" err="1" smtClean="0"/>
              <a:t>складі</a:t>
            </a:r>
            <a:r>
              <a:rPr lang="ru-RU" sz="3400" dirty="0" smtClean="0"/>
              <a:t> </a:t>
            </a:r>
            <a:r>
              <a:rPr lang="ru-RU" sz="3400" dirty="0" err="1" smtClean="0"/>
              <a:t>можуть</a:t>
            </a:r>
            <a:r>
              <a:rPr lang="ru-RU" sz="3400" dirty="0" smtClean="0"/>
              <a:t> </a:t>
            </a:r>
            <a:r>
              <a:rPr lang="ru-RU" sz="3400" dirty="0" err="1" smtClean="0"/>
              <a:t>буть</a:t>
            </a:r>
            <a:r>
              <a:rPr lang="ru-RU" sz="3400" dirty="0" smtClean="0"/>
              <a:t>: </a:t>
            </a:r>
            <a:r>
              <a:rPr lang="ru-RU" sz="3400" dirty="0" err="1" smtClean="0"/>
              <a:t>наповнювачі</a:t>
            </a:r>
            <a:r>
              <a:rPr lang="ru-RU" sz="3400" dirty="0" smtClean="0"/>
              <a:t>, </a:t>
            </a:r>
            <a:r>
              <a:rPr lang="ru-RU" sz="3400" dirty="0" err="1" smtClean="0"/>
              <a:t>барвники</a:t>
            </a:r>
            <a:r>
              <a:rPr lang="ru-RU" sz="3400" dirty="0" smtClean="0"/>
              <a:t>, </a:t>
            </a:r>
            <a:r>
              <a:rPr lang="ru-RU" sz="3400" dirty="0" err="1" smtClean="0"/>
              <a:t>ароматизатори</a:t>
            </a:r>
            <a:r>
              <a:rPr lang="ru-RU" sz="3400" dirty="0" smtClean="0"/>
              <a:t>, </a:t>
            </a:r>
            <a:r>
              <a:rPr lang="ru-RU" sz="3400" dirty="0" err="1" smtClean="0"/>
              <a:t>дезинфікуючі</a:t>
            </a:r>
            <a:r>
              <a:rPr lang="ru-RU" sz="3400" dirty="0" smtClean="0"/>
              <a:t> та </a:t>
            </a:r>
            <a:r>
              <a:rPr lang="ru-RU" sz="3400" dirty="0" err="1" smtClean="0"/>
              <a:t>лікувально-профілактичні</a:t>
            </a:r>
            <a:r>
              <a:rPr lang="ru-RU" sz="3400" dirty="0" smtClean="0"/>
              <a:t> </a:t>
            </a:r>
            <a:r>
              <a:rPr lang="ru-RU" sz="3400" dirty="0" err="1" smtClean="0"/>
              <a:t>додатки</a:t>
            </a:r>
            <a:r>
              <a:rPr lang="ru-RU" sz="3400" dirty="0" smtClean="0"/>
              <a:t> (</a:t>
            </a:r>
            <a:r>
              <a:rPr lang="ru-RU" sz="3400" dirty="0" err="1" smtClean="0"/>
              <a:t>борна</a:t>
            </a:r>
            <a:r>
              <a:rPr lang="ru-RU" sz="3400" dirty="0" smtClean="0"/>
              <a:t> кислота, тимол, </a:t>
            </a:r>
            <a:r>
              <a:rPr lang="ru-RU" sz="3400" dirty="0" err="1" smtClean="0"/>
              <a:t>гліцерин</a:t>
            </a:r>
            <a:r>
              <a:rPr lang="ru-RU" sz="3400" dirty="0" smtClean="0"/>
              <a:t>, хна, </a:t>
            </a:r>
            <a:r>
              <a:rPr lang="ru-RU" sz="3400" dirty="0" err="1" smtClean="0"/>
              <a:t>ланолін</a:t>
            </a:r>
            <a:r>
              <a:rPr lang="ru-RU" sz="3400" dirty="0" smtClean="0"/>
              <a:t>, </a:t>
            </a:r>
            <a:r>
              <a:rPr lang="ru-RU" sz="3400" dirty="0" err="1" smtClean="0"/>
              <a:t>дьоготь</a:t>
            </a:r>
            <a:r>
              <a:rPr lang="ru-RU" sz="3400" dirty="0" smtClean="0"/>
              <a:t> </a:t>
            </a:r>
            <a:r>
              <a:rPr lang="ru-RU" sz="3400" dirty="0" err="1" smtClean="0"/>
              <a:t>березовий</a:t>
            </a:r>
            <a:r>
              <a:rPr lang="ru-RU" sz="3400" dirty="0" smtClean="0"/>
              <a:t>, </a:t>
            </a:r>
            <a:r>
              <a:rPr lang="ru-RU" sz="3400" dirty="0" err="1" smtClean="0"/>
              <a:t>сірка</a:t>
            </a:r>
            <a:r>
              <a:rPr lang="ru-RU" sz="3400" dirty="0" smtClean="0"/>
              <a:t>, </a:t>
            </a:r>
            <a:r>
              <a:rPr lang="ru-RU" sz="3400" dirty="0" err="1" smtClean="0"/>
              <a:t>спермацет,гексаметафосфат</a:t>
            </a:r>
            <a:r>
              <a:rPr lang="ru-RU" sz="3400" dirty="0" smtClean="0"/>
              <a:t> 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.). </a:t>
            </a:r>
            <a:r>
              <a:rPr lang="ru-RU" sz="3400" dirty="0" err="1" smtClean="0"/>
              <a:t>Важливими</a:t>
            </a:r>
            <a:r>
              <a:rPr lang="ru-RU" sz="3400" dirty="0" smtClean="0"/>
              <a:t> </a:t>
            </a:r>
            <a:r>
              <a:rPr lang="ru-RU" sz="3400" dirty="0" err="1" smtClean="0"/>
              <a:t>якостями</a:t>
            </a:r>
            <a:r>
              <a:rPr lang="ru-RU" sz="3400" dirty="0" smtClean="0"/>
              <a:t> мила є: </a:t>
            </a:r>
            <a:r>
              <a:rPr lang="ru-RU" sz="3400" dirty="0" err="1" smtClean="0"/>
              <a:t>розчинність</a:t>
            </a:r>
            <a:r>
              <a:rPr lang="ru-RU" sz="3400" dirty="0" smtClean="0"/>
              <a:t> в </a:t>
            </a:r>
            <a:r>
              <a:rPr lang="ru-RU" sz="3400" dirty="0" err="1" smtClean="0"/>
              <a:t>воді</a:t>
            </a:r>
            <a:r>
              <a:rPr lang="ru-RU" sz="3400" dirty="0" smtClean="0"/>
              <a:t>, </a:t>
            </a:r>
            <a:r>
              <a:rPr lang="ru-RU" sz="3400" dirty="0" err="1" smtClean="0"/>
              <a:t>мийна</a:t>
            </a:r>
            <a:r>
              <a:rPr lang="ru-RU" sz="3400" dirty="0" smtClean="0"/>
              <a:t> </a:t>
            </a:r>
            <a:r>
              <a:rPr lang="ru-RU" sz="3400" dirty="0" err="1" smtClean="0"/>
              <a:t>здатність</a:t>
            </a:r>
            <a:r>
              <a:rPr lang="ru-RU" sz="3400" dirty="0" smtClean="0"/>
              <a:t>, мило </a:t>
            </a:r>
            <a:r>
              <a:rPr lang="ru-RU" sz="3400" dirty="0" err="1" smtClean="0"/>
              <a:t>має</a:t>
            </a:r>
            <a:r>
              <a:rPr lang="ru-RU" sz="3400" dirty="0" smtClean="0"/>
              <a:t> не </a:t>
            </a:r>
            <a:r>
              <a:rPr lang="ru-RU" sz="3400" dirty="0" err="1" smtClean="0"/>
              <a:t>швидко</a:t>
            </a:r>
            <a:r>
              <a:rPr lang="ru-RU" sz="3400" dirty="0" smtClean="0"/>
              <a:t> </a:t>
            </a:r>
            <a:r>
              <a:rPr lang="ru-RU" sz="3400" dirty="0" err="1" smtClean="0"/>
              <a:t>стиратись</a:t>
            </a:r>
            <a:r>
              <a:rPr lang="ru-RU" sz="3400" dirty="0" smtClean="0"/>
              <a:t> та добре </a:t>
            </a:r>
            <a:r>
              <a:rPr lang="ru-RU" sz="3400" dirty="0" err="1" smtClean="0"/>
              <a:t>пінитись</a:t>
            </a:r>
            <a:r>
              <a:rPr lang="ru-RU" sz="3400" dirty="0" smtClean="0"/>
              <a:t>.</a:t>
            </a:r>
          </a:p>
          <a:p>
            <a:pPr marL="0" indent="0">
              <a:buNone/>
            </a:pPr>
            <a:r>
              <a:rPr lang="ru-RU" sz="3400" dirty="0" smtClean="0"/>
              <a:t>Мило </a:t>
            </a:r>
            <a:r>
              <a:rPr lang="ru-RU" sz="3400" dirty="0" err="1" smtClean="0"/>
              <a:t>виготовляють</a:t>
            </a:r>
            <a:r>
              <a:rPr lang="ru-RU" sz="3400" dirty="0" smtClean="0"/>
              <a:t> </a:t>
            </a:r>
            <a:r>
              <a:rPr lang="ru-RU" sz="3400" dirty="0" err="1" smtClean="0"/>
              <a:t>кип'ятінням</a:t>
            </a:r>
            <a:r>
              <a:rPr lang="ru-RU" sz="3400" dirty="0" smtClean="0"/>
              <a:t> у </a:t>
            </a:r>
            <a:r>
              <a:rPr lang="ru-RU" sz="3400" dirty="0" err="1" smtClean="0"/>
              <a:t>воді</a:t>
            </a:r>
            <a:r>
              <a:rPr lang="ru-RU" sz="3400" dirty="0" smtClean="0"/>
              <a:t> </a:t>
            </a:r>
            <a:r>
              <a:rPr lang="ru-RU" sz="3400" dirty="0" err="1" smtClean="0"/>
              <a:t>жирів</a:t>
            </a:r>
            <a:r>
              <a:rPr lang="ru-RU" sz="3400" dirty="0" smtClean="0"/>
              <a:t> з лугами: </a:t>
            </a:r>
            <a:r>
              <a:rPr lang="ru-RU" sz="3400" dirty="0" err="1" smtClean="0"/>
              <a:t>гідроксид</a:t>
            </a:r>
            <a:r>
              <a:rPr lang="ru-RU" sz="3400" dirty="0" smtClean="0"/>
              <a:t> </a:t>
            </a:r>
            <a:r>
              <a:rPr lang="ru-RU" sz="3400" dirty="0" err="1" smtClean="0"/>
              <a:t>натрію</a:t>
            </a:r>
            <a:r>
              <a:rPr lang="ru-RU" sz="3400" dirty="0" smtClean="0"/>
              <a:t> (</a:t>
            </a:r>
            <a:r>
              <a:rPr lang="ru-RU" sz="3400" dirty="0" err="1" smtClean="0"/>
              <a:t>каустична</a:t>
            </a:r>
            <a:r>
              <a:rPr lang="ru-RU" sz="3400" dirty="0" smtClean="0"/>
              <a:t> сода), </a:t>
            </a:r>
            <a:r>
              <a:rPr lang="ru-RU" sz="3400" dirty="0" err="1" smtClean="0"/>
              <a:t>гідроксид</a:t>
            </a:r>
            <a:r>
              <a:rPr lang="ru-RU" sz="3400" dirty="0" smtClean="0"/>
              <a:t> </a:t>
            </a:r>
            <a:r>
              <a:rPr lang="ru-RU" sz="3400" dirty="0" err="1" smtClean="0"/>
              <a:t>калію</a:t>
            </a:r>
            <a:r>
              <a:rPr lang="ru-RU" sz="3400" dirty="0" smtClean="0"/>
              <a:t>. </a:t>
            </a:r>
            <a:r>
              <a:rPr lang="ru-RU" sz="3400" dirty="0" err="1" smtClean="0"/>
              <a:t>Жири</a:t>
            </a:r>
            <a:r>
              <a:rPr lang="ru-RU" sz="3400" dirty="0" smtClean="0"/>
              <a:t> </a:t>
            </a:r>
            <a:r>
              <a:rPr lang="ru-RU" sz="3400" dirty="0" err="1" smtClean="0"/>
              <a:t>виділяють</a:t>
            </a:r>
            <a:r>
              <a:rPr lang="ru-RU" sz="3400" dirty="0" smtClean="0"/>
              <a:t> з </a:t>
            </a:r>
            <a:r>
              <a:rPr lang="ru-RU" sz="3400" dirty="0" err="1" smtClean="0"/>
              <a:t>продуктів</a:t>
            </a:r>
            <a:r>
              <a:rPr lang="ru-RU" sz="3400" dirty="0" smtClean="0"/>
              <a:t> </a:t>
            </a:r>
            <a:r>
              <a:rPr lang="ru-RU" sz="3400" dirty="0" err="1" smtClean="0"/>
              <a:t>рослинного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походження</a:t>
            </a:r>
            <a:r>
              <a:rPr lang="ru-RU" sz="3400" dirty="0" smtClean="0"/>
              <a:t>: (</a:t>
            </a:r>
            <a:r>
              <a:rPr lang="ru-RU" sz="3400" dirty="0" err="1" smtClean="0"/>
              <a:t>бавовникова</a:t>
            </a:r>
            <a:r>
              <a:rPr lang="ru-RU" sz="3400" dirty="0" smtClean="0"/>
              <a:t>, </a:t>
            </a:r>
            <a:r>
              <a:rPr lang="ru-RU" sz="3400" dirty="0" err="1" smtClean="0"/>
              <a:t>пальмова</a:t>
            </a:r>
            <a:r>
              <a:rPr lang="ru-RU" sz="3400" dirty="0" smtClean="0"/>
              <a:t> </a:t>
            </a:r>
            <a:r>
              <a:rPr lang="ru-RU" sz="3400" dirty="0" err="1" smtClean="0"/>
              <a:t>чи</a:t>
            </a:r>
            <a:r>
              <a:rPr lang="ru-RU" sz="3400" dirty="0" smtClean="0"/>
              <a:t> </a:t>
            </a:r>
            <a:r>
              <a:rPr lang="ru-RU" sz="3400" dirty="0" err="1" smtClean="0"/>
              <a:t>соєва</a:t>
            </a:r>
            <a:r>
              <a:rPr lang="ru-RU" sz="3400" dirty="0" smtClean="0"/>
              <a:t> </a:t>
            </a:r>
            <a:r>
              <a:rPr lang="ru-RU" sz="3400" dirty="0" err="1" smtClean="0"/>
              <a:t>олії</a:t>
            </a:r>
            <a:r>
              <a:rPr lang="ru-RU" sz="3400" dirty="0" smtClean="0"/>
              <a:t>), а </a:t>
            </a:r>
            <a:r>
              <a:rPr lang="ru-RU" sz="3400" dirty="0" err="1" smtClean="0"/>
              <a:t>також</a:t>
            </a:r>
            <a:r>
              <a:rPr lang="ru-RU" sz="3400" dirty="0" smtClean="0"/>
              <a:t> з </a:t>
            </a:r>
            <a:r>
              <a:rPr lang="ru-RU" sz="3400" dirty="0" err="1" smtClean="0"/>
              <a:t>тваринних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продуктів</a:t>
            </a:r>
            <a:r>
              <a:rPr lang="ru-RU" sz="3400" dirty="0" smtClean="0"/>
              <a:t>: </a:t>
            </a:r>
            <a:r>
              <a:rPr lang="ru-RU" sz="3400" dirty="0" err="1" smtClean="0"/>
              <a:t>свинячого</a:t>
            </a:r>
            <a:r>
              <a:rPr lang="ru-RU" sz="3400" dirty="0" smtClean="0"/>
              <a:t> сала, </a:t>
            </a:r>
            <a:r>
              <a:rPr lang="ru-RU" sz="3400" dirty="0" err="1" smtClean="0"/>
              <a:t>яловичого</a:t>
            </a:r>
            <a:r>
              <a:rPr lang="ru-RU" sz="3400" dirty="0" smtClean="0"/>
              <a:t> </a:t>
            </a:r>
            <a:r>
              <a:rPr lang="ru-RU" sz="3400" dirty="0" err="1" smtClean="0"/>
              <a:t>чи</a:t>
            </a:r>
            <a:r>
              <a:rPr lang="ru-RU" sz="3400" dirty="0" smtClean="0"/>
              <a:t> </a:t>
            </a:r>
            <a:r>
              <a:rPr lang="ru-RU" sz="3400" dirty="0" err="1" smtClean="0"/>
              <a:t>баранячого</a:t>
            </a:r>
            <a:r>
              <a:rPr lang="ru-RU" sz="3400" dirty="0" smtClean="0"/>
              <a:t> жиру, </a:t>
            </a:r>
            <a:r>
              <a:rPr lang="ru-RU" sz="3400" dirty="0" err="1" smtClean="0"/>
              <a:t>риб'ячого</a:t>
            </a:r>
            <a:r>
              <a:rPr lang="ru-RU" sz="3400" dirty="0" smtClean="0"/>
              <a:t> жиру. </a:t>
            </a:r>
            <a:r>
              <a:rPr lang="ru-RU" sz="3400" dirty="0" err="1" smtClean="0"/>
              <a:t>Під</a:t>
            </a:r>
            <a:r>
              <a:rPr lang="ru-RU" sz="3400" dirty="0" smtClean="0"/>
              <a:t> час </a:t>
            </a:r>
            <a:r>
              <a:rPr lang="ru-RU" sz="3400" dirty="0" err="1" smtClean="0"/>
              <a:t>кип'ятіння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жирів</a:t>
            </a:r>
            <a:r>
              <a:rPr lang="ru-RU" sz="3400" dirty="0" smtClean="0"/>
              <a:t> з лугами </a:t>
            </a:r>
            <a:r>
              <a:rPr lang="ru-RU" sz="3400" dirty="0" err="1" smtClean="0"/>
              <a:t>утворюється</a:t>
            </a:r>
            <a:r>
              <a:rPr lang="ru-RU" sz="3400" dirty="0" smtClean="0"/>
              <a:t> </a:t>
            </a:r>
            <a:r>
              <a:rPr lang="ru-RU" sz="3400" dirty="0" err="1" smtClean="0"/>
              <a:t>гліцерин</a:t>
            </a:r>
            <a:r>
              <a:rPr lang="ru-RU" sz="3400" dirty="0" smtClean="0"/>
              <a:t> та </a:t>
            </a:r>
            <a:r>
              <a:rPr lang="ru-RU" sz="3400" dirty="0" err="1" smtClean="0"/>
              <a:t>солі</a:t>
            </a:r>
            <a:r>
              <a:rPr lang="ru-RU" sz="3400" dirty="0" smtClean="0"/>
              <a:t> </a:t>
            </a:r>
            <a:r>
              <a:rPr lang="ru-RU" sz="3400" dirty="0" err="1" smtClean="0"/>
              <a:t>жирних</a:t>
            </a:r>
            <a:r>
              <a:rPr lang="ru-RU" sz="3400" dirty="0" smtClean="0"/>
              <a:t> кислот (мило). </a:t>
            </a:r>
            <a:r>
              <a:rPr lang="ru-RU" sz="3400" dirty="0" err="1" smtClean="0"/>
              <a:t>Натрієві</a:t>
            </a:r>
            <a:r>
              <a:rPr lang="ru-RU" sz="3400" dirty="0" smtClean="0"/>
              <a:t> мила </a:t>
            </a:r>
            <a:r>
              <a:rPr lang="ru-RU" sz="3400" dirty="0" err="1" smtClean="0"/>
              <a:t>густіші</a:t>
            </a:r>
            <a:r>
              <a:rPr lang="ru-RU" sz="3400" dirty="0" smtClean="0"/>
              <a:t> і, як правило, </a:t>
            </a:r>
            <a:r>
              <a:rPr lang="ru-RU" sz="3400" dirty="0" err="1" smtClean="0"/>
              <a:t>тверді</a:t>
            </a:r>
            <a:r>
              <a:rPr lang="ru-RU" sz="3400" dirty="0" smtClean="0"/>
              <a:t>; </a:t>
            </a:r>
            <a:r>
              <a:rPr lang="ru-RU" sz="3400" dirty="0" err="1" smtClean="0"/>
              <a:t>калійні</a:t>
            </a:r>
            <a:r>
              <a:rPr lang="ru-RU" sz="3400" dirty="0" smtClean="0"/>
              <a:t> мила </a:t>
            </a:r>
            <a:r>
              <a:rPr lang="ru-RU" sz="3400" dirty="0" err="1" smtClean="0"/>
              <a:t>м'якші</a:t>
            </a:r>
            <a:r>
              <a:rPr lang="ru-RU" sz="3400" dirty="0" smtClean="0"/>
              <a:t>,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взагалі</a:t>
            </a:r>
            <a:r>
              <a:rPr lang="ru-RU" sz="3400" dirty="0" smtClean="0"/>
              <a:t> </a:t>
            </a:r>
            <a:r>
              <a:rPr lang="ru-RU" sz="3400" dirty="0" err="1" smtClean="0"/>
              <a:t>рідкі</a:t>
            </a:r>
            <a:r>
              <a:rPr lang="ru-RU" sz="3400" dirty="0" smtClean="0"/>
              <a:t>. </a:t>
            </a:r>
            <a:r>
              <a:rPr lang="ru-RU" sz="3400" dirty="0" err="1" smtClean="0"/>
              <a:t>Подальший</a:t>
            </a:r>
            <a:r>
              <a:rPr lang="ru-RU" sz="3400" dirty="0" smtClean="0"/>
              <a:t> </a:t>
            </a:r>
            <a:r>
              <a:rPr lang="ru-RU" sz="3400" dirty="0" err="1" smtClean="0"/>
              <a:t>етап</a:t>
            </a:r>
            <a:r>
              <a:rPr lang="ru-RU" sz="3400" dirty="0" smtClean="0"/>
              <a:t> </a:t>
            </a:r>
            <a:r>
              <a:rPr lang="ru-RU" sz="3400" dirty="0" err="1" smtClean="0"/>
              <a:t>виготовлення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включає</a:t>
            </a:r>
            <a:r>
              <a:rPr lang="ru-RU" sz="3400" dirty="0" smtClean="0"/>
              <a:t> </a:t>
            </a:r>
            <a:r>
              <a:rPr lang="ru-RU" sz="3400" dirty="0" err="1" smtClean="0"/>
              <a:t>очищення</a:t>
            </a:r>
            <a:r>
              <a:rPr lang="ru-RU" sz="3400" dirty="0" smtClean="0"/>
              <a:t> мила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залишку</a:t>
            </a:r>
            <a:r>
              <a:rPr lang="ru-RU" sz="3400" dirty="0" smtClean="0"/>
              <a:t> солей, </a:t>
            </a:r>
            <a:r>
              <a:rPr lang="ru-RU" sz="3400" dirty="0" err="1" smtClean="0"/>
              <a:t>лугів</a:t>
            </a:r>
            <a:r>
              <a:rPr lang="ru-RU" sz="3400" dirty="0" smtClean="0"/>
              <a:t> та </a:t>
            </a:r>
            <a:r>
              <a:rPr lang="ru-RU" sz="3400" dirty="0" err="1" smtClean="0"/>
              <a:t>гліцерину</a:t>
            </a:r>
            <a:r>
              <a:rPr lang="ru-RU" sz="3400" dirty="0" smtClean="0"/>
              <a:t>. До </a:t>
            </a:r>
            <a:r>
              <a:rPr lang="ru-RU" sz="3400" dirty="0" err="1" smtClean="0"/>
              <a:t>туалетних</a:t>
            </a:r>
            <a:r>
              <a:rPr lang="ru-RU" sz="3400" dirty="0" smtClean="0"/>
              <a:t> мил </a:t>
            </a:r>
            <a:r>
              <a:rPr lang="ru-RU" sz="3400" dirty="0" err="1" smtClean="0"/>
              <a:t>додають</a:t>
            </a:r>
            <a:r>
              <a:rPr lang="ru-RU" sz="3400" dirty="0" smtClean="0"/>
              <a:t> </a:t>
            </a:r>
            <a:r>
              <a:rPr lang="ru-RU" sz="3400" dirty="0" err="1" smtClean="0"/>
              <a:t>барвники</a:t>
            </a:r>
            <a:r>
              <a:rPr lang="ru-RU" sz="3400" dirty="0" smtClean="0"/>
              <a:t>, </a:t>
            </a:r>
            <a:r>
              <a:rPr lang="ru-RU" sz="3400" dirty="0" err="1" smtClean="0"/>
              <a:t>ароматизатори</a:t>
            </a:r>
            <a:r>
              <a:rPr lang="ru-RU" sz="3400" dirty="0" smtClean="0"/>
              <a:t>, </a:t>
            </a:r>
            <a:r>
              <a:rPr lang="ru-RU" sz="3400" dirty="0" err="1" smtClean="0"/>
              <a:t>інертний</a:t>
            </a:r>
            <a:r>
              <a:rPr lang="ru-RU" sz="3400" dirty="0" smtClean="0"/>
              <a:t> </a:t>
            </a:r>
            <a:r>
              <a:rPr lang="ru-RU" sz="3400" dirty="0" err="1" smtClean="0"/>
              <a:t>наповнювач</a:t>
            </a:r>
            <a:r>
              <a:rPr lang="ru-RU" sz="3400" dirty="0" smtClean="0"/>
              <a:t> (</a:t>
            </a:r>
            <a:r>
              <a:rPr lang="ru-RU" sz="3400" dirty="0" err="1" smtClean="0"/>
              <a:t>каолін</a:t>
            </a:r>
            <a:r>
              <a:rPr lang="ru-RU" sz="3400" dirty="0" smtClean="0"/>
              <a:t>) </a:t>
            </a:r>
            <a:r>
              <a:rPr lang="ru-RU" sz="3400" dirty="0" err="1" smtClean="0"/>
              <a:t>тощо</a:t>
            </a:r>
            <a:r>
              <a:rPr lang="ru-RU" sz="3400" dirty="0" smtClean="0"/>
              <a:t>. </a:t>
            </a:r>
            <a:r>
              <a:rPr lang="ru-RU" sz="3400" dirty="0" err="1" smtClean="0"/>
              <a:t>Господарське</a:t>
            </a:r>
            <a:r>
              <a:rPr lang="ru-RU" sz="3400" dirty="0" smtClean="0"/>
              <a:t> мило </a:t>
            </a:r>
            <a:r>
              <a:rPr lang="ru-RU" sz="3400" dirty="0" err="1" smtClean="0"/>
              <a:t>містить</a:t>
            </a:r>
            <a:r>
              <a:rPr lang="ru-RU" sz="3400" dirty="0" smtClean="0"/>
              <a:t> </a:t>
            </a:r>
            <a:r>
              <a:rPr lang="ru-RU" sz="3400" dirty="0" err="1" smtClean="0"/>
              <a:t>невелику</a:t>
            </a:r>
            <a:r>
              <a:rPr lang="ru-RU" sz="3400" dirty="0" smtClean="0"/>
              <a:t> </a:t>
            </a:r>
            <a:r>
              <a:rPr lang="ru-RU" sz="3400" dirty="0" err="1" smtClean="0"/>
              <a:t>кількість</a:t>
            </a:r>
            <a:r>
              <a:rPr lang="ru-RU" sz="3400" dirty="0" smtClean="0"/>
              <a:t> </a:t>
            </a:r>
            <a:r>
              <a:rPr lang="ru-RU" sz="3400" dirty="0" err="1" smtClean="0"/>
              <a:t>надлишкового</a:t>
            </a:r>
            <a:r>
              <a:rPr lang="ru-RU" sz="3400" dirty="0" smtClean="0"/>
              <a:t> лугу.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3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444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Презентація на тему :  «Мило»</vt:lpstr>
      <vt:lpstr>План </vt:lpstr>
      <vt:lpstr>Історія</vt:lpstr>
      <vt:lpstr>Презентация PowerPoint</vt:lpstr>
      <vt:lpstr>Презентация PowerPoint</vt:lpstr>
      <vt:lpstr>Склад мила </vt:lpstr>
      <vt:lpstr>Мийна дія мила</vt:lpstr>
      <vt:lpstr>Добування</vt:lpstr>
      <vt:lpstr>Технологія виготовлення </vt:lpstr>
      <vt:lpstr>Властивості мила(господарське мило)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 «Мило»</dc:title>
  <dc:creator>user</dc:creator>
  <cp:lastModifiedBy>user</cp:lastModifiedBy>
  <cp:revision>17</cp:revision>
  <dcterms:created xsi:type="dcterms:W3CDTF">2015-03-31T15:12:22Z</dcterms:created>
  <dcterms:modified xsi:type="dcterms:W3CDTF">2015-03-31T16:53:56Z</dcterms:modified>
</cp:coreProperties>
</file>