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Соціум</a:t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Суспільство людей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Protoria4\Desktop\soci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36912"/>
            <a:ext cx="3893864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67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Суспільство людей як соціальна система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988840"/>
            <a:ext cx="4032448" cy="4392488"/>
          </a:xfr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400" b="1" dirty="0" smtClean="0">
                <a:solidFill>
                  <a:schemeClr val="tx1"/>
                </a:solidFill>
              </a:rPr>
              <a:t>Суспільство – це сукупніть людей, об’єднаних певними відносинами, зумовленими способом виробництва матеріальних і духовних благ, як змінюються упродовж історії.</a:t>
            </a:r>
          </a:p>
          <a:p>
            <a:pPr marL="0" indent="0">
              <a:buNone/>
            </a:pPr>
            <a:r>
              <a:rPr lang="uk-UA" sz="1400" b="1" dirty="0" smtClean="0">
                <a:solidFill>
                  <a:schemeClr val="tx1"/>
                </a:solidFill>
              </a:rPr>
              <a:t>До найхарактерніших ознак суспільства належать: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 Спільність території проживання людей, які взаємодіють одне з одним</a:t>
            </a:r>
          </a:p>
          <a:p>
            <a:pPr>
              <a:buFont typeface="Arial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Цілісність</a:t>
            </a:r>
          </a:p>
          <a:p>
            <a:pPr>
              <a:buFont typeface="Arial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Сталість, тобто період існування суспільства триваліший за життя одного покоління</a:t>
            </a:r>
          </a:p>
          <a:p>
            <a:pPr>
              <a:buFont typeface="Arial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Здатність відтворювати й підтримувати міцні внутрішні зв’язки</a:t>
            </a:r>
          </a:p>
          <a:p>
            <a:pPr>
              <a:buFont typeface="Arial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Самодостатність, саморозвиток та саморегулювання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3645024"/>
            <a:ext cx="3822192" cy="2697163"/>
          </a:xfrm>
        </p:spPr>
        <p:txBody>
          <a:bodyPr>
            <a:normAutofit/>
          </a:bodyPr>
          <a:lstStyle/>
          <a:p>
            <a:r>
              <a:rPr lang="uk-UA" sz="1400" b="1" dirty="0" smtClean="0">
                <a:solidFill>
                  <a:schemeClr val="tx1"/>
                </a:solidFill>
              </a:rPr>
              <a:t>Соціальний інститут – це відносно стійка модель поведінки людей і організацій, що історично склалася в певній сфері життєдіяльності суспільства.</a:t>
            </a:r>
          </a:p>
          <a:p>
            <a:r>
              <a:rPr lang="uk-UA" sz="1400" b="1" dirty="0" smtClean="0">
                <a:solidFill>
                  <a:schemeClr val="tx1"/>
                </a:solidFill>
              </a:rPr>
              <a:t>Соціальна структура – це ієрархічно впорядкована сукупність індивідів, соціальних груп, спільнот, організацій, інститутів, об’єднаних стійкими зв’язками та відносинами.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Protoria4\Desktop\thum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2816"/>
            <a:ext cx="3096345" cy="160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Історичні типи стратифікованих суспільств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1628800"/>
            <a:ext cx="3820055" cy="4824536"/>
          </a:xfrm>
        </p:spPr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1"/>
                </a:solidFill>
              </a:rPr>
              <a:t>Соціальна стратифікація – це структурована нерівність цілих категорій людей, які через нерівний статус у соціальній ієрархії мають різний доступ до соціальних благ</a:t>
            </a:r>
            <a:r>
              <a:rPr lang="ru-RU" sz="14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Британський соціолог Ентоні Гіденс виділив чотири історичні типи стратифікації: рабство, касти, стани та класи</a:t>
            </a:r>
            <a:r>
              <a:rPr lang="ru-RU" sz="1400" b="1" dirty="0" smtClean="0">
                <a:solidFill>
                  <a:schemeClr val="tx1"/>
                </a:solidFill>
              </a:rPr>
              <a:t>.</a:t>
            </a:r>
          </a:p>
          <a:p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1700808"/>
            <a:ext cx="3822192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</a:rPr>
              <a:t>Рабство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</a:rPr>
              <a:t>являє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собою форму </a:t>
            </a:r>
            <a:r>
              <a:rPr lang="ru-RU" sz="1400" b="1" dirty="0" err="1">
                <a:solidFill>
                  <a:schemeClr val="tx1"/>
                </a:solidFill>
              </a:rPr>
              <a:t>закріпачення</a:t>
            </a:r>
            <a:r>
              <a:rPr lang="ru-RU" sz="1400" b="1" dirty="0">
                <a:solidFill>
                  <a:schemeClr val="tx1"/>
                </a:solidFill>
              </a:rPr>
              <a:t> людей, яка </a:t>
            </a:r>
            <a:r>
              <a:rPr lang="ru-RU" sz="1400" b="1" dirty="0" err="1">
                <a:solidFill>
                  <a:schemeClr val="tx1"/>
                </a:solidFill>
              </a:rPr>
              <a:t>межує</a:t>
            </a:r>
            <a:r>
              <a:rPr lang="ru-RU" sz="1400" b="1" dirty="0">
                <a:solidFill>
                  <a:schemeClr val="tx1"/>
                </a:solidFill>
              </a:rPr>
              <a:t> з </a:t>
            </a:r>
            <a:r>
              <a:rPr lang="ru-RU" sz="1400" b="1" dirty="0" err="1">
                <a:solidFill>
                  <a:schemeClr val="tx1"/>
                </a:solidFill>
              </a:rPr>
              <a:t>повним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безправ’ям</a:t>
            </a:r>
            <a:r>
              <a:rPr lang="ru-RU" sz="1400" b="1" dirty="0">
                <a:solidFill>
                  <a:schemeClr val="tx1"/>
                </a:solidFill>
              </a:rPr>
              <a:t> і </a:t>
            </a:r>
            <a:r>
              <a:rPr lang="ru-RU" sz="1400" b="1" dirty="0" err="1">
                <a:solidFill>
                  <a:schemeClr val="tx1"/>
                </a:solidFill>
              </a:rPr>
              <a:t>крайнім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ступенем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нерівності</a:t>
            </a:r>
            <a:r>
              <a:rPr lang="ru-RU" sz="1400" b="1" dirty="0">
                <a:solidFill>
                  <a:schemeClr val="tx1"/>
                </a:solidFill>
              </a:rPr>
              <a:t>. </a:t>
            </a:r>
            <a:r>
              <a:rPr lang="ru-RU" sz="1400" b="1" dirty="0" err="1">
                <a:solidFill>
                  <a:schemeClr val="tx1"/>
                </a:solidFill>
              </a:rPr>
              <a:t>Іноді</a:t>
            </a:r>
            <a:r>
              <a:rPr lang="ru-RU" sz="1400" b="1" dirty="0">
                <a:solidFill>
                  <a:schemeClr val="tx1"/>
                </a:solidFill>
              </a:rPr>
              <a:t> одна </a:t>
            </a:r>
            <a:r>
              <a:rPr lang="ru-RU" sz="1400" b="1" dirty="0" err="1">
                <a:solidFill>
                  <a:schemeClr val="tx1"/>
                </a:solidFill>
              </a:rPr>
              <a:t>людина</a:t>
            </a:r>
            <a:r>
              <a:rPr lang="ru-RU" sz="1400" b="1" dirty="0">
                <a:solidFill>
                  <a:schemeClr val="tx1"/>
                </a:solidFill>
              </a:rPr>
              <a:t> є </a:t>
            </a:r>
            <a:r>
              <a:rPr lang="ru-RU" sz="1400" b="1" dirty="0" err="1">
                <a:solidFill>
                  <a:schemeClr val="tx1"/>
                </a:solidFill>
              </a:rPr>
              <a:t>власністю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іншої</a:t>
            </a:r>
            <a:r>
              <a:rPr lang="ru-RU" sz="1400" b="1" dirty="0">
                <a:solidFill>
                  <a:schemeClr val="tx1"/>
                </a:solidFill>
              </a:rPr>
              <a:t> і </a:t>
            </a:r>
            <a:r>
              <a:rPr lang="ru-RU" sz="1400" b="1" dirty="0" err="1">
                <a:solidFill>
                  <a:schemeClr val="tx1"/>
                </a:solidFill>
              </a:rPr>
              <a:t>позбавлена</a:t>
            </a:r>
            <a:r>
              <a:rPr lang="ru-RU" sz="1400" b="1" dirty="0">
                <a:solidFill>
                  <a:schemeClr val="tx1"/>
                </a:solidFill>
              </a:rPr>
              <a:t> прав і свобод. </a:t>
            </a:r>
            <a:r>
              <a:rPr lang="ru-RU" sz="1400" b="1" dirty="0" err="1">
                <a:solidFill>
                  <a:schemeClr val="tx1"/>
                </a:solidFill>
              </a:rPr>
              <a:t>Щоправда</a:t>
            </a:r>
            <a:r>
              <a:rPr lang="ru-RU" sz="1400" b="1" dirty="0">
                <a:solidFill>
                  <a:schemeClr val="tx1"/>
                </a:solidFill>
              </a:rPr>
              <a:t>, і рабство </a:t>
            </a:r>
            <a:r>
              <a:rPr lang="ru-RU" sz="1400" b="1" dirty="0" err="1">
                <a:solidFill>
                  <a:schemeClr val="tx1"/>
                </a:solidFill>
              </a:rPr>
              <a:t>було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неоднорідним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залежно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від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періоду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чи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культури</a:t>
            </a:r>
            <a:r>
              <a:rPr lang="ru-RU" sz="14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</a:rPr>
              <a:t>Каста</a:t>
            </a:r>
            <a:r>
              <a:rPr lang="ru-RU" sz="1400" b="1" dirty="0">
                <a:solidFill>
                  <a:schemeClr val="tx1"/>
                </a:solidFill>
              </a:rPr>
              <a:t> – це </a:t>
            </a:r>
            <a:r>
              <a:rPr lang="ru-RU" sz="1400" b="1" dirty="0" err="1">
                <a:solidFill>
                  <a:schemeClr val="tx1"/>
                </a:solidFill>
              </a:rPr>
              <a:t>соціальна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група</a:t>
            </a:r>
            <a:r>
              <a:rPr lang="ru-RU" sz="1400" b="1" dirty="0">
                <a:solidFill>
                  <a:schemeClr val="tx1"/>
                </a:solidFill>
              </a:rPr>
              <a:t>, членством в </a:t>
            </a:r>
            <a:r>
              <a:rPr lang="ru-RU" sz="1400" b="1" dirty="0" err="1">
                <a:solidFill>
                  <a:schemeClr val="tx1"/>
                </a:solidFill>
              </a:rPr>
              <a:t>якій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людина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завдячує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виключно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своїм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народженням</a:t>
            </a:r>
            <a:r>
              <a:rPr lang="ru-RU" sz="1400" b="1" dirty="0">
                <a:solidFill>
                  <a:schemeClr val="tx1"/>
                </a:solidFill>
              </a:rPr>
              <a:t>. Касти </a:t>
            </a:r>
            <a:r>
              <a:rPr lang="ru-RU" sz="1400" b="1" dirty="0" err="1">
                <a:solidFill>
                  <a:schemeClr val="tx1"/>
                </a:solidFill>
              </a:rPr>
              <a:t>характерні</a:t>
            </a:r>
            <a:r>
              <a:rPr lang="ru-RU" sz="1400" b="1" dirty="0">
                <a:solidFill>
                  <a:schemeClr val="tx1"/>
                </a:solidFill>
              </a:rPr>
              <a:t> для </a:t>
            </a:r>
            <a:r>
              <a:rPr lang="ru-RU" sz="1400" b="1" dirty="0" err="1">
                <a:solidFill>
                  <a:schemeClr val="tx1"/>
                </a:solidFill>
              </a:rPr>
              <a:t>Індії</a:t>
            </a:r>
            <a:r>
              <a:rPr lang="ru-RU" sz="1400" b="1" dirty="0">
                <a:solidFill>
                  <a:schemeClr val="tx1"/>
                </a:solidFill>
              </a:rPr>
              <a:t> та </a:t>
            </a:r>
            <a:r>
              <a:rPr lang="ru-RU" sz="1400" b="1" dirty="0" err="1">
                <a:solidFill>
                  <a:schemeClr val="tx1"/>
                </a:solidFill>
              </a:rPr>
              <a:t>пов’язані</a:t>
            </a:r>
            <a:r>
              <a:rPr lang="ru-RU" sz="1400" b="1" dirty="0">
                <a:solidFill>
                  <a:schemeClr val="tx1"/>
                </a:solidFill>
              </a:rPr>
              <a:t> з </a:t>
            </a:r>
            <a:r>
              <a:rPr lang="ru-RU" sz="1400" b="1" dirty="0" err="1" smtClean="0">
                <a:solidFill>
                  <a:schemeClr val="tx1"/>
                </a:solidFill>
              </a:rPr>
              <a:t>індуїзмом</a:t>
            </a:r>
            <a:r>
              <a:rPr lang="ru-RU" sz="1400" b="1" dirty="0" smtClean="0">
                <a:solidFill>
                  <a:schemeClr val="tx1"/>
                </a:solidFill>
              </a:rPr>
              <a:t>.</a:t>
            </a:r>
            <a:br>
              <a:rPr lang="ru-RU" sz="1400" b="1" dirty="0" smtClean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Стан – це </a:t>
            </a:r>
            <a:r>
              <a:rPr lang="ru-RU" sz="1400" b="1" dirty="0" err="1">
                <a:solidFill>
                  <a:schemeClr val="tx1"/>
                </a:solidFill>
              </a:rPr>
              <a:t>соціальна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група</a:t>
            </a:r>
            <a:r>
              <a:rPr lang="ru-RU" sz="1400" b="1" dirty="0">
                <a:solidFill>
                  <a:schemeClr val="tx1"/>
                </a:solidFill>
              </a:rPr>
              <a:t>, яка </a:t>
            </a:r>
            <a:r>
              <a:rPr lang="ru-RU" sz="1400" b="1" dirty="0" err="1">
                <a:solidFill>
                  <a:schemeClr val="tx1"/>
                </a:solidFill>
              </a:rPr>
              <a:t>володіє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закріпленими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звичаєм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або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юридичним</a:t>
            </a:r>
            <a:r>
              <a:rPr lang="ru-RU" sz="1400" b="1" dirty="0">
                <a:solidFill>
                  <a:schemeClr val="tx1"/>
                </a:solidFill>
              </a:rPr>
              <a:t> законом правами й </a:t>
            </a:r>
            <a:r>
              <a:rPr lang="ru-RU" sz="1400" b="1" dirty="0" err="1">
                <a:solidFill>
                  <a:schemeClr val="tx1"/>
                </a:solidFill>
              </a:rPr>
              <a:t>обов’язками</a:t>
            </a:r>
            <a:r>
              <a:rPr lang="ru-RU" sz="1400" b="1" dirty="0">
                <a:solidFill>
                  <a:schemeClr val="tx1"/>
                </a:solidFill>
              </a:rPr>
              <a:t>, які </a:t>
            </a:r>
            <a:r>
              <a:rPr lang="ru-RU" sz="1400" b="1" dirty="0" err="1">
                <a:solidFill>
                  <a:schemeClr val="tx1"/>
                </a:solidFill>
              </a:rPr>
              <a:t>передаються</a:t>
            </a:r>
            <a:r>
              <a:rPr lang="ru-RU" sz="1400" b="1" dirty="0">
                <a:solidFill>
                  <a:schemeClr val="tx1"/>
                </a:solidFill>
              </a:rPr>
              <a:t> у </a:t>
            </a:r>
            <a:r>
              <a:rPr lang="ru-RU" sz="1400" b="1" dirty="0" err="1">
                <a:solidFill>
                  <a:schemeClr val="tx1"/>
                </a:solidFill>
              </a:rPr>
              <a:t>спадок</a:t>
            </a:r>
            <a:r>
              <a:rPr lang="ru-RU" sz="1400" b="1" dirty="0">
                <a:solidFill>
                  <a:schemeClr val="tx1"/>
                </a:solidFill>
              </a:rPr>
              <a:t>. Стани </a:t>
            </a:r>
            <a:r>
              <a:rPr lang="ru-RU" sz="1400" b="1" dirty="0" err="1">
                <a:solidFill>
                  <a:schemeClr val="tx1"/>
                </a:solidFill>
              </a:rPr>
              <a:t>властиві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європейському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 smtClean="0">
                <a:solidFill>
                  <a:schemeClr val="tx1"/>
                </a:solidFill>
              </a:rPr>
              <a:t>феодалізму</a:t>
            </a:r>
            <a:r>
              <a:rPr lang="ru-RU" sz="14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1600" b="1" dirty="0" err="1">
                <a:solidFill>
                  <a:schemeClr val="tx1"/>
                </a:solidFill>
              </a:rPr>
              <a:t>Клас</a:t>
            </a:r>
            <a:r>
              <a:rPr lang="ru-RU" sz="1400" b="1" dirty="0">
                <a:solidFill>
                  <a:schemeClr val="tx1"/>
                </a:solidFill>
              </a:rPr>
              <a:t> – це велика </a:t>
            </a:r>
            <a:r>
              <a:rPr lang="ru-RU" sz="1400" b="1" dirty="0" err="1">
                <a:solidFill>
                  <a:schemeClr val="tx1"/>
                </a:solidFill>
              </a:rPr>
              <a:t>група</a:t>
            </a:r>
            <a:r>
              <a:rPr lang="ru-RU" sz="1400" b="1" dirty="0">
                <a:solidFill>
                  <a:schemeClr val="tx1"/>
                </a:solidFill>
              </a:rPr>
              <a:t> людей, які мають </a:t>
            </a:r>
            <a:r>
              <a:rPr lang="ru-RU" sz="1400" b="1" dirty="0" err="1">
                <a:solidFill>
                  <a:schemeClr val="tx1"/>
                </a:solidFill>
              </a:rPr>
              <a:t>подібний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соціальний</a:t>
            </a:r>
            <a:r>
              <a:rPr lang="ru-RU" sz="1400" b="1" dirty="0">
                <a:solidFill>
                  <a:schemeClr val="tx1"/>
                </a:solidFill>
              </a:rPr>
              <a:t> статус у </a:t>
            </a:r>
            <a:r>
              <a:rPr lang="ru-RU" sz="1400" b="1" dirty="0" err="1">
                <a:solidFill>
                  <a:schemeClr val="tx1"/>
                </a:solidFill>
              </a:rPr>
              <a:t>системі</a:t>
            </a:r>
            <a:r>
              <a:rPr lang="ru-RU" sz="1400" b="1" dirty="0">
                <a:solidFill>
                  <a:schemeClr val="tx1"/>
                </a:solidFill>
              </a:rPr>
              <a:t> стратифікації та </a:t>
            </a:r>
            <a:r>
              <a:rPr lang="ru-RU" sz="1400" b="1" dirty="0" err="1">
                <a:solidFill>
                  <a:schemeClr val="tx1"/>
                </a:solidFill>
              </a:rPr>
              <a:t>вирізняються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певними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культурними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err="1">
                <a:solidFill>
                  <a:schemeClr val="tx1"/>
                </a:solidFill>
              </a:rPr>
              <a:t>особливостями</a:t>
            </a:r>
            <a:r>
              <a:rPr lang="ru-RU" sz="1400" b="1" dirty="0">
                <a:solidFill>
                  <a:schemeClr val="tx1"/>
                </a:solidFill>
              </a:rPr>
              <a:t> стилю </a:t>
            </a:r>
            <a:r>
              <a:rPr lang="ru-RU" sz="1400" b="1" dirty="0" err="1">
                <a:solidFill>
                  <a:schemeClr val="tx1"/>
                </a:solidFill>
              </a:rPr>
              <a:t>життя</a:t>
            </a:r>
            <a:r>
              <a:rPr lang="ru-RU" sz="1400" b="1" dirty="0">
                <a:solidFill>
                  <a:schemeClr val="tx1"/>
                </a:solidFill>
              </a:rPr>
              <a:t> і </a:t>
            </a:r>
            <a:r>
              <a:rPr lang="ru-RU" sz="1400" b="1" dirty="0" err="1">
                <a:solidFill>
                  <a:schemeClr val="tx1"/>
                </a:solidFill>
              </a:rPr>
              <a:t>світосприйняття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074" name="Picture 2" descr="C:\Users\Protoria4\Desktop\277547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70238"/>
            <a:ext cx="3816424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6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Суспільна стабільність та безпека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9552" y="1745432"/>
            <a:ext cx="3820055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b="1" dirty="0" smtClean="0">
                <a:solidFill>
                  <a:schemeClr val="tx1"/>
                </a:solidFill>
              </a:rPr>
              <a:t>Суспільна безпека – це стан захищеності життєво важливих інтересів особи, суспільства та держави від внутрішніх і зовнішніх загроз. </a:t>
            </a:r>
          </a:p>
          <a:p>
            <a:pPr marL="0" indent="0">
              <a:buNone/>
            </a:pPr>
            <a:r>
              <a:rPr lang="uk-UA" sz="1400" b="1" dirty="0" smtClean="0">
                <a:solidFill>
                  <a:schemeClr val="tx1"/>
                </a:solidFill>
              </a:rPr>
              <a:t>Головними суб’єктами суспільної безпеки є </a:t>
            </a:r>
            <a:r>
              <a:rPr lang="uk-UA" sz="1400" b="1" i="1" dirty="0" smtClean="0">
                <a:solidFill>
                  <a:schemeClr val="tx1"/>
                </a:solidFill>
              </a:rPr>
              <a:t>громадяни, суспільство </a:t>
            </a:r>
            <a:r>
              <a:rPr lang="uk-UA" sz="1400" b="1" dirty="0" smtClean="0">
                <a:solidFill>
                  <a:schemeClr val="tx1"/>
                </a:solidFill>
              </a:rPr>
              <a:t>і </a:t>
            </a:r>
            <a:r>
              <a:rPr lang="uk-UA" sz="1400" b="1" i="1" dirty="0" smtClean="0">
                <a:solidFill>
                  <a:schemeClr val="tx1"/>
                </a:solidFill>
              </a:rPr>
              <a:t>держава.</a:t>
            </a:r>
          </a:p>
          <a:p>
            <a:pPr marL="0" indent="0">
              <a:buNone/>
            </a:pPr>
            <a:r>
              <a:rPr lang="uk-UA" sz="1400" b="1" dirty="0" smtClean="0">
                <a:solidFill>
                  <a:schemeClr val="tx1"/>
                </a:solidFill>
              </a:rPr>
              <a:t>Основні принципи гарантування суспільної безпеки з боку держави передбачають: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Пріоритет договірних засобів у розв’язанні конфліктів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Адекватність заходів захисту суспільних інтересів реальним і потенційним загрозам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Демократичність, цивільний контроль за військовою сферою та іншими силовими структурами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Дотримання балансу інтересів особи, суспільства та держави , їх взаємної відповідальності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Чітке розмежування повноважень органів державної влади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3933056"/>
            <a:ext cx="3822192" cy="2697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b="1" dirty="0" smtClean="0">
                <a:solidFill>
                  <a:schemeClr val="tx1"/>
                </a:solidFill>
              </a:rPr>
              <a:t>Суспільна стабільність залежить від: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Ефективної соціальної державної політики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Переважання в суспільстві середнього класу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Міжнаціональної толерантності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Міжконфесійної толерантності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Подолання бідності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1400" b="1" dirty="0" smtClean="0">
                <a:solidFill>
                  <a:schemeClr val="tx1"/>
                </a:solidFill>
              </a:rPr>
              <a:t>Створення нових робочих місць, скорочення безробіття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Protoria4\Desktop\Людина_і_суспільство_ukrtvoru.info_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700808"/>
            <a:ext cx="2736303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13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tx1"/>
                </a:solidFill>
              </a:rPr>
              <a:t>Соціальні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проблеми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2276872"/>
            <a:ext cx="3816424" cy="63976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Соціальних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небезпек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існує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дві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групи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3232546"/>
            <a:ext cx="3820055" cy="2697163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Перша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група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пов'язана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із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взаєминами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всередині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людського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співтовариства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До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неї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належать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зростання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тероризму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злочинності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військові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конфлікти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наркоманія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відсталість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економічного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розвитку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окремих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регіонів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країн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Друга </a:t>
            </a:r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група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відображення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кризи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відносинах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між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суспільством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природою. До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неї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належать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демографічні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продовольчі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енергетичні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кризові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явища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484784"/>
            <a:ext cx="3822192" cy="639762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Бідність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348880"/>
            <a:ext cx="3822192" cy="2697163"/>
          </a:xfrm>
        </p:spPr>
        <p:txBody>
          <a:bodyPr>
            <a:normAutofit/>
          </a:bodyPr>
          <a:lstStyle/>
          <a:p>
            <a:r>
              <a:rPr lang="ru-RU" sz="1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Бідність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—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соціальні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відносини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характеризуються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відсутністю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необхідних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матеріальних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засобів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для того,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щоб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провадити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«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нормальне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» (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відповідно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до норм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прийнятих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суспільством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життя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наприклад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неможливість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прогодувати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свою родину,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дати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освіту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дітям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чи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забезпечити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сім'ю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якісним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медичним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обслуговуванням</a:t>
            </a:r>
            <a:r>
              <a:rPr lang="ru-RU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5122" name="Picture 2" descr="C:\Users\Protoria4\Desktop\213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571518"/>
            <a:ext cx="3529558" cy="217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5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620688"/>
            <a:ext cx="3822192" cy="639762"/>
          </a:xfrm>
        </p:spPr>
        <p:txBody>
          <a:bodyPr/>
          <a:lstStyle/>
          <a:p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Старіння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населення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536" y="1484784"/>
            <a:ext cx="3820055" cy="269716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Старіння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населення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зсув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розподілу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населення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віком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бік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більшого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віку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Старіння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населення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сучасному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світі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масове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явище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Кожен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день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близько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200 тис.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чоловік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планеті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долають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60-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річний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рубіж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Суспільство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порушене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процесом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старіння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подається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змінам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тільки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демографічного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але й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соціального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економічного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психологічного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характеру.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1124" y="2457649"/>
            <a:ext cx="3822192" cy="639762"/>
          </a:xfrm>
        </p:spPr>
        <p:txBody>
          <a:bodyPr/>
          <a:lstStyle/>
          <a:p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Війни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29461" y="3284984"/>
            <a:ext cx="3822192" cy="269716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Війна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складне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суспільно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політичне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явище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пов'язане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розв'язанням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протиріч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між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державами , народами 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національними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соціальними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групами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переходом до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застування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засобів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збройної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боротьби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відбувається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формі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бойових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дій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між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їх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збройними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силами 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Війни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становлять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потенційну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загрозу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соціальній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безпеці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6146" name="Picture 2" descr="C:\Users\Protoria4\Desktop\103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56" y="4149080"/>
            <a:ext cx="3400499" cy="257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Protoria4\Desktop\96146266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648"/>
            <a:ext cx="3384376" cy="219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54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39752" y="620688"/>
            <a:ext cx="3822192" cy="639762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Тероризм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1484784"/>
            <a:ext cx="3820055" cy="2697163"/>
          </a:xfrm>
        </p:spPr>
        <p:txBody>
          <a:bodyPr>
            <a:normAutofit/>
          </a:bodyPr>
          <a:lstStyle/>
          <a:p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Тероризм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насильницькі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дії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проти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мирного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населення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здебільшого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політичною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метою.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Він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є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частиною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підпільної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боротьби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має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насильницькі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цілеспрямовані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може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бути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керованим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ідеологічному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ґрунті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1484784"/>
            <a:ext cx="3822192" cy="26971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Сьогодні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жертвами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вчинків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терористів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стають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не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лише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на кого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спрямовано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саму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дію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а й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хто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випадково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опинився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поруч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Тероризм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становить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загрозу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для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всього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людства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,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навіть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коли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терористичні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акти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відбуваються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віддалених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куточках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планети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  <p:pic>
        <p:nvPicPr>
          <p:cNvPr id="7170" name="Picture 2" descr="C:\Users\Protoria4\Desktop\1315880920_terroristy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419928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Protoria4\Desktop\IRA_Terrorism-321x25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86361"/>
            <a:ext cx="3057525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78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620688"/>
            <a:ext cx="6912768" cy="1080120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Дякую за увагу</a:t>
            </a:r>
            <a:endParaRPr lang="ru-RU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8194" name="Picture 2" descr="C:\Users\Protoria4\Desktop\page_sm_1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49631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1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</TotalTime>
  <Words>610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Соціум Суспільство людей</vt:lpstr>
      <vt:lpstr>Суспільство людей як соціальна система</vt:lpstr>
      <vt:lpstr>Історичні типи стратифікованих суспільств</vt:lpstr>
      <vt:lpstr>Суспільна стабільність та безпека</vt:lpstr>
      <vt:lpstr>Соціальні проблеми</vt:lpstr>
      <vt:lpstr>Презентация PowerPoint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Соціум Суспільство людей</dc:title>
  <dc:creator>Anna Yaschenko</dc:creator>
  <cp:lastModifiedBy>Protoria4</cp:lastModifiedBy>
  <cp:revision>8</cp:revision>
  <dcterms:created xsi:type="dcterms:W3CDTF">2014-12-22T19:22:28Z</dcterms:created>
  <dcterms:modified xsi:type="dcterms:W3CDTF">2015-02-15T17:59:58Z</dcterms:modified>
</cp:coreProperties>
</file>