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1D13D-95F0-4744-9732-D75572B284AB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9839-4257-40C3-BC24-80A4FD9365F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5197D6-F17A-4212-9BB5-54582BBD241E}" type="datetimeFigureOut">
              <a:rPr lang="uk-UA" smtClean="0"/>
              <a:pPr/>
              <a:t>02.10.2012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2112F6-847B-40F2-869C-AFF9E57118FE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92%D0%B5%D1%80%D0%B2%D0%B8%D1%86%D1%8F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Митрополит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Андрей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Шептицький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301208"/>
            <a:ext cx="74168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</a:t>
            </a:r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піднесенні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національного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життя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</a:t>
            </a:r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західно-українських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землях</a:t>
            </a:r>
            <a:endParaRPr lang="uk-UA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628800"/>
            <a:ext cx="2952328" cy="367240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FFFF00">
                <a:alpha val="46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63888" y="1988840"/>
            <a:ext cx="5111750" cy="4572000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Страхітливі злочини «перших </a:t>
            </a:r>
            <a:r>
              <a:rPr lang="uk-UA" dirty="0" err="1" smtClean="0"/>
              <a:t>совітів</a:t>
            </a:r>
            <a:r>
              <a:rPr lang="uk-UA" dirty="0" smtClean="0"/>
              <a:t>» були причиною його привітання «побідоносному німецькому війську» 5 липня 1941 року. Були на те й особисті причини: 27 вересня 1939 в </a:t>
            </a:r>
            <a:r>
              <a:rPr lang="uk-UA" dirty="0" err="1" smtClean="0"/>
              <a:t>Прилбичах</a:t>
            </a:r>
            <a:r>
              <a:rPr lang="uk-UA" dirty="0" smtClean="0"/>
              <a:t> брата А. Шептицького, Лева, з дружиною, всіма членами сім'ї й челяддю (разом 13 осіб), розстріляли працівники НКВД; над родовою усипальницею Шептицьких скоєно наругу, сімейний маєток Шептицьких було пограбовано, знищені цінні стародавні документи. Безперечно, Шептицький не втрачав жодної можливості опікуватися ввіреною йому паствою. Так, 6 липня 1941 у Львові на зборах громадян для захисту інтересів українських мешканців було створено Українську раду сеньйорів, яку очолив К.Левицький, а почесним главою став митрополит А.Шептицький.</a:t>
            </a:r>
          </a:p>
          <a:p>
            <a:r>
              <a:rPr lang="uk-UA" dirty="0" smtClean="0"/>
              <a:t>30 серпня 1941 року у Львові проголосив про поновлення своєї діяльності Український Червоний Хрест (УЧХ), організований під протекторатом митрополита </a:t>
            </a:r>
            <a:r>
              <a:rPr lang="uk-UA" dirty="0" err="1" smtClean="0"/>
              <a:t>Андрея</a:t>
            </a:r>
            <a:r>
              <a:rPr lang="uk-UA" dirty="0" smtClean="0"/>
              <a:t> Шептицького. </a:t>
            </a:r>
          </a:p>
          <a:p>
            <a:r>
              <a:rPr lang="uk-UA" dirty="0" smtClean="0"/>
              <a:t>Проте невдовзі після вступу німецьких військ на українські землі Шептицький розчарувався в намірах німців і як ніхто з інших єпископів у Європі відкрито й беззастережно виступив проти нацизму в багатьох пастирських посланнях. Двічі митрополит звертався з протестом щодо нищення єврейського населення у Галичині до </a:t>
            </a:r>
            <a:r>
              <a:rPr lang="uk-UA" dirty="0" err="1" smtClean="0"/>
              <a:t>райхсфюрера</a:t>
            </a:r>
            <a:r>
              <a:rPr lang="uk-UA" dirty="0" smtClean="0"/>
              <a:t> СС </a:t>
            </a:r>
            <a:r>
              <a:rPr lang="uk-UA" dirty="0" err="1" smtClean="0"/>
              <a:t>Гіммлера</a:t>
            </a:r>
            <a:r>
              <a:rPr lang="uk-UA" dirty="0" smtClean="0"/>
              <a:t> (грудень 1941; лютий 1942).</a:t>
            </a:r>
          </a:p>
          <a:p>
            <a:r>
              <a:rPr lang="uk-UA" dirty="0" smtClean="0"/>
              <a:t>29-31 серпня 1942 він написав листа до Папи </a:t>
            </a:r>
            <a:r>
              <a:rPr lang="uk-UA" dirty="0" err="1" smtClean="0"/>
              <a:t>Пія</a:t>
            </a:r>
            <a:r>
              <a:rPr lang="uk-UA" dirty="0" smtClean="0"/>
              <a:t> </a:t>
            </a:r>
            <a:r>
              <a:rPr lang="en-GB" dirty="0" smtClean="0"/>
              <a:t>XII. </a:t>
            </a:r>
            <a:r>
              <a:rPr lang="uk-UA" dirty="0" smtClean="0"/>
              <a:t>Зокрема, в цьому листі митрополит так охарактеризував нацизм:</a:t>
            </a: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0"/>
            <a:ext cx="7272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Діяльність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Митрополита за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радянської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нацистської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окупації</a:t>
            </a:r>
            <a:endParaRPr lang="uk-UA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clip_image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3461569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Svoboda_sheptyck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00800" cy="2371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Перша </a:t>
            </a:r>
            <a:r>
              <a:rPr lang="ru-RU" sz="2000" dirty="0" err="1" smtClean="0"/>
              <a:t>шпальта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газети</a:t>
            </a:r>
            <a:r>
              <a:rPr lang="ru-RU" sz="2000" dirty="0" smtClean="0"/>
              <a:t> "СВОБОДА" про </a:t>
            </a:r>
            <a:r>
              <a:rPr lang="ru-RU" sz="2000" dirty="0" err="1" smtClean="0"/>
              <a:t>вбивство</a:t>
            </a:r>
            <a:r>
              <a:rPr lang="ru-RU" sz="2000" dirty="0" smtClean="0"/>
              <a:t> митр. </a:t>
            </a:r>
            <a:r>
              <a:rPr lang="ru-RU" sz="2000" dirty="0" err="1" smtClean="0"/>
              <a:t>Шептицького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2887682"/>
            <a:ext cx="6732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За згодою Шептицького значна кількість євреїв переховувалась у греко-католицьких монастирях і навіть у митрополичій резиденції. Наказав сховати понад 300 єврейських дітей та цінні єврейські документи. У рятуванні євреїв йому допомагали, серед інших, сестра Йосифа Вітер (1946 її ув'язнено комуністичним режимом загалом на 30 років) і рідний брат Климент (37 євреїв; на фабриці взуття, яка належала </a:t>
            </a:r>
            <a:r>
              <a:rPr lang="uk-UA" sz="1200" dirty="0" err="1" smtClean="0"/>
              <a:t>студитам</a:t>
            </a:r>
            <a:r>
              <a:rPr lang="uk-UA" sz="1200" dirty="0" smtClean="0"/>
              <a:t>, — ще 16 євреїв; арештований радянським режимом 1947). Слід, однак, зауважити, що Митрополит приховував цю свою </a:t>
            </a:r>
            <a:r>
              <a:rPr lang="uk-UA" sz="1200" dirty="0" err="1" smtClean="0"/>
              <a:t>порятункову</a:t>
            </a:r>
            <a:r>
              <a:rPr lang="uk-UA" sz="1200" dirty="0" smtClean="0"/>
              <a:t> акцію від більшої частини духовенства — і тому, що цього вимагали обставини, і через антисемітизм</a:t>
            </a:r>
            <a:r>
              <a:rPr lang="uk-UA" sz="1200" dirty="0"/>
              <a:t> </a:t>
            </a:r>
            <a:r>
              <a:rPr lang="uk-UA" sz="1200" dirty="0" smtClean="0"/>
              <a:t> значної частини священиків. З неприхованою симпатією пише про шляхетну поведінку </a:t>
            </a:r>
            <a:r>
              <a:rPr lang="uk-UA" sz="1200" dirty="0" err="1" smtClean="0"/>
              <a:t>Андрея</a:t>
            </a:r>
            <a:r>
              <a:rPr lang="uk-UA" sz="1200" dirty="0" smtClean="0"/>
              <a:t> Шептицького під час війни рабин</a:t>
            </a:r>
            <a:r>
              <a:rPr lang="uk-UA" sz="1200" dirty="0"/>
              <a:t> </a:t>
            </a:r>
            <a:r>
              <a:rPr lang="uk-UA" sz="1200" dirty="0" smtClean="0"/>
              <a:t>Давид Кагане</a:t>
            </a:r>
            <a:r>
              <a:rPr lang="uk-UA" sz="1200" dirty="0"/>
              <a:t> </a:t>
            </a:r>
            <a:r>
              <a:rPr lang="uk-UA" sz="1200" dirty="0" smtClean="0"/>
              <a:t>у своєму «Щоденнику львівського гетто».</a:t>
            </a:r>
          </a:p>
          <a:p>
            <a:r>
              <a:rPr lang="uk-UA" sz="1200" dirty="0" smtClean="0"/>
              <a:t>Передчуваючи, що радянська влада буде нищити Церкву, митрополит заповідав, щоб священики, ченці і черниці вчилися якогось ремесла.</a:t>
            </a:r>
          </a:p>
          <a:p>
            <a:r>
              <a:rPr lang="uk-UA" sz="1200" dirty="0" smtClean="0"/>
              <a:t>Митрополит </a:t>
            </a:r>
            <a:r>
              <a:rPr lang="uk-UA" sz="1200" dirty="0" err="1" smtClean="0"/>
              <a:t>Андрей</a:t>
            </a:r>
            <a:r>
              <a:rPr lang="uk-UA" sz="1200" dirty="0" smtClean="0"/>
              <a:t> також спричинився до створення Першої Української Дивізії «Галичина», підтримавши цю ідею, адже відомі його слова до Володимира </a:t>
            </a:r>
            <a:r>
              <a:rPr lang="uk-UA" sz="1200" dirty="0" err="1" smtClean="0"/>
              <a:t>Кубійовича</a:t>
            </a:r>
            <a:r>
              <a:rPr lang="uk-UA" sz="1200" dirty="0" smtClean="0"/>
              <a:t>: «Немає майже ціни, яку не треба б дати для створення української армії», які вперше пролунали ще влітку 1941 р., а вдруге у 1943 році у розмові з В. </a:t>
            </a:r>
            <a:r>
              <a:rPr lang="uk-UA" sz="1200" dirty="0" err="1" smtClean="0"/>
              <a:t>Кубійовичем</a:t>
            </a:r>
            <a:r>
              <a:rPr lang="uk-UA" sz="1200" dirty="0"/>
              <a:t> </a:t>
            </a:r>
            <a:r>
              <a:rPr lang="uk-UA" sz="1200" dirty="0" smtClean="0"/>
              <a:t>щодо політичної доцільності та морального виправдання такого кроку.</a:t>
            </a:r>
          </a:p>
          <a:p>
            <a:r>
              <a:rPr lang="uk-UA" sz="1200" dirty="0" smtClean="0"/>
              <a:t>Помер Владика 1 листопада 1944</a:t>
            </a:r>
            <a:r>
              <a:rPr lang="uk-UA" sz="1200" dirty="0"/>
              <a:t> </a:t>
            </a:r>
            <a:r>
              <a:rPr lang="uk-UA" sz="1200" dirty="0" smtClean="0"/>
              <a:t>року, близько 13 години, після ускладнення по грипу, три дні перед тим переставши з будь-ким розмовляти. Похований у підземеллі собору святого Юра. Його похорон у зайнятому радянськими військами Львові перетворився на грандіозну маніфестацію</a:t>
            </a:r>
            <a:endParaRPr lang="uk-UA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6824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Критика діяльності А.Шептицького</a:t>
            </a:r>
            <a:endParaRPr lang="uk-U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12776"/>
            <a:ext cx="56886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dirty="0" smtClean="0"/>
          </a:p>
          <a:p>
            <a:endParaRPr lang="uk-UA" sz="1400" dirty="0" smtClean="0"/>
          </a:p>
          <a:p>
            <a:r>
              <a:rPr lang="uk-UA" sz="1400" dirty="0" smtClean="0"/>
              <a:t>Роль соціальної доктрини митрополита Шептицького визнається усіма богословами України. Зокрема, київський православний філософ Юрій Чорноморець вважає: </a:t>
            </a:r>
          </a:p>
          <a:p>
            <a:endParaRPr lang="uk-UA" sz="1400" dirty="0" smtClean="0"/>
          </a:p>
          <a:p>
            <a:r>
              <a:rPr lang="uk-UA" sz="1400" dirty="0" smtClean="0"/>
              <a:t>Митрополит </a:t>
            </a:r>
            <a:r>
              <a:rPr lang="uk-UA" sz="1400" dirty="0" err="1" smtClean="0"/>
              <a:t>Андрей</a:t>
            </a:r>
            <a:r>
              <a:rPr lang="uk-UA" sz="1400" dirty="0" smtClean="0"/>
              <a:t> Шептицький був прихильником соціального вчення Льва </a:t>
            </a:r>
            <a:r>
              <a:rPr lang="en-GB" sz="1400" dirty="0" smtClean="0"/>
              <a:t>XIII </a:t>
            </a:r>
            <a:r>
              <a:rPr lang="uk-UA" sz="1400" dirty="0" smtClean="0"/>
              <a:t>і оригінально його розвивав. Не лише пристосовував до українських умов, а мав версію соціального вчення, яка була оригінальною в горизонті всієї Католицької Церкви, всього католицького богослов'я. У нас же бояться говорити про нього як про оригінального мислителя, оригінального </a:t>
            </a:r>
            <a:r>
              <a:rPr lang="uk-UA" sz="1400" dirty="0" err="1" smtClean="0"/>
              <a:t>неотоміста</a:t>
            </a:r>
            <a:r>
              <a:rPr lang="uk-UA" sz="1400" dirty="0" smtClean="0"/>
              <a:t>, який створив власне етичне і соціальне вчення. І якщо те вчення не таке, як вчення Івана-Павла </a:t>
            </a:r>
            <a:r>
              <a:rPr lang="en-GB" sz="1400" dirty="0" smtClean="0"/>
              <a:t>II </a:t>
            </a:r>
            <a:r>
              <a:rPr lang="uk-UA" sz="1400" dirty="0" smtClean="0"/>
              <a:t>чи Бенедикта </a:t>
            </a:r>
            <a:r>
              <a:rPr lang="en-GB" sz="1400" dirty="0" smtClean="0"/>
              <a:t>XVI, </a:t>
            </a:r>
            <a:r>
              <a:rPr lang="uk-UA" sz="1400" dirty="0" smtClean="0"/>
              <a:t>то воно не стає неактуальним для України. Бо завдання, які ставилися в соціальному вчення митрополита </a:t>
            </a:r>
            <a:r>
              <a:rPr lang="uk-UA" sz="1400" dirty="0" err="1" smtClean="0"/>
              <a:t>Андрея</a:t>
            </a:r>
            <a:r>
              <a:rPr lang="uk-UA" sz="1400" dirty="0" smtClean="0"/>
              <a:t> ще не виконані. Не побудовано ні громадянського суспільства на принципах солідарності. Немає правової держави, заснованої на природному моральному законі. Немає сталої демократії та захисту прав людини, які теж є вимогами природного закону за теорією митрополита </a:t>
            </a:r>
            <a:r>
              <a:rPr lang="uk-UA" sz="1400" dirty="0" err="1" smtClean="0"/>
              <a:t>Андрея</a:t>
            </a:r>
            <a:r>
              <a:rPr lang="uk-UA" sz="1400" dirty="0" smtClean="0"/>
              <a:t>. І методологія позитивного суспільного творення - </a:t>
            </a:r>
            <a:r>
              <a:rPr lang="uk-UA" sz="1400" dirty="0" err="1" smtClean="0"/>
              <a:t>солідаризм</a:t>
            </a:r>
            <a:r>
              <a:rPr lang="uk-UA" sz="1400" dirty="0" smtClean="0"/>
              <a:t> в </a:t>
            </a:r>
            <a:r>
              <a:rPr lang="uk-UA" sz="1400" dirty="0" err="1" smtClean="0"/>
              <a:t>сім”ї</a:t>
            </a:r>
            <a:r>
              <a:rPr lang="uk-UA" sz="1400" dirty="0" smtClean="0"/>
              <a:t>, громаді, нації, церкві, яку пропонує митрополит </a:t>
            </a:r>
            <a:r>
              <a:rPr lang="uk-UA" sz="1400" dirty="0" err="1" smtClean="0"/>
              <a:t>Андрей</a:t>
            </a:r>
            <a:r>
              <a:rPr lang="uk-UA" sz="1400" dirty="0" smtClean="0"/>
              <a:t>, і сьогодні актуальна.</a:t>
            </a:r>
            <a:endParaRPr lang="uk-UA" sz="1400" dirty="0"/>
          </a:p>
        </p:txBody>
      </p:sp>
      <p:pic>
        <p:nvPicPr>
          <p:cNvPr id="11" name="Рисунок 10" descr="fjodo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916832"/>
            <a:ext cx="2540000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bg1">
                <a:lumMod val="95000"/>
                <a:alpha val="88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347864" y="1340768"/>
            <a:ext cx="5184576" cy="525658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uk-UA" sz="3700" dirty="0" smtClean="0"/>
              <a:t>В Ізраїлі за клопотанням Давида Кагане розглядалося питання про присвоєння А. Шептицькому звання «Праведник світу». Але, коли дійшло до голосування (1981), з 13 членів комісії двоє утрималися (в тому числі Д. Кагане), 5 висловилися за присудження звання та 6 були проти.</a:t>
            </a:r>
          </a:p>
          <a:p>
            <a:pPr algn="ctr"/>
            <a:r>
              <a:rPr lang="uk-UA" sz="3700" dirty="0" smtClean="0"/>
              <a:t>У результаті звання присвоєно не було. Серед причин відмови були вказана "підтримка дивізії СС «Галичина», звинувачення у начебто ідеологічній близькості Гітлеру та низка заперечень, пов'язаних із тим, що начебто митрополит міг зробити для порятунку євреїв значно більше.</a:t>
            </a:r>
          </a:p>
          <a:p>
            <a:pPr algn="ctr"/>
            <a:r>
              <a:rPr lang="uk-UA" sz="3700" dirty="0" smtClean="0"/>
              <a:t>Негативне рішення </a:t>
            </a:r>
            <a:r>
              <a:rPr lang="uk-UA" sz="3700" dirty="0" err="1" smtClean="0"/>
              <a:t>Яд</a:t>
            </a:r>
            <a:r>
              <a:rPr lang="uk-UA" sz="3700" dirty="0" smtClean="0"/>
              <a:t> </a:t>
            </a:r>
            <a:r>
              <a:rPr lang="uk-UA" sz="3700" dirty="0" err="1" smtClean="0"/>
              <a:t>ва-Шем</a:t>
            </a:r>
            <a:r>
              <a:rPr lang="uk-UA" sz="3700" dirty="0" smtClean="0"/>
              <a:t> викликало неоднозначну реакцію.</a:t>
            </a:r>
            <a:r>
              <a:rPr lang="uk-UA" sz="3700" baseline="30000" dirty="0" smtClean="0"/>
              <a:t>[</a:t>
            </a:r>
            <a:r>
              <a:rPr lang="uk-UA" sz="3700" dirty="0" smtClean="0"/>
              <a:t> Наприклад в газеті «</a:t>
            </a:r>
            <a:r>
              <a:rPr lang="en-GB" sz="3700" dirty="0" smtClean="0"/>
              <a:t>Jerusalem Post», </a:t>
            </a:r>
            <a:r>
              <a:rPr lang="uk-UA" sz="3700" dirty="0" smtClean="0"/>
              <a:t>у замітці двох польських авторів висловлюється обурення цим фактом.</a:t>
            </a:r>
            <a:r>
              <a:rPr lang="uk-UA" sz="3700" baseline="30000" dirty="0" smtClean="0"/>
              <a:t>[</a:t>
            </a:r>
            <a:endParaRPr lang="uk-UA" sz="3700" dirty="0" smtClean="0"/>
          </a:p>
          <a:p>
            <a:pPr algn="ctr"/>
            <a:r>
              <a:rPr lang="uk-UA" sz="3700" dirty="0" smtClean="0"/>
              <a:t>В Ізраїлі наступні спроби визнати Шептицького Праведником світу зазнавали фіаско. Востаннє це питання розглядалось в </a:t>
            </a:r>
            <a:r>
              <a:rPr lang="uk-UA" sz="3700" dirty="0" err="1" smtClean="0"/>
              <a:t>Яд</a:t>
            </a:r>
            <a:r>
              <a:rPr lang="uk-UA" sz="3700" dirty="0" smtClean="0"/>
              <a:t> </a:t>
            </a:r>
            <a:r>
              <a:rPr lang="uk-UA" sz="3700" dirty="0" err="1" smtClean="0"/>
              <a:t>ва-Шем</a:t>
            </a:r>
            <a:r>
              <a:rPr lang="uk-UA" sz="3700" dirty="0" smtClean="0"/>
              <a:t> 2007 року.</a:t>
            </a:r>
          </a:p>
          <a:p>
            <a:pPr algn="ctr"/>
            <a:r>
              <a:rPr lang="uk-UA" sz="3700" dirty="0" smtClean="0"/>
              <a:t>Після відмови комісії </a:t>
            </a:r>
            <a:r>
              <a:rPr lang="uk-UA" sz="3700" dirty="0" err="1" smtClean="0"/>
              <a:t>Яд</a:t>
            </a:r>
            <a:r>
              <a:rPr lang="uk-UA" sz="3700" dirty="0" smtClean="0"/>
              <a:t> </a:t>
            </a:r>
            <a:r>
              <a:rPr lang="uk-UA" sz="3700" dirty="0" err="1" smtClean="0"/>
              <a:t>ва-Шем</a:t>
            </a:r>
            <a:r>
              <a:rPr lang="uk-UA" sz="3700" dirty="0" smtClean="0"/>
              <a:t> визнати Шептицького Праведником світу, єврейська громада України в травні 2008 року визнала його Праведником. «</a:t>
            </a:r>
            <a:r>
              <a:rPr lang="uk-UA" sz="3700" i="1" dirty="0" smtClean="0"/>
              <a:t>Ми хочемо віддати належне людині, що врятувала сотні євреїв</a:t>
            </a:r>
            <a:r>
              <a:rPr lang="uk-UA" sz="3700" dirty="0" smtClean="0"/>
              <a:t>, — сказав з цієї нагоди головний рабин України </a:t>
            </a:r>
            <a:r>
              <a:rPr lang="uk-UA" sz="3700" dirty="0" err="1" smtClean="0"/>
              <a:t>Моше</a:t>
            </a:r>
            <a:r>
              <a:rPr lang="uk-UA" sz="3700" dirty="0" smtClean="0"/>
              <a:t> </a:t>
            </a:r>
            <a:r>
              <a:rPr lang="uk-UA" sz="3700" dirty="0" err="1" smtClean="0"/>
              <a:t>Реувен</a:t>
            </a:r>
            <a:r>
              <a:rPr lang="uk-UA" sz="3700" dirty="0" smtClean="0"/>
              <a:t> </a:t>
            </a:r>
            <a:r>
              <a:rPr lang="uk-UA" sz="3700" dirty="0" err="1" smtClean="0"/>
              <a:t>Асман</a:t>
            </a:r>
            <a:r>
              <a:rPr lang="uk-UA" sz="3700" dirty="0" smtClean="0"/>
              <a:t>. — </a:t>
            </a:r>
            <a:r>
              <a:rPr lang="uk-UA" sz="3700" i="1" dirty="0" smtClean="0"/>
              <a:t>Ми маємо боротися не тільки з антисемітизмом, ксенофобією, але й пам'ятати своїх героїв, нагадувати про них підростаючому поколінню</a:t>
            </a:r>
            <a:r>
              <a:rPr lang="uk-UA" sz="3700" dirty="0" smtClean="0"/>
              <a:t>». В пам'ять про Митрополита </a:t>
            </a:r>
            <a:r>
              <a:rPr lang="uk-UA" sz="3700" dirty="0" err="1" smtClean="0"/>
              <a:t>Андрея</a:t>
            </a:r>
            <a:r>
              <a:rPr lang="uk-UA" sz="3700" dirty="0" smtClean="0"/>
              <a:t> біля синагоги Лазаря Бродського в Києві посадили «Дерево Життя».</a:t>
            </a:r>
          </a:p>
          <a:p>
            <a:pPr algn="ctr"/>
            <a:r>
              <a:rPr lang="uk-UA" sz="3700" dirty="0" smtClean="0"/>
              <a:t>В квітні 2012 нижня палата парламенту Канади одноголосно визнала прикладом «відданості основним правам людини» діяльність митрополита </a:t>
            </a:r>
            <a:r>
              <a:rPr lang="uk-UA" sz="3700" dirty="0" err="1" smtClean="0"/>
              <a:t>Андрея</a:t>
            </a:r>
            <a:r>
              <a:rPr lang="uk-UA" sz="3700" dirty="0" smtClean="0"/>
              <a:t> Шептицького під час Другої світової війни. Канадські парламентарії відзначили, що завдяки зусиллям митрополита врятовані понад 160 євреїв, один із яких був присутній на засіданні парламенту Канади під час ухвалення рішення.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32472" y="332656"/>
            <a:ext cx="5347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«Праведник світу»</a:t>
            </a:r>
            <a:endParaRPr lang="uk-UA" sz="4400" b="1" cap="none" spc="0" dirty="0">
              <a:ln w="50800"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9" name="Рисунок 8" descr="Андр.Шептиць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2880320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00779845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528392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504" y="5157192"/>
            <a:ext cx="4063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cap="none" spc="0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Андрей</a:t>
            </a:r>
            <a:r>
              <a:rPr lang="uk-UA" sz="2400" b="1" cap="none" spc="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Шептицький</a:t>
            </a:r>
            <a:endParaRPr lang="uk-UA" sz="2400" b="1" cap="none" spc="0" dirty="0">
              <a:ln w="50800"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404664"/>
            <a:ext cx="2736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„ . </a:t>
            </a:r>
            <a:r>
              <a:rPr lang="ru-RU" dirty="0" err="1" smtClean="0"/>
              <a:t>Тільки</a:t>
            </a:r>
            <a:r>
              <a:rPr lang="ru-RU" dirty="0" smtClean="0"/>
              <a:t> для Вас маю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, - для </a:t>
            </a:r>
          </a:p>
          <a:p>
            <a:endParaRPr lang="ru-RU" dirty="0" smtClean="0"/>
          </a:p>
          <a:p>
            <a:r>
              <a:rPr lang="ru-RU" dirty="0" smtClean="0"/>
              <a:t>Вас </a:t>
            </a:r>
            <a:r>
              <a:rPr lang="ru-RU" dirty="0" err="1" smtClean="0"/>
              <a:t>цілим</a:t>
            </a:r>
            <a:r>
              <a:rPr lang="ru-RU" dirty="0" smtClean="0"/>
              <a:t> </a:t>
            </a:r>
            <a:r>
              <a:rPr lang="ru-RU" dirty="0" err="1" smtClean="0"/>
              <a:t>серцем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err="1" smtClean="0"/>
              <a:t>душею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, для </a:t>
            </a:r>
          </a:p>
          <a:p>
            <a:endParaRPr lang="ru-RU" dirty="0"/>
          </a:p>
          <a:p>
            <a:r>
              <a:rPr lang="ru-RU" dirty="0" smtClean="0"/>
              <a:t>Вас усе </a:t>
            </a:r>
            <a:r>
              <a:rPr lang="ru-RU" dirty="0" err="1" smtClean="0"/>
              <a:t>посвятити</a:t>
            </a:r>
            <a:r>
              <a:rPr lang="ru-RU" dirty="0" smtClean="0"/>
              <a:t>, – ба, </a:t>
            </a:r>
          </a:p>
          <a:p>
            <a:endParaRPr lang="ru-RU" dirty="0"/>
          </a:p>
          <a:p>
            <a:r>
              <a:rPr lang="ru-RU" dirty="0" err="1" smtClean="0"/>
              <a:t>навіть</a:t>
            </a:r>
            <a:r>
              <a:rPr lang="ru-RU" dirty="0" smtClean="0"/>
              <a:t> за </a:t>
            </a:r>
          </a:p>
          <a:p>
            <a:endParaRPr lang="ru-RU" dirty="0"/>
          </a:p>
          <a:p>
            <a:r>
              <a:rPr lang="ru-RU" dirty="0" smtClean="0"/>
              <a:t>Вас, як </a:t>
            </a:r>
            <a:r>
              <a:rPr lang="ru-RU" dirty="0" err="1" smtClean="0"/>
              <a:t>цього</a:t>
            </a:r>
            <a:r>
              <a:rPr lang="ru-RU" dirty="0" smtClean="0"/>
              <a:t> треба буде, </a:t>
            </a:r>
          </a:p>
          <a:p>
            <a:endParaRPr lang="ru-RU" dirty="0"/>
          </a:p>
          <a:p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err="1" smtClean="0"/>
              <a:t>віддати</a:t>
            </a:r>
            <a:r>
              <a:rPr lang="ru-RU" dirty="0" smtClean="0"/>
              <a:t>”.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Підготувала</a:t>
            </a:r>
          </a:p>
          <a:p>
            <a:r>
              <a:rPr lang="ru-RU" dirty="0" err="1" smtClean="0"/>
              <a:t>учениця</a:t>
            </a:r>
            <a:r>
              <a:rPr lang="ru-RU" dirty="0" smtClean="0"/>
              <a:t> 10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err="1" smtClean="0"/>
              <a:t>Дорощук</a:t>
            </a:r>
            <a:r>
              <a:rPr lang="ru-RU" dirty="0" smtClean="0"/>
              <a:t> </a:t>
            </a:r>
            <a:r>
              <a:rPr lang="ru-RU" dirty="0" err="1" smtClean="0"/>
              <a:t>Соломія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389120"/>
          </a:xfrm>
        </p:spPr>
        <p:txBody>
          <a:bodyPr>
            <a:normAutofit fontScale="92500" lnSpcReduction="10000"/>
          </a:bodyPr>
          <a:lstStyle/>
          <a:p>
            <a:r>
              <a:rPr lang="vi-VN" sz="1600" i="1" dirty="0" smtClean="0"/>
              <a:t>Митрополи́т</a:t>
            </a:r>
            <a:r>
              <a:rPr lang="vi-VN" sz="1600" dirty="0" smtClean="0"/>
              <a:t> </a:t>
            </a:r>
            <a:r>
              <a:rPr lang="vi-VN" sz="1600" b="1" dirty="0" smtClean="0"/>
              <a:t>Андре́й Шепти́цький</a:t>
            </a:r>
            <a:r>
              <a:rPr lang="vi-VN" sz="1600" dirty="0" smtClean="0"/>
              <a:t> (у світі </a:t>
            </a:r>
            <a:r>
              <a:rPr lang="vi-VN" sz="1600" b="1" dirty="0" smtClean="0"/>
              <a:t>Рома́н Марі́я Алекса́ндр Шепти́цький</a:t>
            </a:r>
            <a:r>
              <a:rPr lang="vi-VN" sz="1600" dirty="0" smtClean="0"/>
              <a:t>;  29 лип</a:t>
            </a:r>
            <a:r>
              <a:rPr lang="uk-UA" sz="1600" dirty="0" smtClean="0"/>
              <a:t>н</a:t>
            </a:r>
            <a:r>
              <a:rPr lang="vi-VN" sz="1600" dirty="0" smtClean="0"/>
              <a:t>я 1865, Прилбичі — †  листопада</a:t>
            </a:r>
            <a:r>
              <a:rPr lang="uk-UA" sz="1600" dirty="0" smtClean="0"/>
              <a:t> </a:t>
            </a:r>
            <a:r>
              <a:rPr lang="vi-VN" sz="1600" dirty="0" smtClean="0"/>
              <a:t>1944, Львів) — єпископ Української греко-католицької церкви; з 17 січня</a:t>
            </a:r>
            <a:r>
              <a:rPr lang="uk-UA" sz="1600" dirty="0" smtClean="0"/>
              <a:t> </a:t>
            </a:r>
            <a:r>
              <a:rPr lang="vi-VN" sz="1600" dirty="0" smtClean="0"/>
              <a:t>1901 до смерти — Митропол</a:t>
            </a:r>
            <a:r>
              <a:rPr lang="uk-UA" sz="1600" dirty="0" smtClean="0"/>
              <a:t>и</a:t>
            </a:r>
            <a:r>
              <a:rPr lang="vi-VN" sz="1600" dirty="0" smtClean="0"/>
              <a:t>т Галицький та Архієпископ Львівський — предстоятель Української греко-католицької церкви.</a:t>
            </a:r>
            <a:endParaRPr lang="uk-UA" sz="1600" dirty="0" smtClean="0"/>
          </a:p>
          <a:p>
            <a:endParaRPr lang="uk-UA" sz="1600" dirty="0" smtClean="0"/>
          </a:p>
          <a:p>
            <a:r>
              <a:rPr lang="uk-UA" sz="1600" dirty="0" smtClean="0"/>
              <a:t>Роман Шептицький народився у с. </a:t>
            </a:r>
            <a:r>
              <a:rPr lang="uk-UA" sz="1600" dirty="0" err="1" smtClean="0"/>
              <a:t>Прилбичі</a:t>
            </a:r>
            <a:r>
              <a:rPr lang="uk-UA" sz="1600" dirty="0" smtClean="0"/>
              <a:t> (тепер Яворівського району Львівської області). Майбутній Галицький Митрополит походив зі стародавнього русинського (українського) роду графів, який у </a:t>
            </a:r>
            <a:r>
              <a:rPr lang="en-GB" sz="1600" dirty="0" smtClean="0"/>
              <a:t>XIX </a:t>
            </a:r>
            <a:r>
              <a:rPr lang="uk-UA" sz="1600" dirty="0" smtClean="0"/>
              <a:t>столітті зазнав полонізації, а члени родини стали франкомовними римо-католиками. Шляхетний рід отримав прізвище "Шептицький" від родового маєтку села </a:t>
            </a:r>
            <a:r>
              <a:rPr lang="uk-UA" sz="1600" dirty="0" err="1" smtClean="0"/>
              <a:t>Шептиці</a:t>
            </a:r>
            <a:r>
              <a:rPr lang="uk-UA" sz="1600" dirty="0" smtClean="0"/>
              <a:t> (</a:t>
            </a:r>
            <a:r>
              <a:rPr lang="uk-UA" sz="1600" dirty="0" err="1" smtClean="0"/>
              <a:t>Шептич</a:t>
            </a:r>
            <a:r>
              <a:rPr lang="uk-UA" sz="1600" dirty="0" smtClean="0"/>
              <a:t>). При хрещенні отримав імена Роман, Олександр, Марія. Його тато — граф Іван Шептицький, мати — графиня Софія </a:t>
            </a:r>
            <a:r>
              <a:rPr lang="uk-UA" sz="1600" dirty="0" err="1" smtClean="0"/>
              <a:t>Фредро</a:t>
            </a:r>
            <a:r>
              <a:rPr lang="uk-UA" sz="1600" dirty="0" smtClean="0"/>
              <a:t>.</a:t>
            </a:r>
          </a:p>
          <a:p>
            <a:r>
              <a:rPr lang="uk-UA" sz="1600" dirty="0" smtClean="0"/>
              <a:t>Подружжя Шептицьких мало семеро синів. Перший син Стефан помер у віці 2-х років. Другий — Юрій помер у віці 17-ти років. Третім сином Шептицьких став Роман, котрий якраз відомий як </a:t>
            </a:r>
            <a:r>
              <a:rPr lang="uk-UA" sz="1600" dirty="0" err="1" smtClean="0"/>
              <a:t>Андрей</a:t>
            </a:r>
            <a:r>
              <a:rPr lang="uk-UA" sz="1600" dirty="0" smtClean="0"/>
              <a:t> Шептицький. Четвертий — Казимир — успішний німецький адвокат, який у віці 43 років полишив світську кар'єру і став монахом </a:t>
            </a:r>
            <a:r>
              <a:rPr lang="uk-UA" sz="1600" dirty="0" err="1" smtClean="0"/>
              <a:t>студитом</a:t>
            </a:r>
            <a:r>
              <a:rPr lang="uk-UA" sz="1600" dirty="0" smtClean="0"/>
              <a:t> і відомий як Климентій Шептицький. П’ятий — Олександр. Шостий — Станіслав — полковник Генерального штабу і військовий аташе Австро-Угорщини в Римі перед Першою світовою війною, потім став генералом польської армії. Сьомий — Лев у 1939, під час першого російського вторгнення, був замордований більшовиками в Замості разом із дружиною.</a:t>
            </a:r>
          </a:p>
          <a:p>
            <a:endParaRPr lang="uk-UA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0648"/>
            <a:ext cx="8352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Дитинство та юність Р. Шептицького</a:t>
            </a:r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3356992"/>
            <a:ext cx="4040188" cy="2952328"/>
          </a:xfrm>
        </p:spPr>
        <p:txBody>
          <a:bodyPr>
            <a:normAutofit/>
          </a:bodyPr>
          <a:lstStyle/>
          <a:p>
            <a:r>
              <a:rPr lang="uk-UA" sz="1600" i="1" dirty="0" err="1" smtClean="0"/>
              <a:t>Вервиця</a:t>
            </a:r>
            <a:r>
              <a:rPr lang="uk-UA" sz="1600" i="1" dirty="0" smtClean="0"/>
              <a:t> – це було його перше </a:t>
            </a:r>
            <a:r>
              <a:rPr lang="uk-UA" sz="1600" i="1" dirty="0" err="1" smtClean="0"/>
              <a:t>апостолування</a:t>
            </a:r>
            <a:r>
              <a:rPr lang="uk-UA" sz="1600" i="1" dirty="0" smtClean="0"/>
              <a:t> в родині; чи він намовляв своїх братів, чи навчав, чи може вони самі йшли за його прикладом, не знаю, але без будь-якого впливу з мого боку за деякий час я побачила, що кожний з них має завжди </a:t>
            </a:r>
            <a:r>
              <a:rPr lang="uk-UA" sz="1600" i="1" dirty="0" err="1" smtClean="0">
                <a:hlinkClick r:id="rId2" tooltip="Вервиця"/>
              </a:rPr>
              <a:t>вервицю</a:t>
            </a:r>
            <a:r>
              <a:rPr lang="uk-UA" sz="1600" i="1" dirty="0" smtClean="0"/>
              <a:t> в кишені, що молиться на ній і що засипляє з нею, обмотаною довкола ручки. Пишу про це, що я бачила і як я цю річ зрозуміла.</a:t>
            </a:r>
            <a:endParaRPr lang="uk-UA" sz="1600" dirty="0"/>
          </a:p>
        </p:txBody>
      </p:sp>
      <p:pic>
        <p:nvPicPr>
          <p:cNvPr id="10" name="Содержимое 9" descr="__1_~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212976"/>
            <a:ext cx="4582204" cy="315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0"/>
            <a:ext cx="77768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Спогади матері Р.Шептицького</a:t>
            </a:r>
            <a:endParaRPr lang="uk-UA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003232" cy="864096"/>
          </a:xfrm>
        </p:spPr>
        <p:txBody>
          <a:bodyPr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 ранні роки життя Митрополита відомо з книги-спогадів його матері Софії </a:t>
            </a:r>
            <a:r>
              <a:rPr lang="uk-UA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Шептицької</a:t>
            </a:r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Зокрема вона зазначає, що в дитинстві Роман вирізнявся сумирною вдачею, любов’ю до молитви, до якої вмів пробудити любов серед оточення.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98884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b="1" dirty="0" err="1" smtClean="0"/>
              <a:t>Софія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Шептицька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зазначає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близько</a:t>
            </a:r>
            <a:r>
              <a:rPr lang="ru-RU" sz="1400" b="1" dirty="0" smtClean="0"/>
              <a:t> 8 </a:t>
            </a:r>
            <a:r>
              <a:rPr lang="ru-RU" sz="1400" b="1" dirty="0" err="1" smtClean="0"/>
              <a:t>років</a:t>
            </a:r>
            <a:r>
              <a:rPr lang="ru-RU" sz="1400" b="1" dirty="0" smtClean="0"/>
              <a:t> Роман </a:t>
            </a:r>
            <a:r>
              <a:rPr lang="ru-RU" sz="1400" b="1" dirty="0" err="1" smtClean="0"/>
              <a:t>принципово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відмовився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брехні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зробивши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це</a:t>
            </a:r>
            <a:r>
              <a:rPr lang="ru-RU" sz="1400" b="1" dirty="0" smtClean="0"/>
              <a:t>, на </a:t>
            </a:r>
            <a:r>
              <a:rPr lang="ru-RU" sz="1400" b="1" dirty="0" err="1" smtClean="0"/>
              <a:t>її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погляд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цілком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свідомо</a:t>
            </a:r>
            <a:r>
              <a:rPr lang="ru-RU" sz="1400" b="1" dirty="0" smtClean="0"/>
              <a:t>, а не </a:t>
            </a:r>
            <a:r>
              <a:rPr lang="ru-RU" sz="1400" b="1" dirty="0" err="1" smtClean="0"/>
              <a:t>інстинктивно</a:t>
            </a:r>
            <a:r>
              <a:rPr lang="ru-RU" sz="1400" b="1" dirty="0" smtClean="0"/>
              <a:t>. До того ж </a:t>
            </a:r>
            <a:r>
              <a:rPr lang="ru-RU" sz="1400" b="1" dirty="0" err="1" smtClean="0"/>
              <a:t>він</a:t>
            </a:r>
            <a:r>
              <a:rPr lang="ru-RU" sz="1400" b="1" dirty="0" smtClean="0"/>
              <a:t> на той час, за словами </a:t>
            </a:r>
            <a:r>
              <a:rPr lang="ru-RU" sz="1400" b="1" dirty="0" err="1" smtClean="0"/>
              <a:t>матері</a:t>
            </a:r>
            <a:r>
              <a:rPr lang="ru-RU" sz="1400" b="1" dirty="0" smtClean="0"/>
              <a:t>, добре </a:t>
            </a:r>
            <a:r>
              <a:rPr lang="ru-RU" sz="1400" b="1" dirty="0" err="1" smtClean="0"/>
              <a:t>відчув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таке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страждання</a:t>
            </a:r>
            <a:r>
              <a:rPr lang="ru-RU" sz="1400" b="1" dirty="0" smtClean="0"/>
              <a:t> та жертва </a:t>
            </a:r>
            <a:r>
              <a:rPr lang="ru-RU" sz="1400" b="1" dirty="0" err="1" smtClean="0"/>
              <a:t>любові</a:t>
            </a:r>
            <a:r>
              <a:rPr lang="ru-RU" sz="1400" b="1" dirty="0" smtClean="0"/>
              <a:t> для </a:t>
            </a:r>
            <a:r>
              <a:rPr lang="ru-RU" sz="1400" b="1" dirty="0" err="1" smtClean="0"/>
              <a:t>ближнього</a:t>
            </a:r>
            <a:r>
              <a:rPr lang="ru-RU" sz="1400" b="1" dirty="0" smtClean="0"/>
              <a:t>.</a:t>
            </a:r>
            <a:endParaRPr lang="uk-UA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241376"/>
            <a:ext cx="5544616" cy="56166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i="1" dirty="0" smtClean="0"/>
              <a:t>Першу освіту Роман здобув удома. Восени 1879 разом зі своїми двома братами Юрієм та Олександром розпочав навчання в гімназії Св. Анни у місті Краків (Польща). Невдовзі тут помирає його брат Юрій. Роман та уся сім'я Шептицьких глибоко переживають цю втрату. 1 жовтня 1883 розпочав військову службу у Кракові. 8 січня 1884 його приводять із казарми додому та діагностують скарлатину, яка супроводжується зараженням крові й гострим запаленням суглобів. У часі хвороби був близький смерті. Наприкінці лютого одужує, однак лікарі наполягають на звільненні його з військової служби. Врешті батькові вдається звільнити Романа з війська й у травні родина повертається з Кракова до </a:t>
            </a:r>
            <a:r>
              <a:rPr lang="uk-UA" b="1" i="1" dirty="0" err="1" smtClean="0"/>
              <a:t>Прилбич</a:t>
            </a:r>
            <a:r>
              <a:rPr lang="uk-UA" b="1" i="1" dirty="0" smtClean="0"/>
              <a:t>.</a:t>
            </a:r>
          </a:p>
          <a:p>
            <a:pPr algn="ctr"/>
            <a:r>
              <a:rPr lang="uk-UA" b="1" i="1" dirty="0" smtClean="0"/>
              <a:t>Восени 1884 Роман і Олександр разом поїхали до Німеччини, у Вроцлав, на правничі студії в університеті. У 1886 вперше відвідав Рим. Влітку 1887 завершив університетські студії. 11 серпня цього ж року на пропозицію батька вирушає до Хирова в колегію єзуїтів. Через тиждень прибуває в </a:t>
            </a:r>
            <a:r>
              <a:rPr lang="uk-UA" b="1" i="1" dirty="0" err="1" smtClean="0"/>
              <a:t>Добромильський</a:t>
            </a:r>
            <a:r>
              <a:rPr lang="uk-UA" b="1" i="1" dirty="0" smtClean="0"/>
              <a:t> монастир, щоб ознайомитись з життям отців </a:t>
            </a:r>
            <a:r>
              <a:rPr lang="uk-UA" b="1" i="1" dirty="0" err="1" smtClean="0"/>
              <a:t>василіян</a:t>
            </a:r>
            <a:r>
              <a:rPr lang="uk-UA" b="1" i="1" dirty="0" smtClean="0"/>
              <a:t>. У жовтні 1887 батько відправляє Романа у подорож до Росії, під час якої познайомився з філософом Володимиром Соловйовим та істориком Володимиром Антоновичем. Упродовж цієї подорожі відвідав Поділля, Київ, Москву.</a:t>
            </a:r>
          </a:p>
          <a:p>
            <a:pPr algn="ctr"/>
            <a:r>
              <a:rPr lang="uk-UA" b="1" i="1" dirty="0" smtClean="0"/>
              <a:t>8 лютого 1888 у Римі взяв участь у загальній аудієнції у папи Лева ХІІІ. Завдяки старанням матері Софії 24 березня папа приймає їх сім'ю на приватній аудієнції, під час якої Роман просить благословення на те, щоб стати </a:t>
            </a:r>
            <a:r>
              <a:rPr lang="uk-UA" b="1" i="1" dirty="0" err="1" smtClean="0"/>
              <a:t>василіянином</a:t>
            </a:r>
            <a:r>
              <a:rPr lang="uk-UA" b="1" i="1" dirty="0" smtClean="0"/>
              <a:t>. Лев ХІІІ не забув про цей візит і пригадав собі його через одинадцять років. 27 квітня 1888 Роман повернувся до Кракова і через три тижні здобув науковий ступінь доктора права.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0648"/>
            <a:ext cx="67298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Освіта А. Шептицького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Содержимое 8" descr="kalendar21.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844824"/>
            <a:ext cx="2974280" cy="4095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5760640" cy="51845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sz="4800" dirty="0" smtClean="0"/>
              <a:t>29 червня 1888 граф Іван та графиня Софія супроводять свого сина до </a:t>
            </a:r>
            <a:r>
              <a:rPr lang="uk-UA" sz="4800" dirty="0" err="1" smtClean="0"/>
              <a:t>Добромильського</a:t>
            </a:r>
            <a:r>
              <a:rPr lang="uk-UA" sz="4800" dirty="0" smtClean="0"/>
              <a:t> монастиря отців </a:t>
            </a:r>
            <a:r>
              <a:rPr lang="uk-UA" sz="4800" dirty="0" err="1" smtClean="0"/>
              <a:t>Василіян</a:t>
            </a:r>
            <a:r>
              <a:rPr lang="uk-UA" sz="4800" dirty="0" smtClean="0"/>
              <a:t>. 13 вересня 1888 Роман склав перші чернечі </a:t>
            </a:r>
            <a:r>
              <a:rPr lang="uk-UA" sz="4800" dirty="0" err="1" smtClean="0"/>
              <a:t>обіти</a:t>
            </a:r>
            <a:r>
              <a:rPr lang="uk-UA" sz="4800" dirty="0" smtClean="0"/>
              <a:t> і прийняв ім'я </a:t>
            </a:r>
            <a:r>
              <a:rPr lang="uk-UA" sz="4800" dirty="0" err="1" smtClean="0"/>
              <a:t>Андрей</a:t>
            </a:r>
            <a:r>
              <a:rPr lang="uk-UA" sz="4800" dirty="0" smtClean="0"/>
              <a:t>. З жовтня 1888 по червень 1891 брат </a:t>
            </a:r>
            <a:r>
              <a:rPr lang="uk-UA" sz="4800" dirty="0" err="1" smtClean="0"/>
              <a:t>Андрей</a:t>
            </a:r>
            <a:r>
              <a:rPr lang="uk-UA" sz="4800" dirty="0" smtClean="0"/>
              <a:t>, проживаючи у Краківській Єзуїтській обителі на площі св. Варвари, відвідує університетські курси з богослов’я та філософії. Упродовж Великого посту 1891 року, як пише у своїх спогадах Софія </a:t>
            </a:r>
            <a:r>
              <a:rPr lang="uk-UA" sz="4800" dirty="0" err="1" smtClean="0"/>
              <a:t>Шептицька</a:t>
            </a:r>
            <a:r>
              <a:rPr lang="uk-UA" sz="4800" dirty="0" smtClean="0"/>
              <a:t>, брат </a:t>
            </a:r>
          </a:p>
          <a:p>
            <a:pPr algn="ctr">
              <a:buNone/>
            </a:pPr>
            <a:r>
              <a:rPr lang="uk-UA" sz="4800" dirty="0" err="1" smtClean="0"/>
              <a:t>Андрей</a:t>
            </a:r>
            <a:r>
              <a:rPr lang="uk-UA" sz="4800" dirty="0" smtClean="0"/>
              <a:t> харчується лише раз на день:</a:t>
            </a:r>
          </a:p>
          <a:p>
            <a:pPr algn="ctr">
              <a:buNone/>
            </a:pPr>
            <a:endParaRPr lang="uk-UA" sz="4800" dirty="0" smtClean="0"/>
          </a:p>
          <a:p>
            <a:pPr algn="ctr">
              <a:buNone/>
            </a:pPr>
            <a:r>
              <a:rPr lang="uk-UA" sz="4800" dirty="0" smtClean="0"/>
              <a:t>У червні 1891 супроводжує на Буковину французького прелата, де знайомиться з життям буковинських старовірів.</a:t>
            </a:r>
            <a:r>
              <a:rPr lang="uk-UA" sz="4800" baseline="30000" dirty="0" smtClean="0"/>
              <a:t>[</a:t>
            </a:r>
            <a:endParaRPr lang="uk-UA" sz="4800" dirty="0" smtClean="0"/>
          </a:p>
          <a:p>
            <a:pPr algn="ctr">
              <a:buNone/>
            </a:pPr>
            <a:endParaRPr lang="uk-UA" sz="4800" dirty="0" smtClean="0"/>
          </a:p>
          <a:p>
            <a:pPr algn="ctr">
              <a:buNone/>
            </a:pPr>
            <a:r>
              <a:rPr lang="uk-UA" sz="4800" dirty="0" smtClean="0"/>
              <a:t>З 3 серпня по 4 жовтня 1891 важко занедужав на тиф, через що батьки були змушені забрати сина до </a:t>
            </a:r>
            <a:r>
              <a:rPr lang="uk-UA" sz="4800" dirty="0" err="1" smtClean="0"/>
              <a:t>Прилбич</a:t>
            </a:r>
            <a:r>
              <a:rPr lang="uk-UA" sz="4800" dirty="0" smtClean="0"/>
              <a:t> та викликати лікарів з Кракова та Львова. За порадою лікарів 17 жовтня 1891 вирушає на реабілітаційний курорт у Закопане. Лише 17 травня 1892 брат </a:t>
            </a:r>
            <a:r>
              <a:rPr lang="uk-UA" sz="4800" dirty="0" err="1" smtClean="0"/>
              <a:t>Андрей</a:t>
            </a:r>
            <a:r>
              <a:rPr lang="uk-UA" sz="4800" dirty="0" smtClean="0"/>
              <a:t> повертається у </a:t>
            </a:r>
            <a:r>
              <a:rPr lang="uk-UA" sz="4800" dirty="0" err="1" smtClean="0"/>
              <a:t>Добромильський</a:t>
            </a:r>
            <a:r>
              <a:rPr lang="uk-UA" sz="4800" dirty="0" smtClean="0"/>
              <a:t> монастир.</a:t>
            </a:r>
          </a:p>
          <a:p>
            <a:pPr algn="ctr">
              <a:buNone/>
            </a:pPr>
            <a:endParaRPr lang="uk-UA" sz="4800" dirty="0" smtClean="0"/>
          </a:p>
          <a:p>
            <a:pPr algn="ctr">
              <a:buNone/>
            </a:pPr>
            <a:r>
              <a:rPr lang="uk-UA" sz="4800" dirty="0" smtClean="0"/>
              <a:t>11 серпня 1892 брат </a:t>
            </a:r>
            <a:r>
              <a:rPr lang="uk-UA" sz="4800" dirty="0" err="1" smtClean="0"/>
              <a:t>Андрей</a:t>
            </a:r>
            <a:r>
              <a:rPr lang="uk-UA" sz="4800" dirty="0" smtClean="0"/>
              <a:t> складає вічні </a:t>
            </a:r>
            <a:r>
              <a:rPr lang="uk-UA" sz="4800" dirty="0" err="1" smtClean="0"/>
              <a:t>обіти</a:t>
            </a:r>
            <a:r>
              <a:rPr lang="uk-UA" sz="4800" dirty="0" smtClean="0"/>
              <a:t> у </a:t>
            </a:r>
            <a:r>
              <a:rPr lang="uk-UA" sz="4800" dirty="0" err="1" smtClean="0"/>
              <a:t>Кристинопольському</a:t>
            </a:r>
            <a:r>
              <a:rPr lang="uk-UA" sz="4800" dirty="0" smtClean="0"/>
              <a:t> монастирі. А 3 вересня 1892 єпископ Юліан </a:t>
            </a:r>
            <a:r>
              <a:rPr lang="uk-UA" sz="4800" dirty="0" err="1" smtClean="0"/>
              <a:t>Пелеш</a:t>
            </a:r>
            <a:r>
              <a:rPr lang="uk-UA" sz="4800" dirty="0" smtClean="0"/>
              <a:t> у Перемишлі висвячує його на священика. 11 вересня 1892 ієромонах </a:t>
            </a:r>
            <a:r>
              <a:rPr lang="uk-UA" sz="4800" dirty="0" err="1" smtClean="0"/>
              <a:t>Андрей</a:t>
            </a:r>
            <a:r>
              <a:rPr lang="uk-UA" sz="4800" dirty="0" smtClean="0"/>
              <a:t> відслужив першу Божественну Літургію у родинному селі в </a:t>
            </a:r>
            <a:r>
              <a:rPr lang="uk-UA" sz="4800" dirty="0" err="1" smtClean="0"/>
              <a:t>Прилбичах</a:t>
            </a:r>
            <a:r>
              <a:rPr lang="uk-UA" sz="4800" dirty="0" smtClean="0"/>
              <a:t>.</a:t>
            </a:r>
          </a:p>
          <a:p>
            <a:pPr algn="ctr">
              <a:buNone/>
            </a:pPr>
            <a:endParaRPr lang="uk-UA" sz="4800" dirty="0" smtClean="0"/>
          </a:p>
          <a:p>
            <a:pPr algn="ctr">
              <a:buNone/>
            </a:pPr>
            <a:r>
              <a:rPr lang="uk-UA" sz="4800" dirty="0" smtClean="0"/>
              <a:t>Упродовж 1892—1894 </a:t>
            </a:r>
            <a:r>
              <a:rPr lang="uk-UA" sz="4800" dirty="0" err="1" smtClean="0"/>
              <a:t>Андрей</a:t>
            </a:r>
            <a:r>
              <a:rPr lang="uk-UA" sz="4800" dirty="0" smtClean="0"/>
              <a:t> Шептицький завершує богословські студії у Кракові, які були перервані його важкою недугою. У той же період (1892-1896) отець </a:t>
            </a:r>
            <a:r>
              <a:rPr lang="uk-UA" sz="4800" dirty="0" err="1" smtClean="0"/>
              <a:t>Андрей</a:t>
            </a:r>
            <a:r>
              <a:rPr lang="uk-UA" sz="4800" dirty="0" smtClean="0"/>
              <a:t> виконує служіння магістра </a:t>
            </a:r>
            <a:r>
              <a:rPr lang="uk-UA" sz="4800" dirty="0" err="1" smtClean="0"/>
              <a:t>новиків</a:t>
            </a:r>
            <a:r>
              <a:rPr lang="uk-UA" sz="4800" dirty="0" smtClean="0"/>
              <a:t> у </a:t>
            </a:r>
            <a:r>
              <a:rPr lang="uk-UA" sz="4800" dirty="0" err="1" smtClean="0"/>
              <a:t>Добромильському</a:t>
            </a:r>
            <a:r>
              <a:rPr lang="uk-UA" sz="4800" dirty="0" smtClean="0"/>
              <a:t> монастирі. 20 липня 1896 його призначають ігуменом монастиря св. Онуфрія у Львові. 19 травня  1897 разом з отцем </a:t>
            </a:r>
            <a:r>
              <a:rPr lang="uk-UA" sz="4800" dirty="0" err="1" smtClean="0"/>
              <a:t>Платонідом</a:t>
            </a:r>
            <a:r>
              <a:rPr lang="uk-UA" sz="4800" dirty="0" smtClean="0"/>
              <a:t> </a:t>
            </a:r>
            <a:r>
              <a:rPr lang="uk-UA" sz="4800" dirty="0" err="1" smtClean="0"/>
              <a:t>Філясом</a:t>
            </a:r>
            <a:r>
              <a:rPr lang="uk-UA" sz="4800" dirty="0" smtClean="0"/>
              <a:t> починає видавати часопис "</a:t>
            </a:r>
            <a:r>
              <a:rPr lang="uk-UA" sz="4800" dirty="0" err="1" smtClean="0"/>
              <a:t>Місіонар</a:t>
            </a:r>
            <a:r>
              <a:rPr lang="uk-UA" sz="4800" dirty="0" smtClean="0"/>
              <a:t>" — місячник-бюлетень "</a:t>
            </a:r>
            <a:r>
              <a:rPr lang="uk-UA" sz="4800" dirty="0" err="1" smtClean="0"/>
              <a:t>Апостольства</a:t>
            </a:r>
            <a:r>
              <a:rPr lang="uk-UA" sz="4800" dirty="0" smtClean="0"/>
              <a:t> молитви". У 1898—1899 викладає богослов’я у </a:t>
            </a:r>
            <a:r>
              <a:rPr lang="uk-UA" sz="4800" dirty="0" err="1" smtClean="0"/>
              <a:t>Кристинопольському</a:t>
            </a:r>
            <a:r>
              <a:rPr lang="uk-UA" sz="4800" dirty="0" smtClean="0"/>
              <a:t> монастирі.</a:t>
            </a:r>
          </a:p>
          <a:p>
            <a:endParaRPr lang="uk-UA" dirty="0"/>
          </a:p>
        </p:txBody>
      </p:sp>
      <p:pic>
        <p:nvPicPr>
          <p:cNvPr id="7" name="Содержимое 6" descr="200px-Шептицький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9664" y="1700808"/>
            <a:ext cx="284482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76328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Монаше та </a:t>
            </a:r>
            <a:r>
              <a:rPr lang="uk-U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священиче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служіння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1632" y="393305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Андрей </a:t>
            </a:r>
            <a:r>
              <a:rPr lang="ru-RU" sz="1200" dirty="0" err="1" smtClean="0"/>
              <a:t>Шептицький</a:t>
            </a:r>
            <a:r>
              <a:rPr lang="ru-RU" sz="1200" dirty="0" smtClean="0"/>
              <a:t> - монах </a:t>
            </a:r>
            <a:r>
              <a:rPr lang="ru-RU" sz="1200" dirty="0" err="1" smtClean="0"/>
              <a:t>Добромильського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монастиря</a:t>
            </a:r>
            <a:r>
              <a:rPr lang="ru-RU" sz="1200" dirty="0" smtClean="0"/>
              <a:t> Чину </a:t>
            </a:r>
            <a:r>
              <a:rPr lang="ru-RU" sz="1200" dirty="0" err="1" smtClean="0"/>
              <a:t>св.Василія</a:t>
            </a:r>
            <a:r>
              <a:rPr lang="ru-RU" sz="1200" dirty="0" smtClean="0"/>
              <a:t> Великого, 1888-1892</a:t>
            </a:r>
            <a:endParaRPr lang="uk-UA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075240" cy="659352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ім'я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давно стало символом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української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Церкви, символом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духовності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нації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символом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духовного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єднання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народу.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2656"/>
            <a:ext cx="849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Єпископ та Митрополит</a:t>
            </a:r>
            <a:endParaRPr lang="uk-UA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8219255" cy="386672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2 лютого 1899 імператор </a:t>
            </a:r>
            <a:r>
              <a:rPr lang="uk-UA" dirty="0" err="1" smtClean="0"/>
              <a:t>Франц</a:t>
            </a:r>
            <a:r>
              <a:rPr lang="uk-UA" dirty="0" smtClean="0"/>
              <a:t> Йосиф </a:t>
            </a:r>
            <a:r>
              <a:rPr lang="en-GB" dirty="0" smtClean="0"/>
              <a:t>I </a:t>
            </a:r>
            <a:r>
              <a:rPr lang="uk-UA" dirty="0" smtClean="0"/>
              <a:t>номінував </a:t>
            </a:r>
            <a:r>
              <a:rPr lang="uk-UA" dirty="0" err="1" smtClean="0"/>
              <a:t>Андрея</a:t>
            </a:r>
            <a:r>
              <a:rPr lang="uk-UA" dirty="0" smtClean="0"/>
              <a:t> Шептицького на </a:t>
            </a:r>
            <a:r>
              <a:rPr lang="uk-UA" dirty="0" err="1" smtClean="0"/>
              <a:t>Станіславівського</a:t>
            </a:r>
            <a:r>
              <a:rPr lang="uk-UA" dirty="0" smtClean="0"/>
              <a:t> єпископа. 17 вересня 1899 відбулась єпископська хіротонія, а 20 вересня 1899 - інтронізація на </a:t>
            </a:r>
            <a:r>
              <a:rPr lang="uk-UA" dirty="0" err="1" smtClean="0"/>
              <a:t>Станіславівську</a:t>
            </a:r>
            <a:r>
              <a:rPr lang="uk-UA" dirty="0" smtClean="0"/>
              <a:t> </a:t>
            </a:r>
            <a:r>
              <a:rPr lang="uk-UA" dirty="0" err="1" smtClean="0"/>
              <a:t>катедру.За</a:t>
            </a:r>
            <a:r>
              <a:rPr lang="uk-UA" dirty="0" smtClean="0"/>
              <a:t> час єпископства у </a:t>
            </a:r>
            <a:r>
              <a:rPr lang="uk-UA" dirty="0" err="1" smtClean="0"/>
              <a:t>Станіславівській</a:t>
            </a:r>
            <a:r>
              <a:rPr lang="uk-UA" dirty="0" smtClean="0"/>
              <a:t> єпархії </a:t>
            </a:r>
            <a:r>
              <a:rPr lang="uk-UA" dirty="0" err="1" smtClean="0"/>
              <a:t>Андрей</a:t>
            </a:r>
            <a:r>
              <a:rPr lang="uk-UA" dirty="0" smtClean="0"/>
              <a:t> Шептицький написав до вірних шість послань: </a:t>
            </a:r>
            <a:r>
              <a:rPr lang="uk-UA" i="1" dirty="0" smtClean="0"/>
              <a:t>Перше слово Пастиря (до вірних)</a:t>
            </a:r>
            <a:r>
              <a:rPr lang="uk-UA" dirty="0" smtClean="0"/>
              <a:t>, </a:t>
            </a:r>
            <a:r>
              <a:rPr lang="uk-UA" i="1" dirty="0" smtClean="0"/>
              <a:t>Наша програма (до духовенства)</a:t>
            </a:r>
            <a:r>
              <a:rPr lang="uk-UA" dirty="0" smtClean="0"/>
              <a:t>, </a:t>
            </a:r>
            <a:r>
              <a:rPr lang="uk-UA" i="1" dirty="0" smtClean="0"/>
              <a:t>Правдива віра (до вірних на Буковині)</a:t>
            </a:r>
            <a:r>
              <a:rPr lang="uk-UA" baseline="30000" dirty="0" smtClean="0"/>
              <a:t>]</a:t>
            </a:r>
            <a:r>
              <a:rPr lang="uk-UA" dirty="0" smtClean="0"/>
              <a:t>, </a:t>
            </a:r>
            <a:r>
              <a:rPr lang="uk-UA" i="1" dirty="0" smtClean="0"/>
              <a:t>Християнська родина (до духовенства та вірних)</a:t>
            </a:r>
            <a:r>
              <a:rPr lang="uk-UA" baseline="30000" dirty="0" smtClean="0"/>
              <a:t>]</a:t>
            </a:r>
            <a:r>
              <a:rPr lang="uk-UA" dirty="0" smtClean="0"/>
              <a:t>, </a:t>
            </a:r>
            <a:r>
              <a:rPr lang="uk-UA" i="1" dirty="0" smtClean="0"/>
              <a:t>До моїх любих гуцулів (гуцульським говором)</a:t>
            </a:r>
            <a:r>
              <a:rPr lang="uk-UA" dirty="0" smtClean="0"/>
              <a:t>, </a:t>
            </a:r>
            <a:r>
              <a:rPr lang="uk-UA" i="1" dirty="0" smtClean="0"/>
              <a:t>На грані двох віків (до духовенства та вірних)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Період єпископства у Станіславові тривав недовго - всього чотирнадцять місяців. Тим не менше владика </a:t>
            </a:r>
            <a:r>
              <a:rPr lang="uk-UA" dirty="0" err="1" smtClean="0"/>
              <a:t>Андрей</a:t>
            </a:r>
            <a:r>
              <a:rPr lang="uk-UA" dirty="0" smtClean="0"/>
              <a:t> за цей короткий інтервал встиг відвідати багато </a:t>
            </a:r>
            <a:r>
              <a:rPr lang="uk-UA" dirty="0" err="1" smtClean="0"/>
              <a:t>парохій</a:t>
            </a:r>
            <a:r>
              <a:rPr lang="uk-UA" dirty="0" smtClean="0"/>
              <a:t> та ознайомитись з їх життям. Митрополит Шептицький першим із вищих ієрархів Греко-католицької церкви почав використовувати народну мову в спілкуванні із вірними. Ніхто з єпископів раніше не писав до гуцулів послання їхнім діалектом («До моїх любих гуцулів»): «</a:t>
            </a:r>
            <a:r>
              <a:rPr lang="uk-UA" dirty="0" err="1" smtClean="0"/>
              <a:t>Періш</a:t>
            </a:r>
            <a:r>
              <a:rPr lang="uk-UA" dirty="0" smtClean="0"/>
              <a:t> </a:t>
            </a:r>
            <a:r>
              <a:rPr lang="uk-UA" dirty="0" err="1" smtClean="0"/>
              <a:t>усего</a:t>
            </a:r>
            <a:r>
              <a:rPr lang="uk-UA" dirty="0" smtClean="0"/>
              <a:t> Ви, </a:t>
            </a:r>
            <a:r>
              <a:rPr lang="uk-UA" dirty="0" err="1" smtClean="0"/>
              <a:t>дєді</a:t>
            </a:r>
            <a:r>
              <a:rPr lang="uk-UA" dirty="0" smtClean="0"/>
              <a:t> і нені </a:t>
            </a:r>
            <a:r>
              <a:rPr lang="uk-UA" dirty="0" err="1" smtClean="0"/>
              <a:t>христєнецкі</a:t>
            </a:r>
            <a:r>
              <a:rPr lang="uk-UA" dirty="0" smtClean="0"/>
              <a:t>, </a:t>
            </a:r>
            <a:r>
              <a:rPr lang="uk-UA" dirty="0" err="1" smtClean="0"/>
              <a:t>сокотіт</a:t>
            </a:r>
            <a:r>
              <a:rPr lang="uk-UA" dirty="0" smtClean="0"/>
              <a:t> свої </a:t>
            </a:r>
            <a:r>
              <a:rPr lang="uk-UA" dirty="0" err="1" smtClean="0"/>
              <a:t>ґіти</a:t>
            </a:r>
            <a:r>
              <a:rPr lang="uk-UA" dirty="0" smtClean="0"/>
              <a:t> вид </a:t>
            </a:r>
            <a:r>
              <a:rPr lang="uk-UA" dirty="0" err="1" smtClean="0"/>
              <a:t>згіршення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На запрошення західноукраїнський художник Юліан Маркевич оздобив </a:t>
            </a:r>
            <a:r>
              <a:rPr lang="uk-UA" dirty="0" err="1" smtClean="0"/>
              <a:t>Станіславівську</a:t>
            </a:r>
            <a:r>
              <a:rPr lang="uk-UA" dirty="0" smtClean="0"/>
              <a:t> </a:t>
            </a:r>
            <a:r>
              <a:rPr lang="uk-UA" dirty="0" err="1" smtClean="0"/>
              <a:t>катедру</a:t>
            </a:r>
            <a:r>
              <a:rPr lang="uk-UA" dirty="0" smtClean="0"/>
              <a:t> фресками візантійського стилю. Владика подбав також, щоб австрійський уряд виділив земельну ділянку та 300 тис. корон для побудови єпархіальної семінарії у Станіславові.</a:t>
            </a:r>
          </a:p>
          <a:p>
            <a:r>
              <a:rPr lang="uk-UA" dirty="0" smtClean="0"/>
              <a:t>Після смерті митрополита Юліана </a:t>
            </a:r>
            <a:r>
              <a:rPr lang="uk-UA" dirty="0" err="1" smtClean="0"/>
              <a:t>Сас-Куїловського</a:t>
            </a:r>
            <a:r>
              <a:rPr lang="uk-UA" dirty="0" smtClean="0"/>
              <a:t> Шептицький 17 грудня 1900 був </a:t>
            </a:r>
            <a:r>
              <a:rPr lang="uk-UA" dirty="0" err="1" smtClean="0"/>
              <a:t>номінований</a:t>
            </a:r>
            <a:r>
              <a:rPr lang="uk-UA" dirty="0" smtClean="0"/>
              <a:t> Галицьким митрополитом. Інтронізація відбулася 17 січня 1901 у соборі св. Юра у Львові.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3">
                <a:lumMod val="60000"/>
                <a:lumOff val="40000"/>
              </a:scheme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75856" y="1772816"/>
            <a:ext cx="5544616" cy="489654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Як митрополит двічі відвідав Росію (1907, 1912) та Білорусь. Сприяв розбудові Російської греко-католицької церкви. Створив апостольський вікаріат для вірних греко-католицької церкви у Боснії, а в 1908 направив туди для </a:t>
            </a:r>
            <a:r>
              <a:rPr lang="uk-UA" dirty="0" err="1" smtClean="0"/>
              <a:t>місійної</a:t>
            </a:r>
            <a:r>
              <a:rPr lang="uk-UA" dirty="0" smtClean="0"/>
              <a:t> діяльності </a:t>
            </a:r>
            <a:r>
              <a:rPr lang="uk-UA" dirty="0" err="1" smtClean="0"/>
              <a:t>ченців-студитів</a:t>
            </a:r>
            <a:r>
              <a:rPr lang="uk-UA" dirty="0" smtClean="0"/>
              <a:t>. У 1907 Шептицький добився призначення єпископа для США, а в 1912 — для українських поселенців у Канаді (Вінніпезька митрополія УГКЦ). У 1910 брав участь у </a:t>
            </a:r>
            <a:r>
              <a:rPr lang="uk-UA" dirty="0" err="1" smtClean="0"/>
              <a:t>євхаристійному</a:t>
            </a:r>
            <a:r>
              <a:rPr lang="uk-UA" dirty="0" smtClean="0"/>
              <a:t> конгресі у Монреалі. Шептицький був ініціатором </a:t>
            </a:r>
            <a:r>
              <a:rPr lang="uk-UA" dirty="0" err="1" smtClean="0"/>
              <a:t>Велеградських</a:t>
            </a:r>
            <a:r>
              <a:rPr lang="uk-UA" dirty="0" smtClean="0"/>
              <a:t> з'їздів (1907—1927), у Бельгії створив східну гілку ордену бенедиктинців.</a:t>
            </a:r>
          </a:p>
          <a:p>
            <a:r>
              <a:rPr lang="uk-UA" dirty="0" smtClean="0"/>
              <a:t>У 1901 заснував монастир </a:t>
            </a:r>
            <a:r>
              <a:rPr lang="uk-UA" dirty="0" err="1" smtClean="0"/>
              <a:t>Студійського</a:t>
            </a:r>
            <a:r>
              <a:rPr lang="uk-UA" dirty="0" smtClean="0"/>
              <a:t> правила, у 1913 запросив до Галичини чин </a:t>
            </a:r>
            <a:r>
              <a:rPr lang="uk-UA" dirty="0" err="1" smtClean="0"/>
              <a:t>Редемптористів</a:t>
            </a:r>
            <a:r>
              <a:rPr lang="uk-UA" dirty="0" smtClean="0"/>
              <a:t>, які прийняли східний обряд і створили свою гілку. Такі ж плани виношував стосовно Згромадження </a:t>
            </a:r>
            <a:r>
              <a:rPr lang="uk-UA" dirty="0" err="1" smtClean="0"/>
              <a:t>Салезіян</a:t>
            </a:r>
            <a:r>
              <a:rPr lang="uk-UA" dirty="0" smtClean="0"/>
              <a:t>, щоб гарантувати опіку над українською молоддю. Опікувався також жіночими згромадженнями Сестер: Пресвятої родини, </a:t>
            </a:r>
            <a:r>
              <a:rPr lang="uk-UA" dirty="0" err="1" smtClean="0"/>
              <a:t>Студиток</a:t>
            </a:r>
            <a:r>
              <a:rPr lang="uk-UA" dirty="0" smtClean="0"/>
              <a:t>, Милосердя, Святого Вікентія, святого Йосифа, </a:t>
            </a:r>
            <a:r>
              <a:rPr lang="uk-UA" dirty="0" err="1" smtClean="0"/>
              <a:t>священомученника</a:t>
            </a:r>
            <a:r>
              <a:rPr lang="uk-UA" dirty="0" smtClean="0"/>
              <a:t> Йосафата. Скликав Синоди та конференції єпископату греко-католицької церкви. У 1917 провів низку заходів, спрямованих на поширення і зміцнення католицької церкви в Росії. У березні 1907 організував у Петрограді Синод Російської католицької церкви і призначив отця Леоніда Федорова Екзархом для католиків візантійського обряду в Росії. Перебуваючи у Києві, митрополит призначив отця Михайла </a:t>
            </a:r>
            <a:r>
              <a:rPr lang="uk-UA" dirty="0" err="1" smtClean="0"/>
              <a:t>Цегельського</a:t>
            </a:r>
            <a:r>
              <a:rPr lang="uk-UA" dirty="0" smtClean="0"/>
              <a:t> Екзархом для католиків візантійського обряду в Україні.</a:t>
            </a:r>
          </a:p>
          <a:p>
            <a:r>
              <a:rPr lang="uk-UA" dirty="0" smtClean="0"/>
              <a:t>У міжвоєнний період Митрополит </a:t>
            </a:r>
            <a:r>
              <a:rPr lang="uk-UA" dirty="0" err="1" smtClean="0"/>
              <a:t>Андрей</a:t>
            </a:r>
            <a:r>
              <a:rPr lang="uk-UA" dirty="0" smtClean="0"/>
              <a:t> продовжував роботу з розбудови УГКЦ. За ініціативою Шептицького було засновано Львівську греко-католицьку академію (1928), Богословське наукове товариство (1929), Український католицький інститут церковного з'єднання ім. Митрополита </a:t>
            </a:r>
            <a:r>
              <a:rPr lang="uk-UA" dirty="0" err="1" smtClean="0"/>
              <a:t>Рутського</a:t>
            </a:r>
            <a:r>
              <a:rPr lang="uk-UA" dirty="0" smtClean="0"/>
              <a:t> (1939). Продовжуючи </a:t>
            </a:r>
            <a:r>
              <a:rPr lang="uk-UA" dirty="0" err="1" smtClean="0"/>
              <a:t>унійну</a:t>
            </a:r>
            <a:r>
              <a:rPr lang="uk-UA" dirty="0" smtClean="0"/>
              <a:t> діяльність, відновив роботу </a:t>
            </a:r>
            <a:r>
              <a:rPr lang="uk-UA" dirty="0" err="1" smtClean="0"/>
              <a:t>Голандського</a:t>
            </a:r>
            <a:r>
              <a:rPr lang="uk-UA" dirty="0" smtClean="0"/>
              <a:t> </a:t>
            </a:r>
            <a:r>
              <a:rPr lang="uk-UA" dirty="0" err="1" smtClean="0"/>
              <a:t>унійного</a:t>
            </a:r>
            <a:r>
              <a:rPr lang="uk-UA" dirty="0" smtClean="0"/>
              <a:t> </a:t>
            </a:r>
            <a:r>
              <a:rPr lang="uk-UA" dirty="0" err="1" smtClean="0"/>
              <a:t>апостолату</a:t>
            </a:r>
            <a:r>
              <a:rPr lang="uk-UA" dirty="0" smtClean="0"/>
              <a:t>, у Бельгії — східну гілку ордену бенедиктинців, започаткував </a:t>
            </a:r>
            <a:r>
              <a:rPr lang="uk-UA" dirty="0" err="1" smtClean="0"/>
              <a:t>унійний</a:t>
            </a:r>
            <a:r>
              <a:rPr lang="uk-UA" dirty="0" smtClean="0"/>
              <a:t> рух в Англії.</a:t>
            </a:r>
          </a:p>
          <a:p>
            <a:r>
              <a:rPr lang="uk-UA" dirty="0" smtClean="0"/>
              <a:t>Передбачаючи наростання репресій проти церкви, Митрополит таємно 22 грудня 1939 висвятив на єпископа свого наступника — ректора Львівської духовної семінарії о. Йосипа Сліпого. У жовтні 1939 Шептицький призначив Екзархів для вірних візантійського обряду, що проживали на території Радянського Союзу: єп. Миколи </a:t>
            </a:r>
            <a:r>
              <a:rPr lang="uk-UA" dirty="0" err="1" smtClean="0"/>
              <a:t>Чарнецького</a:t>
            </a:r>
            <a:r>
              <a:rPr lang="uk-UA" dirty="0" smtClean="0"/>
              <a:t> для Волині та Полісся, о. Климентія Шептицького для Росії та Сибіру та ін.</a:t>
            </a:r>
          </a:p>
          <a:p>
            <a:r>
              <a:rPr lang="uk-UA" dirty="0" smtClean="0"/>
              <a:t>Під час Другої світової війни Шептицький ставив питання про об'єднання всіх християн України навколо Київського Патріархату у єдності з Римським престолом, але не знайшов розуміння з боку окремих ієрархів церкви та української інтелігенції.</a:t>
            </a:r>
          </a:p>
          <a:p>
            <a:endParaRPr lang="uk-UA" dirty="0"/>
          </a:p>
        </p:txBody>
      </p:sp>
      <p:pic>
        <p:nvPicPr>
          <p:cNvPr id="10" name="Содержимое 9" descr="3.3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2592288" cy="3944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0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Екуменічна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та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унійна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діяльність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Митрополита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Шептицького</a:t>
            </a:r>
            <a:endParaRPr lang="uk-UA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FFFF00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437617">
            <a:off x="3188460" y="1368121"/>
            <a:ext cx="5230025" cy="3543428"/>
          </a:xfrm>
        </p:spPr>
        <p:txBody>
          <a:bodyPr/>
          <a:lstStyle/>
          <a:p>
            <a:r>
              <a:rPr lang="uk-UA" dirty="0" smtClean="0"/>
              <a:t>В 1901 році закрив греко-католицьку семінарію на знак підтримки сецесії українських студентів із Львівського університету. В 1903 році він приєднався до бойкоту з українськими депутатами галицького сейму. Засудив Січинського (вбивцю графа Потоцького) в посланні перед Томиною Неділею 1908 р. Ця подія підживила неприхильне ставлення української громадськості до митрополита.</a:t>
            </a:r>
          </a:p>
          <a:p>
            <a:r>
              <a:rPr lang="uk-UA" dirty="0" smtClean="0"/>
              <a:t>Найбільшим політичним досягненням Шептицького стала в 1914 р. домовленість з польською стороною про виборчу реформу, яка б збільшила політичне представництво українців у галицькому сеймі. Здійснити її завадила війна.</a:t>
            </a:r>
          </a:p>
          <a:p>
            <a:r>
              <a:rPr lang="uk-UA" dirty="0" smtClean="0"/>
              <a:t>Загальна позиція митрополита у політичних справах: закликає духовенство не ув'язуватися в політику і сам подає приклад; як галицький митрополит він був депутатом віденського парламенту і галицького сейму, але в стінах обох цих шановних закладів до 1914 р. з'явився лише двічі і обидва рази виступав не на політичні, а на освітянські теми.</a:t>
            </a:r>
          </a:p>
          <a:p>
            <a:endParaRPr lang="uk-UA" dirty="0"/>
          </a:p>
        </p:txBody>
      </p:sp>
      <p:pic>
        <p:nvPicPr>
          <p:cNvPr id="5" name="Рисунок 4" descr="ArticleImages_38704_sheptyckyj_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2359485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684584" y="332656"/>
            <a:ext cx="49685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Політична діяльність Митрополита</a:t>
            </a:r>
            <a:endParaRPr lang="uk-UA" sz="2400" b="1" cap="none" spc="0" dirty="0">
              <a:ln w="50800"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5266928" cy="6093296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Однією з мало згадуваних (але значущих для висвітлення його </a:t>
            </a:r>
            <a:r>
              <a:rPr lang="en-GB" dirty="0" err="1" smtClean="0"/>
              <a:t>christianitas</a:t>
            </a:r>
            <a:r>
              <a:rPr lang="en-GB" dirty="0" smtClean="0"/>
              <a:t>) </a:t>
            </a:r>
            <a:r>
              <a:rPr lang="uk-UA" dirty="0" smtClean="0"/>
              <a:t>соціальних акцій митрополита було те, що він добився в австрійського уряду допомоги для вдів священиків.</a:t>
            </a:r>
          </a:p>
          <a:p>
            <a:r>
              <a:rPr lang="uk-UA" dirty="0" smtClean="0"/>
              <a:t>Під час Другої світової війни православні священики і миряни Кам'янця зверталися до митрополита Шептицького по допомогу — фінансову і суто церковну: книги, ризи, літургійне начиння тощо, — посилаючись на те, що він же є єпископом їхнього міста, — і митрополит у допомозі не відмовив.</a:t>
            </a:r>
          </a:p>
          <a:p>
            <a:r>
              <a:rPr lang="uk-UA" dirty="0" smtClean="0"/>
              <a:t>Митрополит підтримував діяльність українських культурно-просвітницьких товариств «Просвіта», «Рідна школа», «Сільський господар».</a:t>
            </a:r>
          </a:p>
          <a:p>
            <a:r>
              <a:rPr lang="uk-UA" dirty="0" smtClean="0"/>
              <a:t>Засновує Український Національний Музей, купує в 1905 для нього приміщення за 34 тис. доларів (з допомогою євреїв, бо поляк-власник не бажав продавати будинок українцям). Завдяки піклуванню Шептицького у музеї зібрано одну з найбільших у Європі збірок іконопису.</a:t>
            </a:r>
          </a:p>
          <a:p>
            <a:r>
              <a:rPr lang="uk-UA" dirty="0" smtClean="0"/>
              <a:t>Церковні, гуманітарні фундації: найперша — Єпархіальна бібліотека в </a:t>
            </a:r>
            <a:r>
              <a:rPr lang="uk-UA" dirty="0" err="1" smtClean="0"/>
              <a:t>Станиславові</a:t>
            </a:r>
            <a:r>
              <a:rPr lang="uk-UA" dirty="0" smtClean="0"/>
              <a:t> (передав 4 тисячі книг із особистої бібліотеки), Академічний Дім, Народна </a:t>
            </a:r>
            <a:r>
              <a:rPr lang="uk-UA" dirty="0" err="1" smtClean="0"/>
              <a:t>лічниця</a:t>
            </a:r>
            <a:r>
              <a:rPr lang="uk-UA" dirty="0" smtClean="0"/>
              <a:t> (яку згодом (1930—1938) перетворили на сучасний шпиталь), гімназії; клопотанням до чеського уряду врятував українську господарську академію в </a:t>
            </a:r>
            <a:r>
              <a:rPr lang="uk-UA" dirty="0" err="1" smtClean="0"/>
              <a:t>Подєбрадах</a:t>
            </a:r>
            <a:r>
              <a:rPr lang="uk-UA" dirty="0" smtClean="0"/>
              <a:t>.  Шептицький був ініціатором і засновником Земельного банку у Львові (1910).</a:t>
            </a:r>
          </a:p>
          <a:p>
            <a:r>
              <a:rPr lang="uk-UA" dirty="0" smtClean="0"/>
              <a:t>На кошти митрополита придбано будівлю, в якій розмістилася художня школа Олекси </a:t>
            </a:r>
            <a:r>
              <a:rPr lang="uk-UA" dirty="0" err="1" smtClean="0"/>
              <a:t>Новаківського</a:t>
            </a:r>
            <a:r>
              <a:rPr lang="uk-UA" dirty="0" smtClean="0"/>
              <a:t>, а також майстерня Модеста </a:t>
            </a:r>
            <a:r>
              <a:rPr lang="uk-UA" dirty="0" err="1" smtClean="0"/>
              <a:t>Сосенка</a:t>
            </a:r>
            <a:r>
              <a:rPr lang="uk-UA" dirty="0" smtClean="0"/>
              <a:t> та Осипа </a:t>
            </a:r>
            <a:r>
              <a:rPr lang="uk-UA" dirty="0" err="1" smtClean="0"/>
              <a:t>Куриласа</a:t>
            </a:r>
            <a:r>
              <a:rPr lang="uk-UA" dirty="0" smtClean="0"/>
              <a:t>. Шептицький надавав стипендії молодим українським митцям для здобуття художньої освіти у кращих навчальних закладах Європи.</a:t>
            </a:r>
          </a:p>
          <a:p>
            <a:r>
              <a:rPr lang="uk-UA" dirty="0" smtClean="0"/>
              <a:t>Ним заснована Львівська Богословська Академія (в 1928 р. єдиний український вищий навчальний заклад за Польщі); на сиротинці передав разом 1 млн. доларів; посилав подарунки на </a:t>
            </a:r>
            <a:r>
              <a:rPr lang="uk-UA" dirty="0" err="1" smtClean="0"/>
              <a:t>Песах</a:t>
            </a:r>
            <a:r>
              <a:rPr lang="uk-UA" dirty="0" smtClean="0"/>
              <a:t> єврейським убогим дітям.</a:t>
            </a:r>
          </a:p>
          <a:p>
            <a:r>
              <a:rPr lang="uk-UA" dirty="0" smtClean="0"/>
              <a:t>Заходами Комісії охорони природи при НТШ митрополит дав розпорядження утворити на землях Львівської митрополії заповідник кедрових лісів на горі </a:t>
            </a:r>
            <a:r>
              <a:rPr lang="uk-UA" dirty="0" err="1" smtClean="0"/>
              <a:t>Яйко</a:t>
            </a:r>
            <a:r>
              <a:rPr lang="uk-UA" dirty="0" smtClean="0"/>
              <a:t>, що біля </a:t>
            </a:r>
            <a:r>
              <a:rPr lang="uk-UA" dirty="0" err="1" smtClean="0"/>
              <a:t>Підлютого</a:t>
            </a:r>
            <a:r>
              <a:rPr lang="uk-UA" dirty="0" smtClean="0"/>
              <a:t>, та заповідник степової рослинності біля Чортової Гори на </a:t>
            </a:r>
            <a:r>
              <a:rPr lang="uk-UA" dirty="0" err="1" smtClean="0"/>
              <a:t>Рогатинщині</a:t>
            </a:r>
            <a:r>
              <a:rPr lang="uk-UA" dirty="0" smtClean="0"/>
              <a:t>. То були одні з перших природних заповідників у Західній Україні. Сприяв відкриттю курортів (напр., </a:t>
            </a:r>
            <a:r>
              <a:rPr lang="uk-UA" dirty="0" err="1" smtClean="0"/>
              <a:t>Черче</a:t>
            </a:r>
            <a:r>
              <a:rPr lang="uk-UA" dirty="0" smtClean="0"/>
              <a:t>).</a:t>
            </a:r>
          </a:p>
          <a:p>
            <a:endParaRPr lang="uk-UA" dirty="0"/>
          </a:p>
        </p:txBody>
      </p:sp>
      <p:pic>
        <p:nvPicPr>
          <p:cNvPr id="7" name="Содержимое 6" descr="300px-Промышленный_музе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980727"/>
            <a:ext cx="2880320" cy="2046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217040" y="0"/>
            <a:ext cx="9361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Благочинність</a:t>
            </a:r>
            <a:r>
              <a:rPr lang="uk-UA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 меценатство</a:t>
            </a:r>
            <a:endParaRPr lang="uk-UA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 descr="Lviv Seminary pano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0520" y="3645024"/>
            <a:ext cx="3131516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99992" y="5661248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Львівська </a:t>
            </a:r>
            <a:r>
              <a:rPr lang="uk-UA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Богусловська</a:t>
            </a:r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Академія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3068960"/>
            <a:ext cx="3130586" cy="3077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Український Національний Музей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1780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Митрополит Андрей  Шептицький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Митрополит Андрей  Шептицький</dc:title>
  <dc:creator>COMP</dc:creator>
  <cp:lastModifiedBy>COMP</cp:lastModifiedBy>
  <cp:revision>13</cp:revision>
  <dcterms:created xsi:type="dcterms:W3CDTF">2012-10-02T15:32:11Z</dcterms:created>
  <dcterms:modified xsi:type="dcterms:W3CDTF">2012-10-02T17:30:43Z</dcterms:modified>
</cp:coreProperties>
</file>