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0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812360" cy="2232248"/>
          </a:xfrm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4000" dirty="0" err="1" smtClean="0"/>
              <a:t>Художня</a:t>
            </a:r>
            <a:r>
              <a:rPr lang="ru-RU" sz="4000" dirty="0" smtClean="0"/>
              <a:t> культура </a:t>
            </a:r>
            <a:r>
              <a:rPr lang="ru-RU" sz="4000" dirty="0" err="1"/>
              <a:t>Литовсько-Польської</a:t>
            </a:r>
            <a:r>
              <a:rPr lang="ru-RU" sz="4000" dirty="0"/>
              <a:t> </a:t>
            </a:r>
            <a:r>
              <a:rPr lang="ru-RU" sz="4000" dirty="0" err="1"/>
              <a:t>доби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524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158552" cy="964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0474" y="2564905"/>
            <a:ext cx="8712005" cy="1567006"/>
          </a:xfrm>
        </p:spPr>
        <p:txBody>
          <a:bodyPr>
            <a:normAutofit/>
          </a:bodyPr>
          <a:lstStyle/>
          <a:p>
            <a:r>
              <a:rPr lang="ru-RU" sz="4400" dirty="0" err="1"/>
              <a:t>Книжкова</a:t>
            </a:r>
            <a:r>
              <a:rPr lang="ru-RU" sz="4400" dirty="0"/>
              <a:t> </a:t>
            </a:r>
            <a:r>
              <a:rPr lang="ru-RU" sz="4400" dirty="0" err="1"/>
              <a:t>графіка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239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636096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живописом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художньої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польсько-литовської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 </a:t>
            </a:r>
            <a:r>
              <a:rPr lang="ru-RU" dirty="0" err="1"/>
              <a:t>посідають</a:t>
            </a:r>
            <a:r>
              <a:rPr lang="ru-RU" dirty="0"/>
              <a:t> </a:t>
            </a:r>
            <a:r>
              <a:rPr lang="ru-RU" dirty="0" err="1"/>
              <a:t>книжкова</a:t>
            </a:r>
            <a:r>
              <a:rPr lang="ru-RU" dirty="0"/>
              <a:t> </a:t>
            </a:r>
            <a:r>
              <a:rPr lang="ru-RU" dirty="0" err="1"/>
              <a:t>мініатюра</a:t>
            </a:r>
            <a:r>
              <a:rPr lang="ru-RU" dirty="0"/>
              <a:t> і </a:t>
            </a:r>
            <a:r>
              <a:rPr lang="ru-RU" dirty="0" err="1"/>
              <a:t>графіка</a:t>
            </a:r>
            <a:r>
              <a:rPr lang="ru-RU" dirty="0"/>
              <a:t>. </a:t>
            </a:r>
            <a:r>
              <a:rPr lang="ru-RU" dirty="0" err="1"/>
              <a:t>Найвизначнішою</a:t>
            </a:r>
            <a:r>
              <a:rPr lang="ru-RU" dirty="0"/>
              <a:t> </a:t>
            </a:r>
            <a:r>
              <a:rPr lang="ru-RU" dirty="0" err="1"/>
              <a:t>пам’яткою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є </a:t>
            </a:r>
            <a:r>
              <a:rPr lang="ru-RU" dirty="0" err="1"/>
              <a:t>Пересопницьке</a:t>
            </a:r>
            <a:r>
              <a:rPr lang="ru-RU" dirty="0"/>
              <a:t> </a:t>
            </a:r>
            <a:r>
              <a:rPr lang="ru-RU" dirty="0" err="1"/>
              <a:t>Євангеліє</a:t>
            </a:r>
            <a:r>
              <a:rPr lang="ru-RU" dirty="0"/>
              <a:t>. У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мініатюр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на золотому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євангелістів</a:t>
            </a:r>
            <a:r>
              <a:rPr lang="ru-RU" dirty="0"/>
              <a:t>.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мініатюрах</a:t>
            </a:r>
            <a:r>
              <a:rPr lang="ru-RU" dirty="0"/>
              <a:t> </a:t>
            </a:r>
            <a:r>
              <a:rPr lang="ru-RU" dirty="0" err="1"/>
              <a:t>привертає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обрамлення</a:t>
            </a:r>
            <a:r>
              <a:rPr lang="ru-RU" dirty="0"/>
              <a:t> з </a:t>
            </a:r>
            <a:r>
              <a:rPr lang="ru-RU" dirty="0" err="1"/>
              <a:t>багатим</a:t>
            </a:r>
            <a:r>
              <a:rPr lang="ru-RU" dirty="0"/>
              <a:t> орнаментом.</a:t>
            </a:r>
          </a:p>
        </p:txBody>
      </p:sp>
    </p:spTree>
    <p:extLst>
      <p:ext uri="{BB962C8B-B14F-4D97-AF65-F5344CB8AC3E}">
        <p14:creationId xmlns:p14="http://schemas.microsoft.com/office/powerpoint/2010/main" val="3775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780112"/>
          </a:xfrm>
        </p:spPr>
        <p:txBody>
          <a:bodyPr>
            <a:normAutofit/>
          </a:bodyPr>
          <a:lstStyle/>
          <a:p>
            <a:r>
              <a:rPr lang="ru-RU" dirty="0" err="1"/>
              <a:t>Сміливе</a:t>
            </a:r>
            <a:r>
              <a:rPr lang="ru-RU" dirty="0"/>
              <a:t> </a:t>
            </a:r>
            <a:r>
              <a:rPr lang="ru-RU" dirty="0" err="1"/>
              <a:t>чергування</a:t>
            </a:r>
            <a:r>
              <a:rPr lang="ru-RU" dirty="0"/>
              <a:t> </a:t>
            </a:r>
            <a:r>
              <a:rPr lang="ru-RU" dirty="0" err="1"/>
              <a:t>зелених</a:t>
            </a:r>
            <a:r>
              <a:rPr lang="ru-RU" dirty="0"/>
              <a:t>, </a:t>
            </a:r>
            <a:r>
              <a:rPr lang="ru-RU" dirty="0" err="1"/>
              <a:t>червоних</a:t>
            </a:r>
            <a:r>
              <a:rPr lang="ru-RU" dirty="0"/>
              <a:t>, </a:t>
            </a:r>
            <a:r>
              <a:rPr lang="ru-RU" dirty="0" err="1"/>
              <a:t>ніжно-бузкових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 і </a:t>
            </a:r>
            <a:r>
              <a:rPr lang="ru-RU" dirty="0" err="1"/>
              <a:t>творче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ренесансних</a:t>
            </a:r>
            <a:r>
              <a:rPr lang="ru-RU" dirty="0"/>
              <a:t> </a:t>
            </a:r>
            <a:r>
              <a:rPr lang="ru-RU" dirty="0" err="1"/>
              <a:t>декоративних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бордюрам </a:t>
            </a:r>
            <a:r>
              <a:rPr lang="ru-RU" dirty="0" err="1"/>
              <a:t>ошатності</a:t>
            </a:r>
            <a:r>
              <a:rPr lang="ru-RU" dirty="0"/>
              <a:t> та </a:t>
            </a:r>
            <a:r>
              <a:rPr lang="ru-RU" dirty="0" err="1"/>
              <a:t>яскравої</a:t>
            </a:r>
            <a:r>
              <a:rPr lang="ru-RU" dirty="0"/>
              <a:t> </a:t>
            </a:r>
            <a:r>
              <a:rPr lang="ru-RU" dirty="0" err="1"/>
              <a:t>декоративності</a:t>
            </a:r>
            <a:r>
              <a:rPr lang="ru-RU" dirty="0"/>
              <a:t>. За стилем </a:t>
            </a:r>
            <a:r>
              <a:rPr lang="ru-RU" dirty="0" err="1"/>
              <a:t>оформлення</a:t>
            </a:r>
            <a:r>
              <a:rPr lang="ru-RU" dirty="0"/>
              <a:t> до </a:t>
            </a:r>
            <a:r>
              <a:rPr lang="ru-RU" dirty="0" err="1"/>
              <a:t>Пересопницького</a:t>
            </a:r>
            <a:r>
              <a:rPr lang="ru-RU" dirty="0"/>
              <a:t> </a:t>
            </a:r>
            <a:r>
              <a:rPr lang="ru-RU" dirty="0" err="1"/>
              <a:t>Євангелія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</a:t>
            </a:r>
            <a:r>
              <a:rPr lang="ru-RU" dirty="0" err="1"/>
              <a:t>мініатюри</a:t>
            </a:r>
            <a:r>
              <a:rPr lang="ru-RU" dirty="0"/>
              <a:t> </a:t>
            </a:r>
            <a:r>
              <a:rPr lang="ru-RU" dirty="0" err="1"/>
              <a:t>Загоровського</a:t>
            </a:r>
            <a:r>
              <a:rPr lang="ru-RU" dirty="0"/>
              <a:t> «Апостола».</a:t>
            </a:r>
          </a:p>
        </p:txBody>
      </p:sp>
    </p:spTree>
    <p:extLst>
      <p:ext uri="{BB962C8B-B14F-4D97-AF65-F5344CB8AC3E}">
        <p14:creationId xmlns:p14="http://schemas.microsoft.com/office/powerpoint/2010/main" val="2673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79"/>
            <a:ext cx="3600400" cy="5050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72000" y="1124744"/>
            <a:ext cx="3960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>
                <a:solidFill>
                  <a:schemeClr val="accent4">
                    <a:lumMod val="50000"/>
                  </a:schemeClr>
                </a:solidFill>
              </a:rPr>
              <a:t>Авторський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 знак І. Федорова</a:t>
            </a:r>
          </a:p>
        </p:txBody>
      </p:sp>
    </p:spTree>
    <p:extLst>
      <p:ext uri="{BB962C8B-B14F-4D97-AF65-F5344CB8AC3E}">
        <p14:creationId xmlns:p14="http://schemas.microsoft.com/office/powerpoint/2010/main" val="40226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6391622" cy="4878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91680" y="5589240"/>
            <a:ext cx="5427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Перша </a:t>
            </a:r>
            <a:r>
              <a:rPr lang="ru-RU" sz="2400" b="1" dirty="0" err="1">
                <a:solidFill>
                  <a:schemeClr val="accent4">
                    <a:lumMod val="50000"/>
                  </a:schemeClr>
                </a:solidFill>
              </a:rPr>
              <a:t>сторінка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 «Апостола» І. Федорова</a:t>
            </a:r>
          </a:p>
        </p:txBody>
      </p:sp>
    </p:spTree>
    <p:extLst>
      <p:ext uri="{BB962C8B-B14F-4D97-AF65-F5344CB8AC3E}">
        <p14:creationId xmlns:p14="http://schemas.microsoft.com/office/powerpoint/2010/main" val="91066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844008"/>
          </a:xfrm>
        </p:spPr>
        <p:txBody>
          <a:bodyPr>
            <a:normAutofit/>
          </a:bodyPr>
          <a:lstStyle/>
          <a:p>
            <a:r>
              <a:rPr lang="ru-RU" dirty="0" err="1"/>
              <a:t>Українська</a:t>
            </a:r>
            <a:r>
              <a:rPr lang="ru-RU" dirty="0"/>
              <a:t> гравюра </a:t>
            </a:r>
            <a:r>
              <a:rPr lang="ru-RU" dirty="0" err="1"/>
              <a:t>відображала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біблійні</a:t>
            </a:r>
            <a:r>
              <a:rPr lang="ru-RU" dirty="0"/>
              <a:t> </a:t>
            </a:r>
            <a:r>
              <a:rPr lang="ru-RU" dirty="0" err="1"/>
              <a:t>сюжети</a:t>
            </a:r>
            <a:r>
              <a:rPr lang="ru-RU" dirty="0"/>
              <a:t>, але й </a:t>
            </a:r>
            <a:r>
              <a:rPr lang="ru-RU" dirty="0" err="1"/>
              <a:t>реальне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побутові</a:t>
            </a:r>
            <a:r>
              <a:rPr lang="ru-RU" dirty="0"/>
              <a:t> </a:t>
            </a:r>
            <a:r>
              <a:rPr lang="ru-RU" dirty="0" err="1"/>
              <a:t>деталі</a:t>
            </a:r>
            <a:r>
              <a:rPr lang="ru-RU" dirty="0"/>
              <a:t>,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суперечності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існували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 на той час.</a:t>
            </a:r>
          </a:p>
        </p:txBody>
      </p:sp>
    </p:spTree>
    <p:extLst>
      <p:ext uri="{BB962C8B-B14F-4D97-AF65-F5344CB8AC3E}">
        <p14:creationId xmlns:p14="http://schemas.microsoft.com/office/powerpoint/2010/main" val="262036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0475" y="2348880"/>
            <a:ext cx="8063933" cy="1783031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Живопис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80666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564088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Значне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місце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українському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образотворчому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мистецтві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польсько-литовської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доби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посідає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живопис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Він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продовжує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розвиватись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руслі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релігійного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мистецтва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спираючись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на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багату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спадщину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Київської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Black" pitchFamily="34" charset="0"/>
              </a:rPr>
              <a:t>Русі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292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852120"/>
          </a:xfrm>
        </p:spPr>
        <p:txBody>
          <a:bodyPr>
            <a:normAutofit/>
          </a:bodyPr>
          <a:lstStyle/>
          <a:p>
            <a:r>
              <a:rPr lang="ru-RU" dirty="0"/>
              <a:t>До наших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збереглося</a:t>
            </a:r>
            <a:r>
              <a:rPr lang="ru-RU" dirty="0"/>
              <a:t> </a:t>
            </a:r>
            <a:r>
              <a:rPr lang="ru-RU" dirty="0" err="1"/>
              <a:t>небагато</a:t>
            </a:r>
            <a:r>
              <a:rPr lang="ru-RU" dirty="0"/>
              <a:t> </a:t>
            </a:r>
            <a:r>
              <a:rPr lang="ru-RU" dirty="0" err="1"/>
              <a:t>пам’яток</a:t>
            </a:r>
            <a:r>
              <a:rPr lang="ru-RU" dirty="0"/>
              <a:t> монументального </a:t>
            </a:r>
            <a:r>
              <a:rPr lang="ru-RU" dirty="0" err="1"/>
              <a:t>живопису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за ними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судити</a:t>
            </a:r>
            <a:r>
              <a:rPr lang="ru-RU" dirty="0"/>
              <a:t> про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живописців</a:t>
            </a:r>
            <a:r>
              <a:rPr lang="ru-RU" dirty="0"/>
              <a:t> того часу.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</a:t>
            </a:r>
            <a:r>
              <a:rPr lang="ru-RU" dirty="0" err="1"/>
              <a:t>фрескові</a:t>
            </a:r>
            <a:r>
              <a:rPr lang="ru-RU" dirty="0"/>
              <a:t> </a:t>
            </a:r>
            <a:r>
              <a:rPr lang="ru-RU" dirty="0" err="1"/>
              <a:t>розписи</a:t>
            </a:r>
            <a:r>
              <a:rPr lang="ru-RU" dirty="0"/>
              <a:t> церкви в </a:t>
            </a:r>
            <a:r>
              <a:rPr lang="ru-RU" dirty="0" err="1"/>
              <a:t>Лужанах</a:t>
            </a:r>
            <a:r>
              <a:rPr lang="ru-RU" dirty="0"/>
              <a:t>, </a:t>
            </a:r>
            <a:r>
              <a:rPr lang="ru-RU" dirty="0" err="1"/>
              <a:t>фрагменти</a:t>
            </a:r>
            <a:r>
              <a:rPr lang="ru-RU" dirty="0"/>
              <a:t> фресок </a:t>
            </a:r>
            <a:r>
              <a:rPr lang="ru-RU" dirty="0" err="1"/>
              <a:t>вірменського</a:t>
            </a:r>
            <a:r>
              <a:rPr lang="ru-RU" dirty="0"/>
              <a:t> собору у </a:t>
            </a:r>
            <a:r>
              <a:rPr lang="ru-RU" dirty="0" err="1"/>
              <a:t>Львові</a:t>
            </a:r>
            <a:r>
              <a:rPr lang="ru-RU" dirty="0"/>
              <a:t>.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живописці</a:t>
            </a:r>
            <a:r>
              <a:rPr lang="ru-RU" dirty="0"/>
              <a:t> </a:t>
            </a:r>
            <a:r>
              <a:rPr lang="ru-RU" dirty="0" err="1"/>
              <a:t>вважалися</a:t>
            </a:r>
            <a:r>
              <a:rPr lang="ru-RU" dirty="0"/>
              <a:t> </a:t>
            </a:r>
            <a:r>
              <a:rPr lang="ru-RU" dirty="0" err="1"/>
              <a:t>досвідченими</a:t>
            </a:r>
            <a:r>
              <a:rPr lang="ru-RU" dirty="0"/>
              <a:t> </a:t>
            </a:r>
            <a:r>
              <a:rPr lang="ru-RU" dirty="0" err="1"/>
              <a:t>майстрами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664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3528392" cy="549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44008" y="5707713"/>
            <a:ext cx="4176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</a:rPr>
              <a:t>Ікона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 св.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</a:rPr>
              <a:t>Миколая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. XII ст.</a:t>
            </a:r>
          </a:p>
        </p:txBody>
      </p:sp>
    </p:spTree>
    <p:extLst>
      <p:ext uri="{BB962C8B-B14F-4D97-AF65-F5344CB8AC3E}">
        <p14:creationId xmlns:p14="http://schemas.microsoft.com/office/powerpoint/2010/main" val="34161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39705"/>
            <a:ext cx="6696744" cy="453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5153114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</a:rPr>
              <a:t>Я. Г. Розен. Фрески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</a:rPr>
              <a:t>вірменського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</a:rPr>
              <a:t> собору.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</a:rPr>
              <a:t>Львів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1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564088"/>
          </a:xfrm>
        </p:spPr>
        <p:txBody>
          <a:bodyPr>
            <a:normAutofit/>
          </a:bodyPr>
          <a:lstStyle/>
          <a:p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замкнена</a:t>
            </a:r>
            <a:r>
              <a:rPr lang="ru-RU" dirty="0"/>
              <a:t> </a:t>
            </a:r>
            <a:r>
              <a:rPr lang="ru-RU" dirty="0" err="1"/>
              <a:t>статичність</a:t>
            </a:r>
            <a:r>
              <a:rPr lang="ru-RU" dirty="0"/>
              <a:t> </a:t>
            </a:r>
            <a:r>
              <a:rPr lang="ru-RU" dirty="0" err="1"/>
              <a:t>образів</a:t>
            </a:r>
            <a:r>
              <a:rPr lang="ru-RU" dirty="0"/>
              <a:t>, </a:t>
            </a:r>
            <a:r>
              <a:rPr lang="ru-RU" dirty="0" err="1"/>
              <a:t>притаманна</a:t>
            </a:r>
            <a:r>
              <a:rPr lang="ru-RU" dirty="0"/>
              <a:t> </a:t>
            </a:r>
            <a:r>
              <a:rPr lang="ru-RU" dirty="0" err="1"/>
              <a:t>ранньому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, </a:t>
            </a:r>
            <a:r>
              <a:rPr lang="ru-RU" dirty="0" err="1"/>
              <a:t>змінилася</a:t>
            </a:r>
            <a:r>
              <a:rPr lang="ru-RU" dirty="0"/>
              <a:t> </a:t>
            </a:r>
            <a:r>
              <a:rPr lang="ru-RU" dirty="0" err="1"/>
              <a:t>динамічною</a:t>
            </a:r>
            <a:r>
              <a:rPr lang="ru-RU" dirty="0"/>
              <a:t> </a:t>
            </a:r>
            <a:r>
              <a:rPr lang="ru-RU" dirty="0" err="1"/>
              <a:t>композицією</a:t>
            </a:r>
            <a:r>
              <a:rPr lang="ru-RU" dirty="0"/>
              <a:t> та </a:t>
            </a:r>
            <a:r>
              <a:rPr lang="ru-RU" dirty="0" err="1"/>
              <a:t>вираженням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переживань</a:t>
            </a:r>
            <a:r>
              <a:rPr lang="ru-RU" dirty="0"/>
              <a:t> </a:t>
            </a:r>
            <a:r>
              <a:rPr lang="ru-RU" dirty="0" err="1"/>
              <a:t>митця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16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80466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Важливою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рисою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образотворчого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мистецтва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України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XVI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ст.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було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також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посилення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декоративності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, яке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виявилось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у живописному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рішенні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ікони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Від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другої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половини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XVI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ст.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провідними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кольорами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стають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насичений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червоний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у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поєднанні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із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синім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білим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, золотисто-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жовтим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Яскравість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і сила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кольорового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звучання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стають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характерною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рисою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української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4">
                    <a:lumMod val="50000"/>
                  </a:schemeClr>
                </a:solidFill>
              </a:rPr>
              <a:t>ікони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303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19149"/>
            <a:ext cx="3456384" cy="4881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44008" y="1916831"/>
            <a:ext cx="4320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</a:rPr>
              <a:t>Ікона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 «Спас Прокуратор». XVI ст.</a:t>
            </a:r>
          </a:p>
        </p:txBody>
      </p:sp>
    </p:spTree>
    <p:extLst>
      <p:ext uri="{BB962C8B-B14F-4D97-AF65-F5344CB8AC3E}">
        <p14:creationId xmlns:p14="http://schemas.microsoft.com/office/powerpoint/2010/main" val="3991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302</Words>
  <Application>Microsoft Office PowerPoint</Application>
  <PresentationFormat>Экран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Художня культура Литовсько-Польської доби</vt:lpstr>
      <vt:lpstr>Живопис</vt:lpstr>
      <vt:lpstr>Значне місце в українському образотворчому мистецтві польсько-литовської доби посідає живопис. Він продовжує розвиватись у руслі релігійного мистецтва, спираючись на багату спадщину Київської Русі. </vt:lpstr>
      <vt:lpstr>До наших днів збереглося небагато пам’яток монументального живопису, проте навіть за ними можна судити про надзвичайно високий рівень українських живописців того часу. Про це свідчать фрескові розписи церкви в Лужанах, фрагменти фресок вірменського собору у Львові. Українські живописці вважалися досвідченими майстрами.</vt:lpstr>
      <vt:lpstr>Презентация PowerPoint</vt:lpstr>
      <vt:lpstr>Презентация PowerPoint</vt:lpstr>
      <vt:lpstr>Проте замкнена статичність образів, притаманна ранньому періоду, змінилася динамічною композицією та вираженням внутрішніх переживань митця.</vt:lpstr>
      <vt:lpstr>Презентация PowerPoint</vt:lpstr>
      <vt:lpstr>Презентация PowerPoint</vt:lpstr>
      <vt:lpstr>Книжкова графіка</vt:lpstr>
      <vt:lpstr>Разом із живописом важливе місце в історії української художньої культури польсько-литовської доби посідають книжкова мініатюра і графіка. Найвизначнішою пам’яткою цього мистецтва є Пересопницьке Євангеліє. У центрі кожної із чотирьох його мініатюр розташовані на золотому фоні невеликі зображення євангелістів. Особливу увагу в цих мініатюрах привертає широке обрамлення з багатим орнаментом.</vt:lpstr>
      <vt:lpstr>Сміливе чергування зелених, червоних, ніжно-бузкових кольорів і творче застосування ренесансних декоративних мотивів надають бордюрам ошатності та яскравої декоративності. За стилем оформлення до Пересопницького Євангелія подібні мініатюри Загоровського «Апостола».</vt:lpstr>
      <vt:lpstr>Презентация PowerPoint</vt:lpstr>
      <vt:lpstr>Презентация PowerPoint</vt:lpstr>
      <vt:lpstr>Українська гравюра відображала не лише традиційні біблійні сюжети, але й реальне життя, побутові деталі, соціальні суперечності, що існували в суспільстві на той час.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Художня культура Литовсько-Польської доби</dc:title>
  <cp:lastModifiedBy>Admin</cp:lastModifiedBy>
  <cp:revision>2</cp:revision>
  <dcterms:modified xsi:type="dcterms:W3CDTF">2014-11-02T16:41:05Z</dcterms:modified>
</cp:coreProperties>
</file>