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4A03D-B8D4-4EA6-9E78-97192A6F07B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3E762-8C3F-46D1-856B-2114EAD13EE0}">
      <dgm:prSet/>
      <dgm:spPr/>
      <dgm:t>
        <a:bodyPr/>
        <a:lstStyle/>
        <a:p>
          <a:pPr rtl="0"/>
          <a:r>
            <a:rPr lang="ru-RU" b="1" dirty="0" smtClean="0">
              <a:latin typeface="Courier New" pitchFamily="49" charset="0"/>
              <a:cs typeface="Courier New" pitchFamily="49" charset="0"/>
            </a:rPr>
            <a:t> Також до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повноважень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належить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: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1)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на посади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посад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інших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членів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Рахункової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палати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2)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на посаду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посади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Уповноваженого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прав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людини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заслуховування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його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щорічних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доповідей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про стан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дотримання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захисту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прав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свобод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людини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в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Україні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3)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на посаду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посади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Національного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банку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за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поданням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Президента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4)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половини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складу Ради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Національного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банку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5)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половини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складу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Національної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питань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телебачення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радіомовлення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6)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на посаду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припинення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повноважень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членів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Центральної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виборчої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комісії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за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поданням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Президента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7)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схвалення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рішення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про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військової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до моги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іншим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державам, про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направлення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підрозділів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Збройних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Сил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іншої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держави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чи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про допуск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підрозділів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збройних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сил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інших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держав на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територію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b="1" dirty="0" smtClean="0">
              <a:latin typeface="Courier New" pitchFamily="49" charset="0"/>
              <a:cs typeface="Courier New" pitchFamily="49" charset="0"/>
            </a:rPr>
          </a:br>
          <a:r>
            <a:rPr lang="ru-RU" b="1" dirty="0" smtClean="0">
              <a:latin typeface="Courier New" pitchFamily="49" charset="0"/>
              <a:cs typeface="Courier New" pitchFamily="49" charset="0"/>
            </a:rPr>
            <a:t>8)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згоди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на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на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посади та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посад Президентом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Антимонопольного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комітету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Фонду державного майна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Державного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комітету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телебачення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радіомовлення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b="1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b="1" dirty="0" smtClean="0">
              <a:latin typeface="Courier New" pitchFamily="49" charset="0"/>
              <a:cs typeface="Courier New" pitchFamily="49" charset="0"/>
            </a:rPr>
            <a:t>;</a:t>
          </a:r>
          <a:endParaRPr lang="ru-RU" b="1" dirty="0">
            <a:latin typeface="Courier New" pitchFamily="49" charset="0"/>
            <a:cs typeface="Courier New" pitchFamily="49" charset="0"/>
          </a:endParaRPr>
        </a:p>
      </dgm:t>
    </dgm:pt>
    <dgm:pt modelId="{B13DB416-54D5-4BD5-BC03-55081628E663}" type="parTrans" cxnId="{398940E7-BD79-408D-8E5B-F0D78F724CF5}">
      <dgm:prSet/>
      <dgm:spPr/>
      <dgm:t>
        <a:bodyPr/>
        <a:lstStyle/>
        <a:p>
          <a:endParaRPr lang="ru-RU"/>
        </a:p>
      </dgm:t>
    </dgm:pt>
    <dgm:pt modelId="{A1B3E9CA-6A84-4AA2-8A3D-989BF9B39FEE}" type="sibTrans" cxnId="{398940E7-BD79-408D-8E5B-F0D78F724CF5}">
      <dgm:prSet/>
      <dgm:spPr/>
      <dgm:t>
        <a:bodyPr/>
        <a:lstStyle/>
        <a:p>
          <a:endParaRPr lang="ru-RU"/>
        </a:p>
      </dgm:t>
    </dgm:pt>
    <dgm:pt modelId="{54D1E46E-C9DF-47D7-BDDF-3DC8C13FFD6E}" type="pres">
      <dgm:prSet presAssocID="{5E34A03D-B8D4-4EA6-9E78-97192A6F07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BBF3C-E2D4-4B29-BE17-5C8594CD1C74}" type="pres">
      <dgm:prSet presAssocID="{D373E762-8C3F-46D1-856B-2114EAD13EE0}" presName="composite" presStyleCnt="0"/>
      <dgm:spPr/>
    </dgm:pt>
    <dgm:pt modelId="{0A876C6E-08D3-4FC7-8596-5F74B7A71182}" type="pres">
      <dgm:prSet presAssocID="{D373E762-8C3F-46D1-856B-2114EAD13EE0}" presName="imgShp" presStyleLbl="fgImgPlace1" presStyleIdx="0" presStyleCnt="1" custLinFactNeighborX="-44170" custLinFactNeighborY="-181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B3634D-8D84-40D9-B7BF-6A0E9A094473}" type="pres">
      <dgm:prSet presAssocID="{D373E762-8C3F-46D1-856B-2114EAD13EE0}" presName="txShp" presStyleLbl="node1" presStyleIdx="0" presStyleCnt="1" custScaleX="134532" custScaleY="245836" custLinFactNeighborX="3293" custLinFactNeighborY="-2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CD268-9FE6-4BE9-BA22-DA6A351F66D1}" type="presOf" srcId="{5E34A03D-B8D4-4EA6-9E78-97192A6F07B7}" destId="{54D1E46E-C9DF-47D7-BDDF-3DC8C13FFD6E}" srcOrd="0" destOrd="0" presId="urn:microsoft.com/office/officeart/2005/8/layout/vList3"/>
    <dgm:cxn modelId="{8F892F62-9472-4C33-B441-B2ED6B5572F8}" type="presOf" srcId="{D373E762-8C3F-46D1-856B-2114EAD13EE0}" destId="{45B3634D-8D84-40D9-B7BF-6A0E9A094473}" srcOrd="0" destOrd="0" presId="urn:microsoft.com/office/officeart/2005/8/layout/vList3"/>
    <dgm:cxn modelId="{398940E7-BD79-408D-8E5B-F0D78F724CF5}" srcId="{5E34A03D-B8D4-4EA6-9E78-97192A6F07B7}" destId="{D373E762-8C3F-46D1-856B-2114EAD13EE0}" srcOrd="0" destOrd="0" parTransId="{B13DB416-54D5-4BD5-BC03-55081628E663}" sibTransId="{A1B3E9CA-6A84-4AA2-8A3D-989BF9B39FEE}"/>
    <dgm:cxn modelId="{F68A8790-8E6A-4220-A49F-36695226EAEF}" type="presParOf" srcId="{54D1E46E-C9DF-47D7-BDDF-3DC8C13FFD6E}" destId="{A0DBBF3C-E2D4-4B29-BE17-5C8594CD1C74}" srcOrd="0" destOrd="0" presId="urn:microsoft.com/office/officeart/2005/8/layout/vList3"/>
    <dgm:cxn modelId="{48558A0E-8E72-4758-96F3-2A18C8943BDA}" type="presParOf" srcId="{A0DBBF3C-E2D4-4B29-BE17-5C8594CD1C74}" destId="{0A876C6E-08D3-4FC7-8596-5F74B7A71182}" srcOrd="0" destOrd="0" presId="urn:microsoft.com/office/officeart/2005/8/layout/vList3"/>
    <dgm:cxn modelId="{4E230218-AFAD-4C37-B892-CC38D057F751}" type="presParOf" srcId="{A0DBBF3C-E2D4-4B29-BE17-5C8594CD1C74}" destId="{45B3634D-8D84-40D9-B7BF-6A0E9A0944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A9F55-929E-4824-BD28-DE2FDF4703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F6DFB2-F2D2-4A58-83CC-FF57AC242D51}">
      <dgm:prSet custT="1"/>
      <dgm:spPr/>
      <dgm:t>
        <a:bodyPr/>
        <a:lstStyle/>
        <a:p>
          <a:pPr rtl="0"/>
          <a:r>
            <a:rPr lang="ru-RU" sz="1400" dirty="0" smtClean="0">
              <a:latin typeface="Courier New" pitchFamily="49" charset="0"/>
              <a:cs typeface="Courier New" pitchFamily="49" charset="0"/>
            </a:rPr>
            <a:t>9)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згоди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на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Президентом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на посаду Генерального прокурора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;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висловлення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недовіри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Генеральному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прокуророві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що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має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наслідком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його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відставку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посади;</a:t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>10)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дострокове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припинення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повноважень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Автономної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Республіки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Крим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за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наявності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висновку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Конституційного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Суду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про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порушення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нею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Конституції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або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законів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;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позачергових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виборів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Автономної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Республіки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Крим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>11)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утворення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ліквідація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районів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встановлення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зміна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меж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районів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міст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віднесення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населених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пунктів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категорії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міст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найменування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перейменування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населених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пунктів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районів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>12)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чергових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позачергових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виборів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органів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місцевого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самоврядування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>13)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затвердження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протягом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двох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днів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моменту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звернення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Президента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указів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про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введення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воєнного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чи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надзвичайного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стану в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Україні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або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окремих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її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місцевостях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, про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загальну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або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часткову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мобілізацію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про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оголошення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окремих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місцевостей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зонами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надзвичайної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еколологічної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ситуації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dirty="0" smtClean="0">
              <a:latin typeface="Courier New" pitchFamily="49" charset="0"/>
              <a:cs typeface="Courier New" pitchFamily="49" charset="0"/>
            </a:rPr>
          </a:br>
          <a:r>
            <a:rPr lang="ru-RU" sz="1400" dirty="0" smtClean="0">
              <a:latin typeface="Courier New" pitchFamily="49" charset="0"/>
              <a:cs typeface="Courier New" pitchFamily="49" charset="0"/>
            </a:rPr>
            <a:t>14)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у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встановлений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законом строк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згоди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на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обов'язковість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міжнародних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договорів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денонсація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міжнародних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договорів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.</a:t>
          </a:r>
          <a:endParaRPr lang="ru-RU" sz="1400" dirty="0">
            <a:latin typeface="Courier New" pitchFamily="49" charset="0"/>
            <a:cs typeface="Courier New" pitchFamily="49" charset="0"/>
          </a:endParaRPr>
        </a:p>
      </dgm:t>
    </dgm:pt>
    <dgm:pt modelId="{9502C5E2-C699-4A9E-91DA-FE6817937227}" type="parTrans" cxnId="{BE8C5B28-35EC-430D-8BB5-F5CE4D008D9C}">
      <dgm:prSet/>
      <dgm:spPr/>
      <dgm:t>
        <a:bodyPr/>
        <a:lstStyle/>
        <a:p>
          <a:endParaRPr lang="ru-RU"/>
        </a:p>
      </dgm:t>
    </dgm:pt>
    <dgm:pt modelId="{C46F2E79-F169-470C-B151-B3D149777C29}" type="sibTrans" cxnId="{BE8C5B28-35EC-430D-8BB5-F5CE4D008D9C}">
      <dgm:prSet/>
      <dgm:spPr/>
      <dgm:t>
        <a:bodyPr/>
        <a:lstStyle/>
        <a:p>
          <a:endParaRPr lang="ru-RU"/>
        </a:p>
      </dgm:t>
    </dgm:pt>
    <dgm:pt modelId="{3264AAB5-3CE8-4BD8-A69D-D1AADFF1C578}" type="pres">
      <dgm:prSet presAssocID="{707A9F55-929E-4824-BD28-DE2FDF470320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3A97B-87BD-4D4D-9535-280926135F56}" type="pres">
      <dgm:prSet presAssocID="{B3F6DFB2-F2D2-4A58-83CC-FF57AC242D51}" presName="composite" presStyleCnt="0"/>
      <dgm:spPr/>
    </dgm:pt>
    <dgm:pt modelId="{075A29C3-1A10-4F0C-9373-ED9F81D96510}" type="pres">
      <dgm:prSet presAssocID="{B3F6DFB2-F2D2-4A58-83CC-FF57AC242D51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62989C-AFB5-41C0-8487-814A7B0F2708}" type="pres">
      <dgm:prSet presAssocID="{B3F6DFB2-F2D2-4A58-83CC-FF57AC242D51}" presName="txShp" presStyleLbl="node1" presStyleIdx="0" presStyleCnt="1" custScaleX="150376" custScaleY="253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578DBA-1E52-4A11-AA3E-7E555FD371A7}" type="presOf" srcId="{B3F6DFB2-F2D2-4A58-83CC-FF57AC242D51}" destId="{7762989C-AFB5-41C0-8487-814A7B0F2708}" srcOrd="0" destOrd="0" presId="urn:microsoft.com/office/officeart/2005/8/layout/vList3"/>
    <dgm:cxn modelId="{BAFA92BE-4DD3-46E5-A218-5A2EF411610B}" type="presOf" srcId="{707A9F55-929E-4824-BD28-DE2FDF470320}" destId="{3264AAB5-3CE8-4BD8-A69D-D1AADFF1C578}" srcOrd="0" destOrd="0" presId="urn:microsoft.com/office/officeart/2005/8/layout/vList3"/>
    <dgm:cxn modelId="{BE8C5B28-35EC-430D-8BB5-F5CE4D008D9C}" srcId="{707A9F55-929E-4824-BD28-DE2FDF470320}" destId="{B3F6DFB2-F2D2-4A58-83CC-FF57AC242D51}" srcOrd="0" destOrd="0" parTransId="{9502C5E2-C699-4A9E-91DA-FE6817937227}" sibTransId="{C46F2E79-F169-470C-B151-B3D149777C29}"/>
    <dgm:cxn modelId="{FDDDCF3E-6C02-4B68-91D6-BF84BC820259}" type="presParOf" srcId="{3264AAB5-3CE8-4BD8-A69D-D1AADFF1C578}" destId="{C233A97B-87BD-4D4D-9535-280926135F56}" srcOrd="0" destOrd="0" presId="urn:microsoft.com/office/officeart/2005/8/layout/vList3"/>
    <dgm:cxn modelId="{8C518F22-D8F1-499E-AE0F-3F50CDA11719}" type="presParOf" srcId="{C233A97B-87BD-4D4D-9535-280926135F56}" destId="{075A29C3-1A10-4F0C-9373-ED9F81D96510}" srcOrd="0" destOrd="0" presId="urn:microsoft.com/office/officeart/2005/8/layout/vList3"/>
    <dgm:cxn modelId="{4BCB2623-6F76-4AC0-9BFF-6E86A628E860}" type="presParOf" srcId="{C233A97B-87BD-4D4D-9535-280926135F56}" destId="{7762989C-AFB5-41C0-8487-814A7B0F27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B3634D-8D84-40D9-B7BF-6A0E9A094473}">
      <dsp:nvSpPr>
        <dsp:cNvPr id="0" name=""/>
        <dsp:cNvSpPr/>
      </dsp:nvSpPr>
      <dsp:spPr>
        <a:xfrm rot="10800000">
          <a:off x="785838" y="10"/>
          <a:ext cx="6966313" cy="641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302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Також до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повноважень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належить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: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1)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на посади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посад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інших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членів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Рахункової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палати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2)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на посаду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посади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Уповноваженого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прав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людини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заслуховування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його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щорічних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доповідей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про стан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дотримання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захисту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прав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свобод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людини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в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Україні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3)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на посаду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посади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Національного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банку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за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поданням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Президента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4)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половини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складу Ради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Національного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банку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5)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половини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складу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Національної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питань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телебачення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радіомовлення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6)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на посаду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припинення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повноважень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членів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Центральної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виборчої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комісії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за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поданням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Президента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7)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схвалення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рішення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про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військової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до моги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іншим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державам, про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направлення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підрозділів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Збройних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Сил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іншої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держави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чи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про допуск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підрозділів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збройних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сил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інших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держав на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територію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200" b="1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8)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згоди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на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на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посади та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звільнення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посад Президентом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Антимонопольного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комітету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Фонду державного майна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Голови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Державного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комітету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телебачення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радіомовлення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200" b="1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200" b="1" kern="1200" dirty="0" smtClean="0">
              <a:latin typeface="Courier New" pitchFamily="49" charset="0"/>
              <a:cs typeface="Courier New" pitchFamily="49" charset="0"/>
            </a:rPr>
            <a:t>;</a:t>
          </a:r>
          <a:endParaRPr lang="ru-RU" sz="1200" b="1" kern="1200" dirty="0">
            <a:latin typeface="Courier New" pitchFamily="49" charset="0"/>
            <a:cs typeface="Courier New" pitchFamily="49" charset="0"/>
          </a:endParaRPr>
        </a:p>
      </dsp:txBody>
      <dsp:txXfrm rot="10800000">
        <a:off x="785838" y="10"/>
        <a:ext cx="6966313" cy="6412776"/>
      </dsp:txXfrm>
    </dsp:sp>
    <dsp:sp modelId="{0A876C6E-08D3-4FC7-8596-5F74B7A71182}">
      <dsp:nvSpPr>
        <dsp:cNvPr id="0" name=""/>
        <dsp:cNvSpPr/>
      </dsp:nvSpPr>
      <dsp:spPr>
        <a:xfrm>
          <a:off x="0" y="1500192"/>
          <a:ext cx="2608558" cy="26085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62989C-AFB5-41C0-8487-814A7B0F2708}">
      <dsp:nvSpPr>
        <dsp:cNvPr id="0" name=""/>
        <dsp:cNvSpPr/>
      </dsp:nvSpPr>
      <dsp:spPr>
        <a:xfrm>
          <a:off x="-1" y="32345"/>
          <a:ext cx="8001027" cy="67933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1180803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9)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згоди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на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Президентом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на посаду Генерального прокурора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;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висловлення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недовіри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Генеральному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прокуророві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що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має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наслідком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його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відставку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посади;</a:t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10)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дострокове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припинення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повноважень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Автономної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Республіки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Крим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за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наявності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висновку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Конституційного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Суду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про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порушення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нею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Конституції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або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законів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;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позачергових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виборів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Верховної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Ради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Автономної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Республіки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Крим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11)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утворення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ліквідація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районів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встановлення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зміна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меж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районів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міст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віднесення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населених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пунктів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категорії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міст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найменування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перейменування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населених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пунктів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районів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12)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призначення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чергових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позачергових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виборів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до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органів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місцевого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самоврядування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13)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затвердження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протягом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двох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днів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моменту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звернення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Президента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указів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про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введення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воєнного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чи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надзвичайного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стану в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Україні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або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окремих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її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місцевостях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, про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загальну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або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часткову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мобілізацію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,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про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оголошення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окремих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місцевостей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зонами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надзвичайної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еколологічної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ситуації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;</a:t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ru-RU" sz="1400" kern="1200" dirty="0" smtClean="0">
              <a:latin typeface="Courier New" pitchFamily="49" charset="0"/>
              <a:cs typeface="Courier New" pitchFamily="49" charset="0"/>
            </a:rPr>
          </a:b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14)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надання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у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встановлений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законом строк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згоди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на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обов'язковість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міжнародних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договорів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та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денонсація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міжнародних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договорів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err="1" smtClean="0">
              <a:latin typeface="Courier New" pitchFamily="49" charset="0"/>
              <a:cs typeface="Courier New" pitchFamily="49" charset="0"/>
            </a:rPr>
            <a:t>України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.</a:t>
          </a:r>
          <a:endParaRPr lang="ru-RU" sz="1400" kern="1200" dirty="0">
            <a:latin typeface="Courier New" pitchFamily="49" charset="0"/>
            <a:cs typeface="Courier New" pitchFamily="49" charset="0"/>
          </a:endParaRPr>
        </a:p>
      </dsp:txBody>
      <dsp:txXfrm>
        <a:off x="-1" y="32345"/>
        <a:ext cx="8001027" cy="6793309"/>
      </dsp:txXfrm>
    </dsp:sp>
    <dsp:sp modelId="{075A29C3-1A10-4F0C-9373-ED9F81D96510}">
      <dsp:nvSpPr>
        <dsp:cNvPr id="0" name=""/>
        <dsp:cNvSpPr/>
      </dsp:nvSpPr>
      <dsp:spPr>
        <a:xfrm>
          <a:off x="5321989" y="2090137"/>
          <a:ext cx="2677725" cy="26777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837EC6-00BD-4F85-A4C9-73B20D196E76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B091D3-047C-446A-B2C4-BF591D09C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ssistant-school.org.ua/wp-content/uploads/2014/04/1392159397_verhovnaya-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73" y="-214338"/>
            <a:ext cx="9429784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2643182"/>
            <a:ext cx="9429784" cy="1643074"/>
          </a:xfrm>
          <a:solidFill>
            <a:srgbClr val="FFFFFF">
              <a:alpha val="52157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ylfaen" pitchFamily="18" charset="0"/>
              </a:rPr>
              <a:t>Верховна Рада України</a:t>
            </a:r>
            <a:endParaRPr lang="ru-RU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57354" y="3000372"/>
            <a:ext cx="5929354" cy="92869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Презентація на тему: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6962" y="5715016"/>
            <a:ext cx="48670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Виконала учениця 10-А класу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Федорова Анастасія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nalyvaichenko.org/UserFiles/Image/1/1KOS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5857856" cy="350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857628"/>
            <a:ext cx="77153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Народним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депутатом України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може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бути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громадянин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України,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на день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виборів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досяг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21 року,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має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право голосу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проживає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Україні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протягом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останніх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п’яти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років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.</a:t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Не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може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бути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обраним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ради України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громадянин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має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судимість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вчинення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умисного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злочину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якщо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ця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судимість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не погашена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знята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встановленому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законом порядку.</a:t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Повноваження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України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визначаються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Конституцією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та законами України.</a:t>
            </a:r>
            <a:endParaRPr lang="ru-RU" sz="17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1857364"/>
            <a:ext cx="5105400" cy="2868168"/>
          </a:xfrm>
        </p:spPr>
        <p:txBody>
          <a:bodyPr/>
          <a:lstStyle/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України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428604"/>
            <a:ext cx="52864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Порядок </a:t>
            </a:r>
            <a:r>
              <a:rPr lang="ru-RU" sz="2200" i="1" dirty="0" err="1" smtClean="0"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i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 Ради України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її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органів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посадових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осіб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визначається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i="1" dirty="0" err="1" smtClean="0">
                <a:latin typeface="Courier New" pitchFamily="49" charset="0"/>
                <a:cs typeface="Courier New" pitchFamily="49" charset="0"/>
              </a:rPr>
              <a:t>Конституцією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 України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Регламентом </a:t>
            </a:r>
            <a:r>
              <a:rPr lang="ru-RU" sz="2200" i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 Ради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, законами 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«Про </a:t>
            </a:r>
            <a:r>
              <a:rPr lang="ru-RU" sz="2200" i="1" dirty="0" err="1" smtClean="0">
                <a:latin typeface="Courier New" pitchFamily="49" charset="0"/>
                <a:cs typeface="Courier New" pitchFamily="49" charset="0"/>
              </a:rPr>
              <a:t>комітети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i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 Ради»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4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квітня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1995 р. та </a:t>
            </a:r>
            <a:r>
              <a:rPr lang="ru-RU" sz="2200" i="1" dirty="0" smtClean="0">
                <a:latin typeface="Courier New" pitchFamily="49" charset="0"/>
                <a:cs typeface="Courier New" pitchFamily="49" charset="0"/>
              </a:rPr>
              <a:t>«Про статус народного депутата»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17 листопада 1992 р. в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редакції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закону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22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березня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2001 р.</a:t>
            </a:r>
          </a:p>
          <a:p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Перше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засідання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відкриває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найстарший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віком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народний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депутат. Для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ведення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першої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Верховна Рада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обирає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Президію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тимчасову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лічильну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мандатну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dirty="0" err="1" smtClean="0">
                <a:latin typeface="Courier New" pitchFamily="49" charset="0"/>
                <a:cs typeface="Courier New" pitchFamily="49" charset="0"/>
              </a:rPr>
              <a:t>комісії</a:t>
            </a: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2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0420" name="Picture 4" descr="http://book-ye.com.ua/shop/data/big/zakony_reg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327128"/>
            <a:ext cx="2143140" cy="2940388"/>
          </a:xfrm>
          <a:prstGeom prst="rect">
            <a:avLst/>
          </a:prstGeom>
          <a:noFill/>
        </p:spPr>
      </p:pic>
      <p:pic>
        <p:nvPicPr>
          <p:cNvPr id="60422" name="Picture 6" descr="http://www.cabinet.cv.ua/novyny/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66"/>
            <a:ext cx="2259318" cy="271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m.ruvr.ru/data/2013/05/17/1330845186/4JKT_2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00570"/>
            <a:ext cx="3795778" cy="2211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468" name="Picture 4" descr="http://m.ruvr.ru/data/2013/11/20/1324928742/4JKT_8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500570"/>
            <a:ext cx="3768411" cy="2195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Президія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визначає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головуючого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кожне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засідання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Ради,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організовує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роботу парламенту та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підписує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прийняті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акти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обрання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Голови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Ради. З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обранням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Голови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Ради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Президія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припиняє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свою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діяльність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000" b="1" u="sng" dirty="0" smtClean="0">
                <a:latin typeface="Courier New" pitchFamily="49" charset="0"/>
                <a:cs typeface="Courier New" pitchFamily="49" charset="0"/>
              </a:rPr>
              <a:t>Лічильна </a:t>
            </a:r>
            <a:r>
              <a:rPr lang="ru-RU" sz="2000" b="1" u="sng" dirty="0" err="1" smtClean="0">
                <a:latin typeface="Courier New" pitchFamily="49" charset="0"/>
                <a:cs typeface="Courier New" pitchFamily="49" charset="0"/>
              </a:rPr>
              <a:t>комісія</a:t>
            </a:r>
            <a:r>
              <a:rPr lang="ru-RU" sz="2000" b="1" u="sn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організовує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підведення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підсумків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голосування.</a:t>
            </a:r>
          </a:p>
          <a:p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000" b="1" u="sng" dirty="0" smtClean="0">
                <a:latin typeface="Courier New" pitchFamily="49" charset="0"/>
                <a:cs typeface="Courier New" pitchFamily="49" charset="0"/>
              </a:rPr>
              <a:t>Мандатна </a:t>
            </a:r>
            <a:r>
              <a:rPr lang="ru-RU" sz="2000" b="1" u="sng" dirty="0" err="1" smtClean="0">
                <a:latin typeface="Courier New" pitchFamily="49" charset="0"/>
                <a:cs typeface="Courier New" pitchFamily="49" charset="0"/>
              </a:rPr>
              <a:t>комісія</a:t>
            </a:r>
            <a:r>
              <a:rPr lang="ru-RU" sz="2000" b="1" u="sn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перевіряє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законність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повноважень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народних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 Повноваження народних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визнаються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шляхом голосування.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m.ruvr.ru/data/2013/09/03/1319576292/2JKT_8928.JPG"/>
          <p:cNvPicPr>
            <a:picLocks noChangeAspect="1" noChangeArrowheads="1"/>
          </p:cNvPicPr>
          <p:nvPr/>
        </p:nvPicPr>
        <p:blipFill>
          <a:blip r:embed="rId2" cstate="print"/>
          <a:srcRect r="1075" b="5771"/>
          <a:stretch>
            <a:fillRect/>
          </a:stretch>
        </p:blipFill>
        <p:spPr bwMode="auto">
          <a:xfrm>
            <a:off x="428596" y="1071546"/>
            <a:ext cx="3357554" cy="2130774"/>
          </a:xfrm>
          <a:prstGeom prst="rect">
            <a:avLst/>
          </a:prstGeom>
          <a:noFill/>
        </p:spPr>
      </p:pic>
      <p:pic>
        <p:nvPicPr>
          <p:cNvPr id="63492" name="Picture 4" descr="http://m.ruvr.ru/data/2013/09/17/1319876275/4JKT_5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71546"/>
            <a:ext cx="3571900" cy="20810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303181"/>
            <a:ext cx="814393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Ради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можуть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бути:</a:t>
            </a:r>
          </a:p>
          <a:p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-   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чергові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починаються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першого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вівторка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лютого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першого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вівторка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вересня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кожного року;</a:t>
            </a:r>
          </a:p>
          <a:p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-   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позачергові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скликаються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Головою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Ради на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вимогу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менш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як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третини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народних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конституційного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складу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Ради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або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вимогу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Президента України;</a:t>
            </a:r>
          </a:p>
          <a:p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-    у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разі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введення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воєнного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або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надзвичайного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стану Верховна Рада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збирається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дводенний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строк без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скликання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проводяться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формі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пленарних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засідань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Ради,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засідань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комітетів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тимчасових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спеціальних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тимчасових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слідчих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комісій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Засідання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Ради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проводяться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, як правило,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відкрито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. За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рішенням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більшості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конституційного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складу Верховна Рада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може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проводити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закриті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засідання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Рішення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Ради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приймаються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виключно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її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пленарних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засіданнях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шляхом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особистого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голосування народних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звичайному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чи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поіменному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режимі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Верховна Рада України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працює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сесійно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тобто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основними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організаційно-правовими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формами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діяльності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засідання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1357298"/>
            <a:ext cx="5105400" cy="2868168"/>
          </a:xfrm>
        </p:spPr>
        <p:txBody>
          <a:bodyPr/>
          <a:lstStyle/>
          <a:p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db.rferl.org/FD481F33-990C-4365-8BA6-954C30216D6F_mw1024_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3129148" cy="208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olbuk.ua/uploads/posts/2012-12/1355837954_verhovna-r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500306"/>
            <a:ext cx="3119458" cy="187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news.mail.ru/prev670w/pic/b1/29/main13225088_8c87a1215e75b031ff0107d233fe1d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643446"/>
            <a:ext cx="3071834" cy="204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0"/>
            <a:ext cx="535785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Верховна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Рада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має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право внести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зміни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Конституції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визначити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Всеукраїнський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референдум про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зміну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території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Найважливішим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завданням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Ради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прийняття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законів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нашої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країни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Саме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законами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визначаються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норми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життя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— права,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свободи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обов'язки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людини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питання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громадянства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національні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мовні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питання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загальні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засади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зовнішньо-політичної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діяльності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місцевого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самоврядування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судоустрою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кримінального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цивільного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адміністративного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законодавства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Закони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визначають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порядок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охорони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кордону,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теріторіальний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устрій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організацію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порядок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діяльності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Ради, статус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народних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m.img.com.ua/berlin/storage/news/300x200/2/c8/93f3930df57b11a40ea10bc04e36fc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500462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ipress.ua/media/gallery/full/s/u/super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3357586" cy="217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2333685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Тільки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може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впроваджувати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податки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визначати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порядок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направлення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українських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військових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підрозділів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інших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країн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чи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навпаки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перебування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іноземних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військ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території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Згідно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із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законами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встановлюють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військові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спеціальні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звання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дипломатів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прокурорів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державних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службовців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тощо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державні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нагороди,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оголошують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амністію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запроваджують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державні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символи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Крім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законодавчих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виконує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й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інші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важливі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функції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зокрема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визначає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основні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засади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внутрішньої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зовнішньої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політики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призначає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вибори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Президента,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затверджує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чисельність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структуру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Збройних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Сил,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дає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згоду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обов'язковість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міжнародних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угод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ратифікація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чи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анулює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їх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цю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дію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називають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денонсацією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2.obozrevatel.ua/9/1024873/636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3571868" cy="238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i.lb.ua/057/08/f30f292d75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675125"/>
            <a:ext cx="3571867" cy="237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52149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Особливу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увагу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Конституції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приділено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прийняттю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державного бюджету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Бюджет —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документ, в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якому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визначено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всі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прибутки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видатки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держави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рік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нього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залежать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стан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господарства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рівень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життя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кожного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громадянина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Державний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бюджет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затверджує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щорічно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Готує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бюджет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Кабінет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міністрів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він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звітує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перед Верховною Радою про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його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виконання.Для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контролю за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виконанням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бюджету створено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спеціальний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орган —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Рахункову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палату.</a:t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Важливим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завданням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покладеним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 парламент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участь у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формуванні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судової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влади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призначення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третини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суддів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Конституційного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Суду,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обрання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інших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суддів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безстроково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42852"/>
          <a:ext cx="7786742" cy="655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tsn.ua/media/images2/original/Jan2011/383375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lh4.googleusercontent.com/-6C5ilqTNlnM/Tkk3DP22KmI/AAAAAAAAH6g/PeTysONyj3I/IMG_2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642918"/>
            <a:ext cx="3857652" cy="256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3571876"/>
            <a:ext cx="7858180" cy="224676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Верхо́вна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Ра́да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Украї́ни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законодавчий орган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влади України,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колегіальну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чотирьохсот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п'ятдесяти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України,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прямого виборчого права 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таємного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голосування.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Верховна Рада України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єдиним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законодавчої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влади,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уповноважений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80010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686800" cy="5466414"/>
          </a:xfrm>
        </p:spPr>
        <p:txBody>
          <a:bodyPr>
            <a:normAutofit/>
          </a:bodyPr>
          <a:lstStyle/>
          <a:p>
            <a:r>
              <a:rPr lang="ru-RU" sz="9600" dirty="0" err="1" smtClean="0"/>
              <a:t>Дякую</a:t>
            </a:r>
            <a:r>
              <a:rPr lang="ru-RU" sz="9600" dirty="0" smtClean="0"/>
              <a:t> за  </a:t>
            </a:r>
            <a:r>
              <a:rPr lang="ru-RU" sz="9600" dirty="0" err="1" smtClean="0"/>
              <a:t>увагу</a:t>
            </a:r>
            <a:r>
              <a:rPr lang="ru-RU" sz="9600" dirty="0" smtClean="0"/>
              <a:t>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357554" y="2643182"/>
            <a:ext cx="5105400" cy="2868168"/>
          </a:xfrm>
        </p:spPr>
        <p:txBody>
          <a:bodyPr/>
          <a:lstStyle/>
          <a:p>
            <a:r>
              <a:rPr lang="ru-RU" dirty="0" err="1" smtClean="0"/>
              <a:t>Законодавча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Верховна Рада України в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olitic.kiev.ua/uploads/images/default/1377179254_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686171" cy="253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http://upload.wikimedia.org/wikipedia/commons/2/27/Verkhovna_Rada_main_session_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857628"/>
            <a:ext cx="3857620" cy="257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521494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системі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розподілу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влади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обов'язковою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складовою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законодавчий орган,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додержанням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спеціальної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процедури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приймає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найважливіші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юридичні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акти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мають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вищу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юридичну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силу, —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закони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звідси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й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назва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законодавча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влада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).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Загальна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традиційна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назва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таких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органів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— парламент.</a:t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Головним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завданням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парламенту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будь-якої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країни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створення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вдосконалення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законів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Законодавча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влада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затверджує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бюджет (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тобто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прибутки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видатки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держави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контролює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його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виконання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має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право контролю за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діяльністю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уряду.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Характерними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рисами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діяльності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парламентів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те,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вони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формуються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шляхом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виборів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працюють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постійній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основі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протягом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певного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визначеного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законом часу.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Свої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рішення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парламенти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приймають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колегіально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, шляхом голосування.</a:t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Законодавча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влада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гілка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державної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влади,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функцією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якої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законотворча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діяльність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.</a:t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7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Єдиним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органом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законодавчої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влади в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Україні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Верховна Рада України.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Лише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вона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може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виступати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b="1" dirty="0" err="1" smtClean="0">
                <a:latin typeface="Courier New" pitchFamily="49" charset="0"/>
                <a:cs typeface="Courier New" pitchFamily="49" charset="0"/>
              </a:rPr>
              <a:t>імені</a:t>
            </a:r>
            <a:r>
              <a:rPr lang="ru-RU" sz="1700" b="1" dirty="0" smtClean="0">
                <a:latin typeface="Courier New" pitchFamily="49" charset="0"/>
                <a:cs typeface="Courier New" pitchFamily="49" charset="0"/>
              </a:rPr>
              <a:t> народу.</a:t>
            </a:r>
            <a:endParaRPr lang="ru-RU" sz="17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8992" y="1500174"/>
            <a:ext cx="5105400" cy="2868168"/>
          </a:xfrm>
        </p:spPr>
        <p:txBody>
          <a:bodyPr/>
          <a:lstStyle/>
          <a:p>
            <a:r>
              <a:rPr lang="ru-RU" dirty="0" smtClean="0"/>
              <a:t>Порядок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України.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.zn.ua/media/images/original/Sep2013/69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643340" cy="242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http://slovovolyni.com/admin/files/images/news/13050_5.jpg"/>
          <p:cNvPicPr>
            <a:picLocks noChangeAspect="1" noChangeArrowheads="1"/>
          </p:cNvPicPr>
          <p:nvPr/>
        </p:nvPicPr>
        <p:blipFill>
          <a:blip r:embed="rId3" cstate="print"/>
          <a:srcRect r="-1" b="9319"/>
          <a:stretch>
            <a:fillRect/>
          </a:stretch>
        </p:blipFill>
        <p:spPr bwMode="auto">
          <a:xfrm>
            <a:off x="4000496" y="142852"/>
            <a:ext cx="4119591" cy="247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786058"/>
            <a:ext cx="778674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Конституційний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склад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Ради України —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чотириста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п'ятдесят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народних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України,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обираються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основі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загального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рівного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, прямого виборчого права шляхом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таємного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голосування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строком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чотири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роки.</a:t>
            </a:r>
            <a:br>
              <a:rPr lang="ru-RU" sz="19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9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Народні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депутати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України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здійснюють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свої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повноваження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постійній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основі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. Вони не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можуть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бути на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державній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службі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або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мати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інший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представницький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мандат.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Їм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гарантовано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депутатську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недоторканність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Чергові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вибори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Ради України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відбуваються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останню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неділю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березня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четвертого року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повноважень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9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900" b="1" dirty="0" smtClean="0">
                <a:latin typeface="Courier New" pitchFamily="49" charset="0"/>
                <a:cs typeface="Courier New" pitchFamily="49" charset="0"/>
              </a:rPr>
              <a:t> Ради України.</a:t>
            </a:r>
            <a:endParaRPr lang="ru-RU" sz="19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golosukraine.com/media/uploads/klm_9729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523597" cy="234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5000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Верховна Рада України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працює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сесійно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Верховна Рада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повноважною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умови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обрання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менш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як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двох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третин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її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конституційного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складу. Вона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збирається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 першу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сесію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пізніше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ніж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тридцятий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день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після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офіційного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оголошення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результатів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виборів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64681"/>
            <a:ext cx="45005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Перше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засідання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Ради України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відкриває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найстарший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депутат.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Чергові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Ради України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починаються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першого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вівторка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лютого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першого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вівторка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вересня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кожного року.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Позачергові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сесії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Ради,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із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зазначенням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порядку денного,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скликаються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Головою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Ради України на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вимогу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менш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як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третини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народних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України.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6324" name="Picture 4" descr="http://image.tsn.ua/media/images2/original/Dec2012/383711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4000578" cy="266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age.tsn.ua/media/images2/original/Mar2013/383759464.jpg"/>
          <p:cNvPicPr>
            <a:picLocks noChangeAspect="1" noChangeArrowheads="1"/>
          </p:cNvPicPr>
          <p:nvPr/>
        </p:nvPicPr>
        <p:blipFill>
          <a:blip r:embed="rId2" cstate="print"/>
          <a:srcRect r="-1" b="15145"/>
          <a:stretch>
            <a:fillRect/>
          </a:stretch>
        </p:blipFill>
        <p:spPr bwMode="auto">
          <a:xfrm>
            <a:off x="142844" y="714356"/>
            <a:ext cx="3714776" cy="230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8" name="Picture 4" descr="http://nbnews.com.ua/img/photo/af/71/b13796029041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3643338" cy="251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285728"/>
            <a:ext cx="4429156" cy="63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Верховна Рада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обирає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свого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складу Голову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Ради України,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Першого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заступника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заступника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Голови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Ради України та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може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відкликати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Їх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</a:t>
            </a:r>
            <a:br>
              <a:rPr lang="ru-RU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Голова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Ради України:</a:t>
            </a:r>
            <a:br>
              <a:rPr lang="ru-RU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1)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веде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засідання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Ради України;</a:t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2)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організовує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підготовку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питань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розгляду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засіданнях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Ради України;</a:t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3)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підписує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акти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прийняті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Верховною Радою України;</a:t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4)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представляє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Верховну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Раду України в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зносинах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іншими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органами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державної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влади України та органами влади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інших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держав;</a:t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16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5)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організовує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роботу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апарату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Верховної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Ради України.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Народний</a:t>
            </a:r>
            <a:r>
              <a:rPr lang="ru-RU" dirty="0" smtClean="0"/>
              <a:t> депутат 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</TotalTime>
  <Words>681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Верховна Рада України</vt:lpstr>
      <vt:lpstr>Слайд 2</vt:lpstr>
      <vt:lpstr>Законодавча влада в Україні. Верховна Рада України в системі державних органів.</vt:lpstr>
      <vt:lpstr>Слайд 4</vt:lpstr>
      <vt:lpstr>Порядок формування Верховної Ради України.</vt:lpstr>
      <vt:lpstr>Слайд 6</vt:lpstr>
      <vt:lpstr>Слайд 7</vt:lpstr>
      <vt:lpstr>Слайд 8</vt:lpstr>
      <vt:lpstr>Народний депутат України</vt:lpstr>
      <vt:lpstr>Слайд 10</vt:lpstr>
      <vt:lpstr>Організація роботи Верховної Ради України</vt:lpstr>
      <vt:lpstr>Слайд 12</vt:lpstr>
      <vt:lpstr>Слайд 13</vt:lpstr>
      <vt:lpstr>Слайд 14</vt:lpstr>
      <vt:lpstr>Повноваження Верховної Ради України</vt:lpstr>
      <vt:lpstr>Слайд 16</vt:lpstr>
      <vt:lpstr>Слайд 17</vt:lpstr>
      <vt:lpstr>Слайд 18</vt:lpstr>
      <vt:lpstr>Слайд 19</vt:lpstr>
      <vt:lpstr>Слайд 20</vt:lpstr>
      <vt:lpstr>Дякую за 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Верховна Рада України</dc:title>
  <dc:creator>IRONMANN (AKA SHAMAN)</dc:creator>
  <cp:lastModifiedBy>IRONMANN (AKA SHAMAN)</cp:lastModifiedBy>
  <cp:revision>4</cp:revision>
  <dcterms:created xsi:type="dcterms:W3CDTF">2013-12-22T14:09:10Z</dcterms:created>
  <dcterms:modified xsi:type="dcterms:W3CDTF">2014-06-03T15:16:07Z</dcterms:modified>
</cp:coreProperties>
</file>